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6" r:id="rId36"/>
    <p:sldId id="509" r:id="rId37"/>
    <p:sldId id="510" r:id="rId38"/>
    <p:sldId id="511" r:id="rId39"/>
    <p:sldId id="512" r:id="rId40"/>
    <p:sldId id="515" r:id="rId41"/>
    <p:sldId id="47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89" d="100"/>
          <a:sy n="89" d="100"/>
        </p:scale>
        <p:origin x="22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documenting-javascript-with-yuidoc--net-25324" TargetMode="External"/><Relationship Id="rId2" Type="http://schemas.openxmlformats.org/officeDocument/2006/relationships/hyperlink" Target="http://yui.github.io/yui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doc.or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762000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Documentation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133600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Comments in the Program and</a:t>
            </a:r>
            <a:br>
              <a:rPr lang="en-US" sz="3600" dirty="0" smtClean="0"/>
            </a:br>
            <a:r>
              <a:rPr lang="en-US" sz="3600" dirty="0" smtClean="0"/>
              <a:t>Self-Documenting Code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722813" y="3924850"/>
            <a:ext cx="2047503" cy="2331040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5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6013" y="4011838"/>
            <a:ext cx="3886200" cy="2132974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6248" y="2541968"/>
            <a:ext cx="4235749" cy="896699"/>
          </a:xfrm>
          <a:prstGeom prst="wedgeRoundRectCallout">
            <a:avLst>
              <a:gd name="adj1" fmla="val -63693"/>
              <a:gd name="adj2" fmla="val 311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7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2248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730863" y="965226"/>
            <a:ext cx="4725750" cy="2641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13448"/>
            <a:ext cx="10969943" cy="739552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 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898" y="5105400"/>
            <a:ext cx="8329030" cy="1365365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Self-documenting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well-named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3" y="5272197"/>
            <a:ext cx="4215302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2375" y="2169615"/>
            <a:ext cx="1333637" cy="13539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 Mistakes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" 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8952" y="3591408"/>
            <a:ext cx="2998176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89975" y="2090434"/>
            <a:ext cx="1333637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 Comment or Not </a:t>
            </a:r>
            <a:r>
              <a:rPr lang="en-US" dirty="0" smtClean="0"/>
              <a:t>to Comment</a:t>
            </a:r>
            <a:r>
              <a:rPr lang="en-US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Recommended practices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</a:t>
            </a:r>
            <a:r>
              <a:rPr lang="en-US"/>
              <a:t>XML </a:t>
            </a:r>
            <a:r>
              <a:rPr lang="en-US" smtClean="0"/>
              <a:t>Documentation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 smtClean="0"/>
              <a:t>JavaDoc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3984" y="1676400"/>
            <a:ext cx="2651122" cy="26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4200"/>
              </a:spcBef>
            </a:pPr>
            <a:r>
              <a:rPr lang="en-US" sz="3600" dirty="0" smtClean="0"/>
              <a:t>Do not comment bad code, rewrite it!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</a:t>
            </a:r>
            <a:r>
              <a:rPr lang="en-US" dirty="0"/>
              <a:t> </a:t>
            </a:r>
            <a:r>
              <a:rPr lang="en-US" dirty="0" smtClean="0"/>
              <a:t>Mistakes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" +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574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comments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unmaintainable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471678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5651" y="2704984"/>
            <a:ext cx="1256198" cy="123610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"$")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2012" y="1972491"/>
            <a:ext cx="1552622" cy="15327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698" y="1948300"/>
            <a:ext cx="10868369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7913" y="4876801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6412" y="2261901"/>
            <a:ext cx="3886200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to prepare the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 for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to follow</a:t>
            </a:r>
          </a:p>
          <a:p>
            <a:pPr lv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abbreviations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217529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082405" y="4311180"/>
            <a:ext cx="3293832" cy="2075718"/>
            <a:chOff x="5811248" y="4419600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248" y="4419600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033" y="4953000"/>
              <a:ext cx="1070579" cy="1070578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1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Comment anything that gets around an error or </a:t>
            </a:r>
            <a:r>
              <a:rPr lang="en-US" dirty="0" smtClean="0"/>
              <a:t>an undocumented feature</a:t>
            </a:r>
          </a:p>
          <a:p>
            <a:pPr lvl="1"/>
            <a:r>
              <a:rPr lang="en-US" dirty="0"/>
              <a:t>E.g.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workaround for bug 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3712</a:t>
            </a:r>
          </a:p>
          <a:p>
            <a:r>
              <a:rPr lang="en-US" dirty="0">
                <a:cs typeface="Consolas" panose="020B0609020204030204" pitchFamily="49" charset="0"/>
              </a:rPr>
              <a:t>Justify violations of good programming </a:t>
            </a:r>
            <a:r>
              <a:rPr lang="en-US" dirty="0" smtClean="0">
                <a:cs typeface="Consolas" panose="020B0609020204030204" pitchFamily="49" charset="0"/>
              </a:rPr>
              <a:t>style</a:t>
            </a:r>
          </a:p>
          <a:p>
            <a:pPr lvl="0"/>
            <a:r>
              <a:rPr lang="en-US" sz="3600" dirty="0"/>
              <a:t>Use built-in features for </a:t>
            </a:r>
            <a:r>
              <a:rPr lang="en-US" sz="3600" dirty="0" smtClean="0"/>
              <a:t>commenting</a:t>
            </a:r>
          </a:p>
          <a:p>
            <a:pPr lvl="0"/>
            <a:r>
              <a:rPr lang="en-US" dirty="0" smtClean="0"/>
              <a:t>Don’t </a:t>
            </a:r>
            <a:r>
              <a:rPr lang="en-US" dirty="0"/>
              <a:t>comment tricky code – rewrite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Write documentation using tools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comments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JavaDoc </a:t>
            </a:r>
            <a:r>
              <a:rPr lang="en-US" dirty="0"/>
              <a:t>in Java, …</a:t>
            </a:r>
          </a:p>
          <a:p>
            <a:pPr lvl="0"/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Describe </a:t>
            </a:r>
            <a:r>
              <a:rPr lang="en-US" sz="3600" dirty="0"/>
              <a:t>the design approach to the class</a:t>
            </a:r>
          </a:p>
          <a:p>
            <a:pPr lvl="0"/>
            <a:r>
              <a:rPr lang="en-US" sz="3600" dirty="0"/>
              <a:t>Describe limitations, usage assumptions, and so on</a:t>
            </a:r>
          </a:p>
          <a:p>
            <a:pPr lvl="0"/>
            <a:r>
              <a:rPr lang="en-US" sz="3600" dirty="0"/>
              <a:t>Comment the class interface (public methods / properties / events / constructors)</a:t>
            </a:r>
          </a:p>
          <a:p>
            <a:pPr lvl="0"/>
            <a:r>
              <a:rPr lang="en-US" sz="3600" dirty="0"/>
              <a:t>Don’t document implementation details in the class interface </a:t>
            </a:r>
            <a:endParaRPr lang="en-US" sz="3600" dirty="0" smtClean="0"/>
          </a:p>
          <a:p>
            <a:r>
              <a:rPr lang="en-US" sz="3600" dirty="0"/>
              <a:t>Describe the purpose and contents of each file </a:t>
            </a:r>
          </a:p>
          <a:p>
            <a:r>
              <a:rPr lang="en-US" sz="3600" dirty="0"/>
              <a:t>Give the file a name related to its contents </a:t>
            </a:r>
          </a:p>
          <a:p>
            <a:pPr lvl="0"/>
            <a:endParaRPr lang="en-US" sz="36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Guidelines for Higher Level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5334000"/>
            <a:ext cx="11125200" cy="820600"/>
          </a:xfrm>
        </p:spPr>
        <p:txBody>
          <a:bodyPr/>
          <a:lstStyle/>
          <a:p>
            <a:r>
              <a:rPr lang="en-US" dirty="0"/>
              <a:t>C# XML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14" y="1066800"/>
            <a:ext cx="5827925" cy="3809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219200"/>
            <a:ext cx="24395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</a:t>
            </a:r>
            <a:r>
              <a:rPr lang="en-US" dirty="0" smtClean="0"/>
              <a:t>assembly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733800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1978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2966018"/>
            <a:ext cx="94463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32474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78894" y="1219200"/>
            <a:ext cx="5180251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724400"/>
            <a:ext cx="11430000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89012" y="5526368"/>
            <a:ext cx="9776672" cy="688256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&lt;c&gt;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3"/>
              </a:rPr>
              <a:t>&lt;code&gt;</a:t>
            </a:r>
            <a:endParaRPr lang="en-US" sz="3200" dirty="0" smtClean="0"/>
          </a:p>
          <a:p>
            <a:pPr lvl="1"/>
            <a:r>
              <a:rPr lang="en-US" sz="2800" dirty="0" smtClean="0"/>
              <a:t>Gives </a:t>
            </a:r>
            <a:r>
              <a:rPr lang="en-US" sz="2800" dirty="0"/>
              <a:t>you a way to indicate </a:t>
            </a:r>
            <a:r>
              <a:rPr lang="en-US" sz="2800" dirty="0" smtClean="0"/>
              <a:t>code</a:t>
            </a:r>
          </a:p>
          <a:p>
            <a:r>
              <a:rPr lang="en-US" sz="3200" dirty="0" smtClean="0">
                <a:hlinkClick r:id="rId4"/>
              </a:rPr>
              <a:t>&lt;see&gt;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5"/>
              </a:rPr>
              <a:t>&lt;</a:t>
            </a:r>
            <a:r>
              <a:rPr lang="en-US" sz="3200" noProof="1" smtClean="0">
                <a:hlinkClick r:id="rId5"/>
              </a:rPr>
              <a:t>seealso</a:t>
            </a:r>
            <a:r>
              <a:rPr lang="en-US" sz="3200" dirty="0" smtClean="0">
                <a:hlinkClick r:id="rId5"/>
              </a:rPr>
              <a:t>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6"/>
              </a:rPr>
              <a:t>cref</a:t>
            </a:r>
            <a:endParaRPr lang="en-US" sz="3200" dirty="0" smtClean="0"/>
          </a:p>
          <a:p>
            <a:pPr lvl="1"/>
            <a:r>
              <a:rPr lang="en-US" sz="2800" dirty="0" smtClean="0"/>
              <a:t>Code reference</a:t>
            </a:r>
          </a:p>
          <a:p>
            <a:pPr lvl="1"/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&lt;exception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&gt;</a:t>
            </a:r>
            <a:endParaRPr lang="en-US" sz="2800" dirty="0" smtClean="0"/>
          </a:p>
          <a:p>
            <a:pPr lvl="1"/>
            <a:r>
              <a:rPr lang="en-US" sz="2800" dirty="0" smtClean="0"/>
              <a:t>Lets </a:t>
            </a:r>
            <a:r>
              <a:rPr lang="en-US" sz="2800" dirty="0"/>
              <a:t>you specify which exceptions can be </a:t>
            </a:r>
            <a:r>
              <a:rPr lang="en-US" sz="2800" dirty="0" smtClean="0"/>
              <a:t>thrown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All tags</a:t>
            </a:r>
            <a:r>
              <a:rPr lang="en-US" sz="3200" dirty="0"/>
              <a:t>: </a:t>
            </a:r>
            <a:r>
              <a:rPr lang="en-US" sz="3200" dirty="0">
                <a:hlinkClick r:id="rId8"/>
              </a:rPr>
              <a:t>http://msdn.microsoft.com/en-us/library/5ast78ax.aspx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505199"/>
            <a:ext cx="660228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5137036"/>
            <a:ext cx="1010326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40578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/doc </a:t>
            </a:r>
            <a:r>
              <a:rPr lang="en-US" dirty="0" smtClean="0"/>
              <a:t>the code 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098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71" y="1533524"/>
            <a:ext cx="5053284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5199200"/>
            <a:ext cx="10563648" cy="820600"/>
          </a:xfrm>
        </p:spPr>
        <p:txBody>
          <a:bodyPr/>
          <a:lstStyle/>
          <a:p>
            <a:r>
              <a:rPr lang="en-US" dirty="0" smtClean="0"/>
              <a:t>Demo: C# XML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94400"/>
            <a:ext cx="8938472" cy="820600"/>
          </a:xfrm>
        </p:spPr>
        <p:txBody>
          <a:bodyPr/>
          <a:lstStyle/>
          <a:p>
            <a:r>
              <a:rPr lang="en-US" dirty="0" smtClean="0"/>
              <a:t>JavaDoc Documentation</a:t>
            </a:r>
            <a:endParaRPr lang="bg-BG" dirty="0"/>
          </a:p>
        </p:txBody>
      </p:sp>
      <p:pic>
        <p:nvPicPr>
          <p:cNvPr id="1026" name="Picture 2" descr="http://uploads.siteduzero.com/files/55001_56000/554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34" y="2175294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Java you </a:t>
            </a:r>
            <a:r>
              <a:rPr lang="en-US" sz="3200" dirty="0"/>
              <a:t>can </a:t>
            </a:r>
            <a:r>
              <a:rPr lang="en-US" sz="3200" dirty="0" smtClean="0"/>
              <a:t>document the code using the built-in JavaDoc tool</a:t>
            </a:r>
          </a:p>
          <a:p>
            <a:pPr lvl="1"/>
            <a:r>
              <a:rPr lang="en-US" dirty="0" smtClean="0"/>
              <a:t>JavaDoc tags are preceded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 </a:t>
            </a:r>
            <a:r>
              <a:rPr lang="en-US" dirty="0" smtClean="0"/>
              <a:t>"at"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 tags </a:t>
            </a:r>
            <a:r>
              <a:rPr lang="en-US" dirty="0" smtClean="0"/>
              <a:t>in the documentation 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Documentation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886200"/>
            <a:ext cx="1056364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method returns the sum of two numbers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@param num1 The first number to sum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number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@return The sum of the two numbers </a:t>
            </a:r>
          </a:p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SumTwoNumbers(int num1, int num2)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4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summary</a:t>
            </a:r>
            <a:r>
              <a:rPr lang="en-US" sz="3200" dirty="0" smtClean="0"/>
              <a:t> is exactly after the opening 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/**</a:t>
            </a:r>
            <a:r>
              <a:rPr lang="en-US" sz="3200" dirty="0" smtClean="0"/>
              <a:t>" JavaDoc comment</a:t>
            </a:r>
          </a:p>
          <a:p>
            <a:r>
              <a:rPr lang="en-US" dirty="0" smtClean="0"/>
              <a:t>Some JavaDoc Tags: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@param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method parameter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@author </a:t>
            </a:r>
            <a:r>
              <a:rPr lang="en-US" dirty="0" smtClean="0"/>
              <a:t>- author of the class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@return </a:t>
            </a:r>
            <a:r>
              <a:rPr lang="en-US" dirty="0" smtClean="0"/>
              <a:t>- method return value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@throws</a:t>
            </a:r>
            <a:r>
              <a:rPr lang="en-US" dirty="0"/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@exception</a:t>
            </a:r>
            <a:r>
              <a:rPr lang="en-US" dirty="0" smtClean="0"/>
              <a:t> - exceptions that method throws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{@code } </a:t>
            </a:r>
            <a:r>
              <a:rPr lang="en-US" dirty="0" smtClean="0"/>
              <a:t>- source code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see </a:t>
            </a:r>
            <a:r>
              <a:rPr lang="en-US" dirty="0" smtClean="0"/>
              <a:t>- reference to other class similar to this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Documentation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57800"/>
            <a:ext cx="8938472" cy="820600"/>
          </a:xfrm>
        </p:spPr>
        <p:txBody>
          <a:bodyPr/>
          <a:lstStyle/>
          <a:p>
            <a:r>
              <a:rPr lang="en-US" dirty="0" smtClean="0"/>
              <a:t>JS and PHP Documentation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371600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dirty="0" smtClean="0"/>
              <a:t>do not have official tools for code documentation. The following apps are widely used.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09494" lvl="3" indent="-304747"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 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YUIdoc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dirty="0" smtClean="0"/>
              <a:t>Creates API </a:t>
            </a:r>
            <a:r>
              <a:rPr lang="en-US" dirty="0"/>
              <a:t>documentation from source </a:t>
            </a:r>
            <a:r>
              <a:rPr lang="en-US" dirty="0" smtClean="0"/>
              <a:t>code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lvl="3"/>
            <a:r>
              <a:rPr lang="en-US" dirty="0" smtClean="0"/>
              <a:t>Official site - </a:t>
            </a:r>
            <a:r>
              <a:rPr lang="en-US" dirty="0">
                <a:hlinkClick r:id="rId2"/>
              </a:rPr>
              <a:t>http://yui.github.io/yuidoc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3"/>
            <a:r>
              <a:rPr lang="en-US" dirty="0" smtClean="0"/>
              <a:t>Tutorial </a:t>
            </a:r>
            <a:r>
              <a:rPr lang="en-US" dirty="0"/>
              <a:t>- </a:t>
            </a:r>
            <a:r>
              <a:rPr lang="en-US" dirty="0" smtClean="0">
                <a:hlinkClick r:id="rId3"/>
              </a:rPr>
              <a:t>http://code.tutsplus.com/tutorials/...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 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PHPDocumenotor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Official </a:t>
            </a:r>
            <a:r>
              <a:rPr lang="en-US" dirty="0"/>
              <a:t>site - </a:t>
            </a:r>
            <a:r>
              <a:rPr lang="en-US" dirty="0">
                <a:hlinkClick r:id="rId4"/>
              </a:rPr>
              <a:t>http://www.phpdoc.org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Both use documentation very similar to JavaDoc</a:t>
            </a:r>
          </a:p>
          <a:p>
            <a:pPr marL="377887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and PHP Documentation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96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Code Documentation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639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documentation</a:t>
            </a:r>
          </a:p>
          <a:p>
            <a:pPr lvl="1"/>
            <a:r>
              <a:rPr lang="en-US" dirty="0" smtClean="0"/>
              <a:t>Lower-level – explains a class, method or </a:t>
            </a:r>
            <a:br>
              <a:rPr lang="en-US" dirty="0" smtClean="0"/>
            </a:br>
            <a:r>
              <a:rPr lang="en-US" dirty="0" smtClean="0"/>
              <a:t>a piece of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941" y="4539344"/>
            <a:ext cx="2582870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9589" y="3276600"/>
            <a:ext cx="375822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206872"/>
            <a:ext cx="1822349" cy="168872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7212" y="1477407"/>
            <a:ext cx="1822349" cy="1752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0376" y="539115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164515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2166" y="1469571"/>
            <a:ext cx="1552622" cy="142603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isPrime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33528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names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5" y="4800600"/>
            <a:ext cx="447122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2433</Words>
  <Application>Microsoft Office PowerPoint</Application>
  <PresentationFormat>Custom</PresentationFormat>
  <Paragraphs>476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Code Documentation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Mistakes (2)</vt:lpstr>
      <vt:lpstr>Effective Comments –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Guidelines for Higher Level Documentation </vt:lpstr>
      <vt:lpstr>C# XML Documentation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</vt:lpstr>
      <vt:lpstr>JavaDoc Documentation</vt:lpstr>
      <vt:lpstr>JavaDoc Documentation</vt:lpstr>
      <vt:lpstr>JavaDoc Documentation Tags</vt:lpstr>
      <vt:lpstr>JS and PHP Documentation</vt:lpstr>
      <vt:lpstr>JS and PHP Documentation</vt:lpstr>
      <vt:lpstr>Code Documentation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2015-02-04T15:53:09Z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