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394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57" r:id="rId25"/>
    <p:sldId id="528" r:id="rId26"/>
    <p:sldId id="529" r:id="rId27"/>
    <p:sldId id="530" r:id="rId28"/>
    <p:sldId id="558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60" r:id="rId41"/>
    <p:sldId id="472" r:id="rId42"/>
    <p:sldId id="39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4" autoAdjust="0"/>
    <p:restoredTop sz="94660" autoAdjust="0"/>
  </p:normalViewPr>
  <p:slideViewPr>
    <p:cSldViewPr>
      <p:cViewPr varScale="1">
        <p:scale>
          <a:sx n="89" d="100"/>
          <a:sy n="89" d="100"/>
        </p:scale>
        <p:origin x="341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2/4/2015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5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jpeg"/><Relationship Id="rId15" Type="http://schemas.openxmlformats.org/officeDocument/2006/relationships/image" Target="../media/image36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softwaregroup-bg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644177"/>
            <a:ext cx="7772400" cy="1641823"/>
          </a:xfrm>
        </p:spPr>
        <p:txBody>
          <a:bodyPr>
            <a:normAutofit/>
          </a:bodyPr>
          <a:lstStyle/>
          <a:p>
            <a:r>
              <a:rPr lang="en-US" sz="4800" dirty="0"/>
              <a:t>Using Variables, Data</a:t>
            </a:r>
            <a:r>
              <a:rPr lang="en-US" sz="4800" dirty="0" smtClean="0"/>
              <a:t>,</a:t>
            </a:r>
            <a:br>
              <a:rPr lang="en-US" sz="4800" dirty="0" smtClean="0"/>
            </a:br>
            <a:r>
              <a:rPr lang="en-US" sz="4800" dirty="0" smtClean="0"/>
              <a:t> </a:t>
            </a:r>
            <a:r>
              <a:rPr lang="en-US" sz="4800" dirty="0"/>
              <a:t>Expressions and Constants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3" y="2320577"/>
            <a:ext cx="7777696" cy="1260823"/>
          </a:xfrm>
        </p:spPr>
        <p:txBody>
          <a:bodyPr>
            <a:noAutofit/>
          </a:bodyPr>
          <a:lstStyle/>
          <a:p>
            <a:r>
              <a:rPr lang="en-US" sz="3600" dirty="0"/>
              <a:t>Correctly </a:t>
            </a:r>
            <a:r>
              <a:rPr lang="en-US" sz="3600" dirty="0" smtClean="0"/>
              <a:t>Organizing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/>
              <a:t>Data and Expressions</a:t>
            </a:r>
          </a:p>
          <a:p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050" name="Picture 2" descr="http://impresswithwordpress.com/wp-content/uploads/2014/04/categoriestagswordpres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3969266"/>
            <a:ext cx="3883475" cy="22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softuni.bg</a:t>
            </a:r>
            <a:endParaRPr lang="en-US" dirty="0"/>
          </a:p>
        </p:txBody>
      </p:sp>
      <p:pic>
        <p:nvPicPr>
          <p:cNvPr id="22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722812" y="3924850"/>
            <a:ext cx="2047503" cy="2331040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Ensure objects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 smtClean="0"/>
              <a:t> get into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partially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initialized</a:t>
            </a:r>
            <a:r>
              <a:rPr lang="en-US" dirty="0" smtClean="0"/>
              <a:t>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all fields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dirty="0" smtClean="0"/>
              <a:t> and require valid values for all mandatory fields in all constructors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object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invalid</a:t>
            </a:r>
            <a:r>
              <a:rPr lang="en-US" dirty="0" smtClean="0"/>
              <a:t> unless it has 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FacultyNumber</a:t>
            </a:r>
            <a:endParaRPr lang="en-US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Initialized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5820" y="4191000"/>
            <a:ext cx="10258928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name, facultyNumber;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Student(string name, string facultyNumber)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42672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unused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Compilers usually issues warnings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variables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 purpose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77887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enumeration</a:t>
            </a:r>
            <a:r>
              <a:rPr lang="en-US" dirty="0" smtClean="0"/>
              <a:t> instead: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Other Suggestions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657600"/>
            <a:ext cx="102589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2) …; // Write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9244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5287" y="5741732"/>
            <a:ext cx="584099" cy="5840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1063" y="37338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 smtClean="0"/>
              <a:t> assign the result of a method in some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dirty="0" smtClean="0"/>
              <a:t> before returning it.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Improved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has self-documenting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Simplified debugging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Retuning Result from a Method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60768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hoursPerDay 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4833244"/>
            <a:ext cx="102589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hoursPerDay * ratePerHour;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95986" y="3785556"/>
            <a:ext cx="3555074" cy="896699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intent of the formula is obvious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86545" y="5252405"/>
            <a:ext cx="6195986" cy="896699"/>
          </a:xfrm>
          <a:prstGeom prst="wedgeRoundRectCallout">
            <a:avLst>
              <a:gd name="adj1" fmla="val -79928"/>
              <a:gd name="adj2" fmla="val -3643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can put a breakpoint at this line and check if the result is correct</a:t>
            </a:r>
          </a:p>
        </p:txBody>
      </p:sp>
    </p:spTree>
    <p:extLst>
      <p:ext uri="{BB962C8B-B14F-4D97-AF65-F5344CB8AC3E}">
        <p14:creationId xmlns:p14="http://schemas.microsoft.com/office/powerpoint/2010/main" val="5893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Span, Purpose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05427" y="1905001"/>
            <a:ext cx="4164515" cy="2546015"/>
          </a:xfrm>
          <a:prstGeom prst="roundRect">
            <a:avLst>
              <a:gd name="adj" fmla="val 2077"/>
            </a:avLst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metal">
            <a:bevelT/>
          </a:sp3d>
        </p:spPr>
      </p:pic>
      <p:pic>
        <p:nvPicPr>
          <p:cNvPr id="43010" name="Picture 2" descr="http://getawallpaper.com/categories/Abstract/Natural-Background/water_drops1_middle-th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276" y="1905000"/>
            <a:ext cx="4240695" cy="2542360"/>
          </a:xfrm>
          <a:prstGeom prst="roundRect">
            <a:avLst>
              <a:gd name="adj" fmla="val 3554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82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Scope </a:t>
            </a:r>
            <a:r>
              <a:rPr lang="en-US" dirty="0" smtClean="0"/>
              <a:t>– a way of thinking about a variable’s celebrity status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famous </a:t>
            </a:r>
            <a:r>
              <a:rPr lang="en-US" dirty="0" smtClean="0"/>
              <a:t>is the variable?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Global</a:t>
            </a:r>
            <a:r>
              <a:rPr lang="bg-BG" dirty="0" smtClean="0"/>
              <a:t> (</a:t>
            </a:r>
            <a:r>
              <a:rPr lang="en-US" dirty="0" smtClean="0"/>
              <a:t>static</a:t>
            </a:r>
            <a:r>
              <a:rPr lang="bg-BG" dirty="0" smtClean="0"/>
              <a:t>), </a:t>
            </a:r>
            <a:r>
              <a:rPr lang="en-US" dirty="0" smtClean="0"/>
              <a:t>member variable</a:t>
            </a:r>
            <a:r>
              <a:rPr lang="bg-BG" dirty="0" smtClean="0"/>
              <a:t>, </a:t>
            </a:r>
            <a:r>
              <a:rPr lang="en-US" dirty="0" smtClean="0"/>
              <a:t>local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famous variables can be used anywhere, less famous variables are much more restricted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scope is often combined with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visibility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C</a:t>
            </a:r>
            <a:r>
              <a:rPr lang="en-US" dirty="0" smtClean="0"/>
              <a:t># and Java, a variable can also be visible to a package or a namespace</a:t>
            </a:r>
            <a:endParaRPr lang="bg-BG" sz="8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9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Variables'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 smtClean="0"/>
              <a:t> is explicitly set restriction regarding the access to the variable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Always try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dirty="0" smtClean="0"/>
              <a:t> maximally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/>
            <a:r>
              <a:rPr lang="en-US" dirty="0" smtClean="0"/>
              <a:t>This reduces potential coupling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Avoid public fields </a:t>
            </a:r>
            <a:r>
              <a:rPr lang="en-US" dirty="0" smtClean="0"/>
              <a:t>(exception: 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in C# /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in Java)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en-US" dirty="0" smtClean="0"/>
              <a:t> all fields through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Exceeded Scope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89561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state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ConsolePrinter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PrintSomething()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(Globals.state == 0)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Console.WriteLine("Good bye.");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9938" name="Picture 2" descr="http://blogatstvo.com/wp-content/uploads/2009/09/Real_Stop_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5773">
            <a:off x="7591971" y="2161605"/>
            <a:ext cx="3563172" cy="1782050"/>
          </a:xfrm>
          <a:prstGeom prst="rect">
            <a:avLst/>
          </a:prstGeom>
          <a:noFill/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0668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0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Variable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span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lines of code 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LOC</a:t>
            </a:r>
            <a:r>
              <a:rPr lang="en-US" sz="2800" dirty="0" smtClean="0"/>
              <a:t>) between variable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Average span</a:t>
            </a:r>
            <a:r>
              <a:rPr lang="en-US" sz="2800" dirty="0" smtClean="0"/>
              <a:t> can be calculated for all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Variable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span</a:t>
            </a:r>
            <a:r>
              <a:rPr lang="en-US" sz="2800" dirty="0" smtClean="0"/>
              <a:t> should be kept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low</a:t>
            </a:r>
            <a:r>
              <a:rPr lang="en-US" sz="2800" dirty="0" smtClean="0"/>
              <a:t> as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Define variables at their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usage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earlier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Initialize variables as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late</a:t>
            </a:r>
            <a:r>
              <a:rPr lang="en-US" sz="2800" dirty="0" smtClean="0"/>
              <a:t> as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Try to keep together lines using the same variable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of Variables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7309" y="5334000"/>
            <a:ext cx="10055781" cy="1166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define and initialize variables just before their first use!</a:t>
            </a:r>
          </a:p>
        </p:txBody>
      </p:sp>
    </p:spTree>
    <p:extLst>
      <p:ext uri="{BB962C8B-B14F-4D97-AF65-F5344CB8AC3E}">
        <p14:creationId xmlns:p14="http://schemas.microsoft.com/office/powerpoint/2010/main" val="14045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1219200"/>
            <a:ext cx="1036050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b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 c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b = a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 b = b / 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143000"/>
            <a:ext cx="11804822" cy="55703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One line between the first reference to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600" dirty="0" smtClean="0"/>
              <a:t> and the second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600" dirty="0" smtClean="0"/>
              <a:t>There are no lines between the second reference to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600" dirty="0" smtClean="0"/>
              <a:t> and the third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The average span for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600" i="1" dirty="0" smtClean="0"/>
              <a:t> </a:t>
            </a:r>
            <a:r>
              <a:rPr lang="en-US" sz="3600" dirty="0" smtClean="0"/>
              <a:t>is</a:t>
            </a:r>
            <a:r>
              <a:rPr lang="en-US" sz="3600" i="1" dirty="0" smtClean="0"/>
              <a:t> </a:t>
            </a:r>
            <a:r>
              <a:rPr lang="en-US" sz="3600" dirty="0" smtClean="0"/>
              <a:t>(1+0)/2 = 0.5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Span of Variable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785803" y="1705108"/>
            <a:ext cx="304721" cy="707066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2097" y="1810008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367662" y="2291632"/>
            <a:ext cx="304721" cy="432777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73956" y="2364675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live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number of lines of code (LOC) between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 smtClean="0"/>
              <a:t> variable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usage</a:t>
            </a:r>
            <a:r>
              <a:rPr lang="en-US" dirty="0" smtClean="0"/>
              <a:t> in a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Live time should be kept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low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same rules apply as for minimizing span: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variables at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Initialize variables just before their first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keep together lines using the same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Live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Principles for Initialization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Variables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Variables Naming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Naming convention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Standard Prefixes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Expressions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Constants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212" y="1524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77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Average live time for all variables: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( 4 + 8 + 8 ) / 3 ≈ 7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the Live Time of a Variable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2583461"/>
            <a:ext cx="10766795" cy="3588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 while (recordIndex &lt; recordCount)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recordIndex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62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63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 while ( !done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69 if (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 projectedTotal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true;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78677" y="1972770"/>
            <a:ext cx="4062942" cy="896699"/>
          </a:xfrm>
          <a:prstGeom prst="wedgeRoundRectCallout">
            <a:avLst>
              <a:gd name="adj1" fmla="val -64963"/>
              <a:gd name="adj2" fmla="val 3966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28-line 25 + 1 ) = 4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77104" y="4030170"/>
            <a:ext cx="4164515" cy="896699"/>
          </a:xfrm>
          <a:prstGeom prst="wedgeRoundRectCallout">
            <a:avLst>
              <a:gd name="adj1" fmla="val -89457"/>
              <a:gd name="adj2" fmla="val -1848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( line 69-line 62 + 1 ) = 8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16442" y="5154255"/>
            <a:ext cx="4164515" cy="896699"/>
          </a:xfrm>
          <a:prstGeom prst="wedgeRoundRectCallout">
            <a:avLst>
              <a:gd name="adj1" fmla="val -137014"/>
              <a:gd name="adj2" fmla="val 2807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70-line 63 + 1 ) = 8</a:t>
            </a:r>
          </a:p>
        </p:txBody>
      </p:sp>
    </p:spTree>
    <p:extLst>
      <p:ext uri="{BB962C8B-B14F-4D97-AF65-F5344CB8AC3E}">
        <p14:creationId xmlns:p14="http://schemas.microsoft.com/office/powerpoint/2010/main" val="2346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9980" y="1219202"/>
            <a:ext cx="8469508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count++;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Unneeded Large Variable Span and Live Time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9751060" y="1254825"/>
            <a:ext cx="507868" cy="525780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55781" y="4063756"/>
            <a:ext cx="18283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 =</a:t>
            </a:r>
          </a:p>
          <a:p>
            <a:pPr algn="ctr"/>
            <a:r>
              <a:rPr lang="en-US" b="1" dirty="0" smtClean="0"/>
              <a:t>(5+8+2)</a:t>
            </a:r>
          </a:p>
          <a:p>
            <a:pPr algn="ctr"/>
            <a:r>
              <a:rPr lang="en-US" b="1" dirty="0" smtClean="0"/>
              <a:t> / 3 = 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55781" y="2848276"/>
            <a:ext cx="1828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 time = 19</a:t>
            </a:r>
            <a:endParaRPr lang="en-US" b="1" dirty="0"/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1411" y="1315788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7868" y="1219201"/>
            <a:ext cx="672112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5564" y="1067160"/>
            <a:ext cx="10563648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numbers[i] * numbers[i];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(numbers[i] % 3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55564" y="3759845"/>
            <a:ext cx="7522591" cy="262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300"/>
              </a:lnSpc>
            </a:pP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Span and Live Time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8821068" y="3836475"/>
            <a:ext cx="533802" cy="253365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79877" y="5053126"/>
            <a:ext cx="24760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span=</a:t>
            </a:r>
          </a:p>
          <a:p>
            <a:pPr algn="ctr"/>
            <a:r>
              <a:rPr lang="en-US" b="1" dirty="0" smtClean="0"/>
              <a:t>(4+2) / 3 = 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79877" y="4447246"/>
            <a:ext cx="2476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 time = 9</a:t>
            </a:r>
            <a:endParaRPr lang="en-US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7868" y="1066800"/>
            <a:ext cx="641208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533" y="384509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97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dirty="0"/>
              <a:t>Advantages of short time and short span</a:t>
            </a:r>
          </a:p>
          <a:p>
            <a:pPr lvl="1"/>
            <a:r>
              <a:rPr lang="en-US" dirty="0"/>
              <a:t>Gives you an accurate picture of your code</a:t>
            </a:r>
          </a:p>
          <a:p>
            <a:pPr lvl="1"/>
            <a:r>
              <a:rPr lang="en-US" dirty="0"/>
              <a:t>Reduces the chance of initialization errors</a:t>
            </a:r>
          </a:p>
          <a:p>
            <a:pPr lvl="1"/>
            <a:r>
              <a:rPr lang="en-US" dirty="0"/>
              <a:t>Makes your code more readable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Variables Live As Short a Time</a:t>
            </a:r>
            <a:endParaRPr lang="bg-BG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06958" y="4067965"/>
            <a:ext cx="2872740" cy="231648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2" y="4159405"/>
            <a:ext cx="3148780" cy="1924517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1212" y="4159405"/>
            <a:ext cx="3948002" cy="213360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99412" y="2921391"/>
            <a:ext cx="2640912" cy="601583"/>
          </a:xfrm>
          <a:prstGeom prst="wedgeRoundRectCallout">
            <a:avLst>
              <a:gd name="adj1" fmla="val -53033"/>
              <a:gd name="adj2" fmla="val 15998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case</a:t>
            </a:r>
          </a:p>
        </p:txBody>
      </p:sp>
    </p:spTree>
    <p:extLst>
      <p:ext uri="{BB962C8B-B14F-4D97-AF65-F5344CB8AC3E}">
        <p14:creationId xmlns:p14="http://schemas.microsoft.com/office/powerpoint/2010/main" val="3361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variables used in a loop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immediately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Don’t assign a value to a variable until just before the value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follow</a:t>
            </a:r>
            <a:r>
              <a:rPr lang="en-US" dirty="0" smtClean="0"/>
              <a:t> the old C / Pascal style of declaring variables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beginning of each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Begin with the most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restricted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Expand the visibility only when necessary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en-US" dirty="0" smtClean="0"/>
              <a:t> related statements together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4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Six variables for just this short fragment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sz="3600" dirty="0" smtClean="0"/>
              <a:t>Group </a:t>
            </a:r>
            <a:r>
              <a:rPr lang="en-US" sz="3600" dirty="0" err="1" smtClean="0"/>
              <a:t>RelatedStatements</a:t>
            </a:r>
            <a:r>
              <a:rPr lang="en-US" sz="3600" dirty="0" smtClean="0"/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905000"/>
            <a:ext cx="10766795" cy="411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SummarizeData(…) 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95486" y="3352800"/>
            <a:ext cx="4487045" cy="1362075"/>
          </a:xfrm>
          <a:prstGeom prst="wedgeRoundRectCallout">
            <a:avLst>
              <a:gd name="adj1" fmla="val -61491"/>
              <a:gd name="adj2" fmla="val -1793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have to keep track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19812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28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Grouping–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1360128"/>
            <a:ext cx="10969943" cy="42786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SummarizeDaily(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2514600"/>
            <a:ext cx="3656648" cy="1123712"/>
          </a:xfrm>
          <a:prstGeom prst="wedgeRoundRectCallout">
            <a:avLst>
              <a:gd name="adj1" fmla="val -82408"/>
              <a:gd name="adj2" fmla="val -4419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two blocks are each shorter and  individually contain fewer variables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4478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should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use a single variable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Economizing memory is not an excuse</a:t>
            </a:r>
          </a:p>
          <a:p>
            <a:r>
              <a:rPr lang="en-US" dirty="0" smtClean="0"/>
              <a:t>Can you choose a good name for variable that is used for several purposes?</a:t>
            </a:r>
          </a:p>
          <a:p>
            <a:pPr lvl="1"/>
            <a:r>
              <a:rPr lang="en-US" dirty="0" smtClean="0"/>
              <a:t>Example: variable used to count students or to keep the average of their grades</a:t>
            </a:r>
          </a:p>
          <a:p>
            <a:pPr lvl="1"/>
            <a:r>
              <a:rPr lang="en-US" dirty="0" smtClean="0"/>
              <a:t>Proposed name: </a:t>
            </a:r>
            <a:r>
              <a:rPr lang="en-US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studentsCountOrAvgGrade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</a:t>
            </a:r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2011" y="5562600"/>
            <a:ext cx="560881" cy="56088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800"/>
              </a:lnSpc>
            </a:pPr>
            <a:r>
              <a:rPr lang="en-US" dirty="0" smtClean="0"/>
              <a:t>Using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53256" name="Picture 8" descr="http://www.mindbites.com/images/cat-32.jpg?1258047478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868655" y="1295400"/>
            <a:ext cx="6094413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22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Complex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Never use complex expressions in the code!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Complex expressions are evil because: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hard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understand</a:t>
            </a:r>
            <a:r>
              <a:rPr lang="en-US" dirty="0" smtClean="0"/>
              <a:t>,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en-US" dirty="0" smtClean="0"/>
              <a:t>,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dirty="0" smtClean="0"/>
              <a:t> and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maintain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2320085"/>
            <a:ext cx="10969943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i&lt;xCoords.length; i++)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j=0; j&lt;yCoords.length; j++)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matrix[xCoords[findMax(i)+1]][yCoords[findMin(j)-1]] *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matrix[yCoords[findMax(j)+1]][xCoords[findMin(i)-1]];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34797" y="1619736"/>
            <a:ext cx="5891265" cy="737791"/>
          </a:xfrm>
          <a:prstGeom prst="wedgeRoundRectCallout">
            <a:avLst>
              <a:gd name="adj1" fmla="val 277"/>
              <a:gd name="adj2" fmla="val 18448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shall we do if we get at this line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55074" y="4274631"/>
            <a:ext cx="7821163" cy="368895"/>
          </a:xfrm>
          <a:prstGeom prst="wedgeRoundRectCallout">
            <a:avLst>
              <a:gd name="adj1" fmla="val -35815"/>
              <a:gd name="adj2" fmla="val -7565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There are 10 potential sources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IndexOutOfRangeException.</a:t>
            </a:r>
            <a:endParaRPr lang="en-US" sz="20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9390" y="2435292"/>
            <a:ext cx="688908" cy="68890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for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87989">
            <a:off x="6190899" y="1860818"/>
            <a:ext cx="4512563" cy="249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psychologytoday.com/files/u45/race_star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63939">
            <a:off x="2081570" y="1449234"/>
            <a:ext cx="2922505" cy="3102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888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Simplifying Complex Expressions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145682"/>
            <a:ext cx="10766795" cy="5178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xCoords.length;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yCoords.length; j++)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maxStartIndex = findMax(i)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minStartIndex = findMin(i)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minXcoord = xCoords[minStartIndex];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maxXcoord = xCoords[maxStartIndex];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minYcoord = yCoords[minStartIndex];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maxYcoord = yCoords[maxStartIndex];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newValue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matrix[maxXcoord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][minYcoord]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matrix[maxYcoord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][minXcoord];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][j] = newValue;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6" name="Picture 2" descr="http://connectandwork.net/shared/themes/default/images/images/dialogs/ok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96" b="8696"/>
          <a:stretch/>
        </p:blipFill>
        <p:spPr bwMode="auto">
          <a:xfrm>
            <a:off x="9904412" y="1295400"/>
            <a:ext cx="1308683" cy="811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94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29576"/>
            <a:ext cx="8938472" cy="820600"/>
          </a:xfrm>
        </p:spPr>
        <p:txBody>
          <a:bodyPr/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When and How to Use Constants?</a:t>
            </a:r>
            <a:endParaRPr lang="en-US" dirty="0"/>
          </a:p>
        </p:txBody>
      </p:sp>
      <p:pic>
        <p:nvPicPr>
          <p:cNvPr id="50178" name="Picture 2" descr="http://plus.maths.org/issue49/features/wilson/pi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67264" y="2362200"/>
            <a:ext cx="3379348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  <p:pic>
        <p:nvPicPr>
          <p:cNvPr id="50182" name="Picture 6" descr="http://user.chollian.net/~badang25/bmk/bmk52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75212" y="2362200"/>
            <a:ext cx="6207272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26367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 number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Magic numbers / values are all literals different than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(empty string)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magic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hard to maintain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case of change, you need to modify all occurrences of the magic number /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meaning is not obvious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Example: what the number </a:t>
            </a:r>
            <a:r>
              <a:rPr lang="en-US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means?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 Magic Numbers and Strings</a:t>
            </a:r>
            <a:endParaRPr lang="en-US" sz="3700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52634" y="2747930"/>
            <a:ext cx="1726750" cy="1290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97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Evil Magic Numbers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170087"/>
            <a:ext cx="11173090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CalcCircleArea(double radius)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area = 3.14159206 * radius * radius;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area;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CalcCirclePerimeter(double radius)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perimeter = 6.28318412 * radius;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perimeter;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CalcElipseArea(double axis1, double axis2)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area = 3.14159206 * axis1 * axis2;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area;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1412" y="2270227"/>
            <a:ext cx="203107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14216" y="3694383"/>
            <a:ext cx="10668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22414" y="5168586"/>
            <a:ext cx="18410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2612" y="1286652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2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Turning Magic Numbers into Constants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7953" y="1181756"/>
            <a:ext cx="11274663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double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3.14159206;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CalcCircleArea(double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CalcCirclePerimeter(double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2 *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CalcElipseArea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axis1, double axis2)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axis1 * axis2;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1295401"/>
            <a:ext cx="1245366" cy="124536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types of constants in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Replaced with their value during compilation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field stands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Special fields initialized in the static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Compiled into the assembly like any other class member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C#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2383646"/>
            <a:ext cx="1025892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2" y="4700007"/>
            <a:ext cx="1025892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0391" y="2074512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0500" y="436856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 does not support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Simulated by variables / fields in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ALL_CAPS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JavaScript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0137" y="2459772"/>
            <a:ext cx="1046207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3.14159206;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CONFIG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"#AF77EE",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DEFAULT_WIDTH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200,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DEFAULT_HEIGHT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300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document.getElementById("gameField").style.width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CONFIG.DEFAULT_WIDTH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("gameField").style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backgroundColor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CONFIG.COLOR;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9161" y="2459772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01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Constants should be used in the following cases: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When we need to use numbers or other values and their logical meaning and value are not obvious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names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Mathematical constants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Bounds and ranges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Constants?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355001"/>
            <a:ext cx="102589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ApplicationSettings.xml";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4811813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2" y="5969101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READ_BUFFER_SIZE = 5 * 1024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1024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0252" y="45213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4" y="3310156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9711" y="56643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4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 it is better to keep the magic values instead of using a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Error messages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descriptions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 commands </a:t>
            </a:r>
            <a:r>
              <a:rPr lang="en-US" dirty="0" smtClean="0"/>
              <a:t>for database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Titles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GUI elements </a:t>
            </a:r>
            <a:r>
              <a:rPr lang="en-US" dirty="0" smtClean="0"/>
              <a:t>(labels, buttons, menus, dialogs, etc.)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internationalization purposes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resources</a:t>
            </a:r>
            <a:r>
              <a:rPr lang="en-US" dirty="0" smtClean="0"/>
              <a:t>, not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are special files embedded in the assembly / JAR file, accessible at runtime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Avoid Constants?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Variables, Data, Expressions and Constants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371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Static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class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initially assigned struct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Value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Reference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catch</a:t>
            </a:r>
            <a:r>
              <a:rPr lang="en-US" dirty="0" smtClean="0"/>
              <a:t> clause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Initially Assigned Variables in C#</a:t>
            </a:r>
            <a:endParaRPr lang="en-US" sz="3800" dirty="0"/>
          </a:p>
        </p:txBody>
      </p:sp>
      <p:pic>
        <p:nvPicPr>
          <p:cNvPr id="2050" name="Picture 2" descr="box, dropbox, modules, produc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9031" y="3276600"/>
            <a:ext cx="2336191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Instance variables of initially unassigned struct variables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Output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of struct instance constructors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Local variables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those declared in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clause or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Initially Unassigned Variables in C#</a:t>
            </a:r>
            <a:endParaRPr lang="en-US" sz="3600" dirty="0"/>
          </a:p>
        </p:txBody>
      </p:sp>
      <p:pic>
        <p:nvPicPr>
          <p:cNvPr id="3074" name="Picture 2" descr="probl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9486" y="2095500"/>
            <a:ext cx="132045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cal, network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9486" y="4191000"/>
            <a:ext cx="142203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60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problems can happen?</a:t>
            </a:r>
          </a:p>
          <a:p>
            <a:pPr lvl="1"/>
            <a:r>
              <a:rPr lang="en-US" dirty="0" smtClean="0"/>
              <a:t>The variable has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been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assigned</a:t>
            </a:r>
            <a:r>
              <a:rPr lang="en-US" dirty="0" smtClean="0"/>
              <a:t> a value</a:t>
            </a:r>
          </a:p>
          <a:p>
            <a:pPr lvl="1"/>
            <a:r>
              <a:rPr lang="en-US" dirty="0" smtClean="0"/>
              <a:t>The value in the variable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outdated</a:t>
            </a:r>
          </a:p>
          <a:p>
            <a:pPr lvl="1"/>
            <a:r>
              <a:rPr lang="en-US" dirty="0" smtClean="0"/>
              <a:t>Part of the variable has been assigned a value and a part has not</a:t>
            </a:r>
          </a:p>
          <a:p>
            <a:pPr lvl="2"/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has initialized name, but faculty number is left unassigned</a:t>
            </a:r>
          </a:p>
          <a:p>
            <a:r>
              <a:rPr lang="en-US" dirty="0" smtClean="0"/>
              <a:t>Developing effective techniques for avoiding initialization problems can save a lot of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Guidelines for Initializing Variables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85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variables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 variables should be manually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and define each variable close to where it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C# code will result in compiler error: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We can initialize the variable at its declaration: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833749"/>
            <a:ext cx="1036050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383143"/>
            <a:ext cx="1036050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7812" y="5334000"/>
            <a:ext cx="780191" cy="78019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82114" y="3791417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Pay special attention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counters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accumulators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common error is forgetting to reset a counter or an accumulator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584862"/>
            <a:ext cx="104620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array.GetLength(1); j++)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array[i, j];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of the elements in row {0} is {1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i,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05427" y="4030915"/>
            <a:ext cx="4570809" cy="839946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sum</a:t>
            </a:r>
            <a:r>
              <a:rPr lang="en-US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must be reset after the end of the inner for loop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7263" y="26670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14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Check the need for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reinitialization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Make sure that the initialization statement is inside the part of the code that’s repeated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Check input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sz="3200" dirty="0" smtClean="0"/>
              <a:t> for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validity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Before you assign input values to anything, make sure the values are reasonable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(3)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4495800"/>
            <a:ext cx="985263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input;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validInput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int.TryParse(Console.ReadLine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out input);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(validInput)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454481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9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2603</Words>
  <Application>Microsoft Office PowerPoint</Application>
  <PresentationFormat>Custom</PresentationFormat>
  <Paragraphs>524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Using Variables, Data,  Expressions and Constants</vt:lpstr>
      <vt:lpstr>Table of Contents</vt:lpstr>
      <vt:lpstr>Principles for Initialization</vt:lpstr>
      <vt:lpstr>Initially Assigned Variables in C#</vt:lpstr>
      <vt:lpstr>Initially Unassigned Variables in C#</vt:lpstr>
      <vt:lpstr>Guidelines for Initializing Variables</vt:lpstr>
      <vt:lpstr>Variable Initialization</vt:lpstr>
      <vt:lpstr>Variable Initialization (2)</vt:lpstr>
      <vt:lpstr>Variable Initialization (3)</vt:lpstr>
      <vt:lpstr>Partially Initialized Objects</vt:lpstr>
      <vt:lpstr>Variables – Other Suggestions</vt:lpstr>
      <vt:lpstr>Retuning Result from a Method</vt:lpstr>
      <vt:lpstr>Scope, Lifetime, Span, Purpose</vt:lpstr>
      <vt:lpstr>Scope of Variables</vt:lpstr>
      <vt:lpstr>Visibility of Variables</vt:lpstr>
      <vt:lpstr>Exceeded Scope – Example</vt:lpstr>
      <vt:lpstr>Span of Variables</vt:lpstr>
      <vt:lpstr>Calculating Span of Variable</vt:lpstr>
      <vt:lpstr>Variable Live Time</vt:lpstr>
      <vt:lpstr>Measuring the Live Time of a Variable</vt:lpstr>
      <vt:lpstr>Unneeded Large Variable Span and Live Time</vt:lpstr>
      <vt:lpstr>Reduced Span and Live Time</vt:lpstr>
      <vt:lpstr>Keep Variables Live As Short a Time</vt:lpstr>
      <vt:lpstr>Best Practices</vt:lpstr>
      <vt:lpstr>Group RelatedStatements – Example</vt:lpstr>
      <vt:lpstr>Better Grouping– Example</vt:lpstr>
      <vt:lpstr>Single Purpose</vt:lpstr>
      <vt:lpstr>Using Expressions</vt:lpstr>
      <vt:lpstr>Avoid Complex Expressions</vt:lpstr>
      <vt:lpstr>Simplifying Complex Expressions</vt:lpstr>
      <vt:lpstr>Using Constants</vt:lpstr>
      <vt:lpstr>Avoid Magic Numbers and Strings</vt:lpstr>
      <vt:lpstr>The Evil Magic Numbers</vt:lpstr>
      <vt:lpstr>Turning Magic Numbers into Constants</vt:lpstr>
      <vt:lpstr>Constants in C#</vt:lpstr>
      <vt:lpstr>Constants in JavaScript</vt:lpstr>
      <vt:lpstr>When to Use Constants?</vt:lpstr>
      <vt:lpstr>When to Avoid Constants?</vt:lpstr>
      <vt:lpstr>Using Variables, Data, Expressions and Constants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2015-02-04T15:19:16Z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