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7"/>
  </p:notesMasterIdLst>
  <p:handoutMasterIdLst>
    <p:handoutMasterId r:id="rId58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472" r:id="rId55"/>
    <p:sldId id="393" r:id="rId5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89" d="100"/>
          <a:sy n="89" d="100"/>
        </p:scale>
        <p:origin x="34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507372"/>
            <a:ext cx="7772400" cy="1654780"/>
          </a:xfrm>
        </p:spPr>
        <p:txBody>
          <a:bodyPr>
            <a:normAutofit/>
          </a:bodyPr>
          <a:lstStyle/>
          <a:p>
            <a:r>
              <a:rPr lang="en-US" sz="4800" dirty="0"/>
              <a:t>High-Quality Classes</a:t>
            </a:r>
            <a:br>
              <a:rPr lang="en-US" sz="4800" dirty="0"/>
            </a:br>
            <a:r>
              <a:rPr lang="en-US" sz="4800" dirty="0"/>
              <a:t>and Class Hierarchies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209800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/>
              <a:t>Best Practices in 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Object-Oriented </a:t>
            </a:r>
            <a:r>
              <a:rPr lang="en-US" sz="3600" dirty="0"/>
              <a:t>Design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6627812" y="3809999"/>
            <a:ext cx="4741928" cy="2289209"/>
            <a:chOff x="6627812" y="3809999"/>
            <a:chExt cx="4741928" cy="2289209"/>
          </a:xfrm>
        </p:grpSpPr>
        <p:pic>
          <p:nvPicPr>
            <p:cNvPr id="14" name="Picture 2" descr="http://www.highrely.com/assets/Software_Test_Web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627812" y="3809999"/>
              <a:ext cx="4741928" cy="2289209"/>
            </a:xfrm>
            <a:prstGeom prst="roundRect">
              <a:avLst>
                <a:gd name="adj" fmla="val 1480"/>
              </a:avLst>
            </a:prstGeom>
            <a:solidFill>
              <a:srgbClr val="FFFFFF">
                <a:shade val="85000"/>
              </a:srgbClr>
            </a:solidFill>
            <a:ln w="3175">
              <a:solidFill>
                <a:schemeClr val="accent5">
                  <a:lumMod val="20000"/>
                  <a:lumOff val="80000"/>
                  <a:alpha val="25000"/>
                </a:schemeClr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6780212" y="3896142"/>
              <a:ext cx="419100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Student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string name;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int age;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2851" y="3915810"/>
            <a:ext cx="2918833" cy="2040932"/>
          </a:xfrm>
          <a:prstGeom prst="rect">
            <a:avLst/>
          </a:prstGeom>
        </p:spPr>
      </p:pic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74777"/>
            <a:ext cx="10563648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MathParams.result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120969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 </a:t>
            </a:r>
            <a:r>
              <a:rPr lang="en-US" dirty="0" smtClean="0"/>
              <a:t>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dirty="0" smtClean="0"/>
              <a:t>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derived </a:t>
            </a:r>
            <a:r>
              <a:rPr lang="en-US" dirty="0" smtClean="0"/>
              <a:t>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smtClean="0"/>
              <a:t>C#, Java </a:t>
            </a:r>
            <a:r>
              <a:rPr lang="en-US" dirty="0" smtClean="0"/>
              <a:t>and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 </a:t>
            </a:r>
            <a:r>
              <a:rPr lang="en-US" dirty="0" smtClean="0"/>
              <a:t>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and Java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C#, Java and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5736" y="1079034"/>
            <a:ext cx="10157354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2700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4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048" y="4062435"/>
            <a:ext cx="10969943" cy="8206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309" y="5035435"/>
            <a:ext cx="9903420" cy="1365365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367662" y="1073035"/>
            <a:ext cx="3351927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427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 </a:t>
            </a:r>
            <a:r>
              <a:rPr lang="en-US" dirty="0" smtClean="0"/>
              <a:t>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 thing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99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66800"/>
            <a:ext cx="10563648" cy="5408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Font(string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091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248812"/>
            <a:ext cx="10969943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77613" y="1474304"/>
            <a:ext cx="4773956" cy="953453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953000"/>
            <a:ext cx="3453580" cy="953453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39070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>
            <a:normAutofit lnSpcReduction="10000"/>
          </a:bodyPr>
          <a:lstStyle/>
          <a:p>
            <a:pPr marL="442913" indent="-442913">
              <a:buFontTx/>
              <a:buAutoNum type="arabicPeriod"/>
            </a:pPr>
            <a:r>
              <a:rPr lang="en-US" dirty="0"/>
              <a:t>Basic Principles</a:t>
            </a:r>
          </a:p>
          <a:p>
            <a:pPr marL="804863" lvl="1" indent="-457200"/>
            <a:r>
              <a:rPr lang="en-US" dirty="0"/>
              <a:t>Cohesion, </a:t>
            </a:r>
            <a:r>
              <a:rPr lang="en-US" dirty="0" smtClean="0"/>
              <a:t>Coupling,</a:t>
            </a:r>
            <a:br>
              <a:rPr lang="en-US" dirty="0" smtClean="0"/>
            </a:br>
            <a:r>
              <a:rPr lang="en-US" dirty="0" smtClean="0"/>
              <a:t>Inheritance</a:t>
            </a:r>
            <a:r>
              <a:rPr lang="en-US" dirty="0"/>
              <a:t>, Polymorphism</a:t>
            </a:r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en-US" dirty="0"/>
              <a:t>High-Quality Classes</a:t>
            </a:r>
          </a:p>
          <a:p>
            <a:pPr marL="804863" lvl="1" indent="-457200"/>
            <a:r>
              <a:rPr lang="en-US" dirty="0"/>
              <a:t>Good Abstraction, Correct </a:t>
            </a:r>
            <a:r>
              <a:rPr lang="en-US" dirty="0" smtClean="0"/>
              <a:t>Encapsulation</a:t>
            </a:r>
          </a:p>
          <a:p>
            <a:pPr marL="804863" lvl="1" indent="-457200"/>
            <a:r>
              <a:rPr lang="en-US" dirty="0" smtClean="0"/>
              <a:t>Correct </a:t>
            </a:r>
            <a:r>
              <a:rPr lang="en-US" dirty="0"/>
              <a:t>Inheritance</a:t>
            </a:r>
          </a:p>
          <a:p>
            <a:pPr marL="804863" lvl="1" indent="-457200"/>
            <a:r>
              <a:rPr lang="en-US" dirty="0"/>
              <a:t>Class Methods, Constructors, Data</a:t>
            </a:r>
          </a:p>
          <a:p>
            <a:pPr marL="804863" lvl="1" indent="-457200"/>
            <a:r>
              <a:rPr lang="en-US" dirty="0"/>
              <a:t>Good Reasons to Create a Class</a:t>
            </a:r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en-US" dirty="0"/>
              <a:t>Typical Mistakes to Avoid in OO </a:t>
            </a:r>
            <a:r>
              <a:rPr lang="en-US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7612" y="3978278"/>
            <a:ext cx="2270122" cy="22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81" y="1516708"/>
            <a:ext cx="2655984" cy="1836092"/>
          </a:xfrm>
          <a:prstGeom prst="roundRect">
            <a:avLst>
              <a:gd name="adj" fmla="val 10542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if you need to calculate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by given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bg-BG" dirty="0" smtClean="0"/>
              <a:t>а </a:t>
            </a:r>
            <a:r>
              <a:rPr lang="en-US" dirty="0" smtClean="0"/>
              <a:t>static method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dirty="0" smtClean="0"/>
              <a:t> in a separate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Group related methods into a single class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Does the class name correspond to the class content?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at some time we add method for accessing the DB with 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Establishing Good Abstraction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723144"/>
            <a:ext cx="105636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LastName;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SqlCommand FindByPrimaryKeySqlCommand(int id);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7024" y="3875544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Minimize visibility</a:t>
            </a:r>
            <a:r>
              <a:rPr lang="en-US" sz="3000" dirty="0" smtClean="0"/>
              <a:t>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sz="3000" dirty="0" smtClean="0"/>
              <a:t> their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58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because you just called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you know both values are the same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8261" y="321475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2053" y="487680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Keyboard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has 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: make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Disallow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: make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sealed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utility classes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Don't hide </a:t>
            </a:r>
            <a:r>
              <a:rPr lang="en-US" dirty="0" smtClean="0"/>
              <a:t>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as high as possible </a:t>
            </a:r>
            <a:r>
              <a:rPr lang="en-US" noProof="1" smtClean="0"/>
              <a:t>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Be suspicious of classes that override a routine and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nothing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Avoid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deep inheritance </a:t>
            </a:r>
            <a:r>
              <a:rPr lang="en-US" sz="3600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Provide protected accessor methods or properties instead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1933813"/>
            <a:ext cx="10258928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Shape.Circle: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Shape.Square: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  <a:endParaRPr lang="en-US" sz="21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1135" y="21030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 small as possible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309" y="4208600"/>
            <a:ext cx="9903420" cy="8206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309" y="5111635"/>
            <a:ext cx="9903420" cy="1365365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414" y="914400"/>
            <a:ext cx="4571998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38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 all member </a:t>
            </a:r>
            <a:r>
              <a:rPr lang="en-US" dirty="0" smtClean="0"/>
              <a:t>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should make deep copy)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Model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real-world</a:t>
            </a:r>
            <a:r>
              <a:rPr lang="en-US" dirty="0" smtClean="0"/>
              <a:t>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dirty="0" smtClean="0"/>
              <a:t>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dirty="0" smtClean="0"/>
              <a:t>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Group related classes together in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namespaces</a:t>
            </a:r>
            <a:r>
              <a:rPr lang="en-US" sz="3200" dirty="0"/>
              <a:t> </a:t>
            </a:r>
            <a:r>
              <a:rPr lang="en-US" sz="3200" dirty="0" smtClean="0"/>
              <a:t>/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packages</a:t>
            </a:r>
            <a:r>
              <a:rPr lang="en-US" sz="3200" dirty="0" smtClean="0"/>
              <a:t> /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modules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Follow consistent naming convention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73203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GenericDAO&lt;Key, Entity&gt;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EmployeeDAO&lt;int, Employee&gt;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AddressDAO&lt;int, Address&gt;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2649403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5334000"/>
            <a:ext cx="8938472" cy="8206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1204" y="714385"/>
            <a:ext cx="6283490" cy="4180161"/>
            <a:chOff x="2528887" y="260785"/>
            <a:chExt cx="4713845" cy="354921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0962" y="260785"/>
              <a:ext cx="2511770" cy="1916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5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Never use plural in class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names </a:t>
            </a:r>
            <a:r>
              <a:rPr lang="en-US" sz="3000" dirty="0" smtClean="0"/>
              <a:t>unless </a:t>
            </a:r>
            <a:r>
              <a:rPr lang="en-US" sz="3000" dirty="0"/>
              <a:t>they hold some kind of </a:t>
            </a:r>
            <a:r>
              <a:rPr lang="en-US" sz="30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07384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List&lt;ICourse&gt; Courses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652" y="4769584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 = 100;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3268" y="4852555"/>
            <a:ext cx="1044755" cy="101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4590" y="2526495"/>
            <a:ext cx="1052671" cy="102253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8689" y="1930654"/>
            <a:ext cx="3903522" cy="953453"/>
          </a:xfrm>
          <a:prstGeom prst="wedgeRoundRectCallout">
            <a:avLst>
              <a:gd name="adj1" fmla="val -64003"/>
              <a:gd name="adj2" fmla="val 1963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 without parameters: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Throwing an Exception without Parameters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133600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3456259"/>
            <a:ext cx="2667000" cy="953453"/>
          </a:xfrm>
          <a:prstGeom prst="wedgeRoundRectCallout">
            <a:avLst>
              <a:gd name="adj1" fmla="val -75580"/>
              <a:gd name="adj2" fmla="val 6227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223589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Checked in the Getter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383572"/>
            <a:ext cx="104620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this.town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978277"/>
            <a:ext cx="3918096" cy="527804"/>
          </a:xfrm>
          <a:prstGeom prst="wedgeRoundRectCallout">
            <a:avLst>
              <a:gd name="adj1" fmla="val -59367"/>
              <a:gd name="adj2" fmla="val 556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1" y="25602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for Local Members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71678"/>
            <a:ext cx="104620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70833" y="4763462"/>
            <a:ext cx="3221991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62162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 </a:t>
            </a:r>
            <a:r>
              <a:rPr lang="en-US" dirty="0" smtClean="0"/>
              <a:t>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 and aim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 </a:t>
            </a:r>
            <a:r>
              <a:rPr lang="en-US" dirty="0" smtClean="0"/>
              <a:t>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when a value is missing,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3732084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8" y="5027966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5643443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0010" y="552711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65726" y="3640545"/>
            <a:ext cx="583188" cy="5831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5286" y="491856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5228" y="2619352"/>
            <a:ext cx="4464782" cy="953453"/>
          </a:xfrm>
          <a:prstGeom prst="wedgeRoundRectCallout">
            <a:avLst>
              <a:gd name="adj1" fmla="val -67919"/>
              <a:gd name="adj2" fmla="val 6041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very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idea! Use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undefined</a:t>
            </a:r>
            <a:endParaRPr lang="en-US" sz="24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Don't use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magic</a:t>
            </a:r>
            <a:r>
              <a:rPr lang="en-US" dirty="0"/>
              <a:t>"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651879"/>
            <a:ext cx="1046207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TryEatAnimal(Animal animal)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(animal.Size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8103" y="4267018"/>
            <a:ext cx="5408309" cy="1702594"/>
          </a:xfrm>
          <a:prstGeom prst="wedgeRoundRectCallout">
            <a:avLst>
              <a:gd name="adj1" fmla="val -60884"/>
              <a:gd name="adj2" fmla="val -307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79261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Call the base constructor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reuse </a:t>
            </a:r>
            <a:r>
              <a:rPr lang="en-US" sz="3200" dirty="0" smtClean="0"/>
              <a:t>the object's state initialization: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7" y="1766530"/>
            <a:ext cx="10462075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4092673"/>
            <a:ext cx="3047206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5249138"/>
            <a:ext cx="3250399" cy="953453"/>
          </a:xfrm>
          <a:prstGeom prst="wedgeRoundRectCallout">
            <a:avLst>
              <a:gd name="adj1" fmla="val -63920"/>
              <a:gd name="adj2" fmla="val -5674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0561" y="2304394"/>
            <a:ext cx="929675" cy="92967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Repeating Code in the Base and Child Classes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247" y="2057400"/>
            <a:ext cx="10462075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70431"/>
            <a:ext cx="4546547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2157172"/>
            <a:ext cx="868749" cy="8687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Broken Encapsulation by </a:t>
            </a:r>
            <a:r>
              <a:rPr lang="en-US" sz="3200" noProof="1" smtClean="0"/>
              <a:t>Parameterless</a:t>
            </a:r>
            <a:r>
              <a:rPr lang="en-US" sz="3200" dirty="0" smtClean="0"/>
              <a:t> Constructor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986566"/>
            <a:ext cx="10868369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ArgumentNullException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this.Teacher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2451" y="5181600"/>
            <a:ext cx="4367662" cy="953453"/>
          </a:xfrm>
          <a:prstGeom prst="wedgeRoundRectCallout">
            <a:avLst>
              <a:gd name="adj1" fmla="val -90800"/>
              <a:gd name="adj2" fmla="val 500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&amp;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left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3341" y="2209800"/>
            <a:ext cx="1052671" cy="99455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Base class should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never </a:t>
            </a:r>
            <a:r>
              <a:rPr lang="en-US" sz="3200" dirty="0" smtClean="0"/>
              <a:t>know about its children!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Coupling the Base Class with </a:t>
            </a:r>
            <a:r>
              <a:rPr lang="en-US" dirty="0"/>
              <a:t>I</a:t>
            </a:r>
            <a:r>
              <a:rPr lang="en-US" dirty="0" smtClean="0"/>
              <a:t>ts Child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7" y="2008464"/>
            <a:ext cx="10462075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9761" y="2133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1445"/>
            <a:ext cx="11804822" cy="5570355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</a:t>
            </a:r>
            <a:r>
              <a:rPr lang="en-US" sz="3000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fields and use them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Hidden Interpretation of Base Class </a:t>
            </a:r>
            <a:br>
              <a:rPr lang="en-US" dirty="0" smtClean="0"/>
            </a:br>
            <a:r>
              <a:rPr lang="en-US" dirty="0" smtClean="0"/>
              <a:t>as Its Specific Child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38400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Container()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this.Items = new List&lt;T&gt;();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this.Items as List&lt;T&gt;).Add(item);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28508" y="4342965"/>
            <a:ext cx="3402714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3" y="2554474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1445"/>
            <a:ext cx="11804822" cy="5570355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Hidden Interpretation of Base Class </a:t>
            </a:r>
            <a:br>
              <a:rPr lang="en-US" sz="3800" dirty="0" smtClean="0"/>
            </a:br>
            <a:r>
              <a:rPr lang="en-US" sz="3800" dirty="0" smtClean="0"/>
              <a:t>as Its Specific Child Class (2)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76162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List&lt;T&gt;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this.items;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this.Items.Add(item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3" y="2476162"/>
            <a:ext cx="881194" cy="88119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69705" y="4141566"/>
            <a:ext cx="4134839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376398"/>
            <a:ext cx="10766795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6850" y="6148450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2099" y="4419600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27457" y="3371756"/>
            <a:ext cx="2844059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3260" y="1524000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251427"/>
            <a:ext cx="10868369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5389" y="3818389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44741" y="3897537"/>
            <a:ext cx="2844059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1296" y="2413233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492" y="1773238"/>
            <a:ext cx="2394610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9497" y="1752600"/>
            <a:ext cx="2546858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0412" y="1785858"/>
            <a:ext cx="2656424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733" y="4495800"/>
            <a:ext cx="2056474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15601" y="4563729"/>
            <a:ext cx="2349122" cy="180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6355" y="3810000"/>
            <a:ext cx="3544966" cy="2608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4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Move the </a:t>
            </a:r>
            <a:r>
              <a:rPr lang="en-US" smtClean="0"/>
              <a:t>Repeating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615620"/>
            <a:ext cx="1107151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1655" y="5907768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676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461730"/>
            <a:ext cx="11071516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3793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High-Quality Classes and Class Hierarchies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630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1711" y="4461808"/>
            <a:ext cx="103605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Math.Pow(sideA, 2) + Math.Pow(sideB, 2) -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Math.Sqrt(sideA) +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2961" y="462367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Coupling </a:t>
            </a:r>
            <a:r>
              <a:rPr lang="en-US" dirty="0" smtClean="0"/>
              <a:t>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rgbClr val="FB816D"/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12" y="4084411"/>
            <a:ext cx="3353752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2" y="1214251"/>
            <a:ext cx="3353752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4538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1576" y="4309583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42511"/>
            <a:ext cx="10563648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Report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 = new Report();      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myReport.LoadFromFile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("C:\\DailyReport.rep");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Printer.Print(myReport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11871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3429</Words>
  <Application>Microsoft Office PowerPoint</Application>
  <PresentationFormat>Custom</PresentationFormat>
  <Paragraphs>670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Wingdings 2</vt:lpstr>
      <vt:lpstr>SoftUni 16x9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Inheritance in C#, Java and JS</vt:lpstr>
      <vt:lpstr>Polymorphism </vt:lpstr>
      <vt:lpstr>Polymorphism in C#, Java and JS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Class</vt:lpstr>
      <vt:lpstr>Top Reasons to Create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by Parameterless Constructor</vt:lpstr>
      <vt:lpstr>Coupling the Base Class with Its Child Classes</vt:lpstr>
      <vt:lpstr>Hidden Interpretation of Base Class  as Its Specific Child Class</vt:lpstr>
      <vt:lpstr>Hidden Interpretation of Base Class  as Its Specific Child Class (2)</vt:lpstr>
      <vt:lpstr>Repeating Code Not Moved Upper in the Class Hierarchy</vt:lpstr>
      <vt:lpstr>Repeating Code Not Moved Upper in the Class Hierarchy (2)</vt:lpstr>
      <vt:lpstr>Move the Repeating Code Upper in the Class Hierarchy</vt:lpstr>
      <vt:lpstr>Move the Repeating Code in Upper in the Class Hierarchy (2)</vt:lpstr>
      <vt:lpstr>High-Quality Classes and Class Hierarchies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Classes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2015-02-11T13:12:04Z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