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94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472" r:id="rId39"/>
    <p:sldId id="596" r:id="rId40"/>
    <p:sldId id="393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878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05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47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5" indent="-28574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77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68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59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0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41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32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22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3B8809-F31A-4530-8FEC-CC78B684FDFB}" type="slidenum">
              <a:rPr lang="en-AU" smtClean="0"/>
              <a:pPr eaLnBrk="1" hangingPunct="1"/>
              <a:t>18</a:t>
            </a:fld>
            <a:endParaRPr lang="en-A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7FF1-3F6C-4429-80A2-96053E7382F0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09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2/17/2015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projects/pex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high-quality-co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5.png"/><Relationship Id="rId4" Type="http://schemas.openxmlformats.org/officeDocument/2006/relationships/image" Target="../media/image3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724048"/>
            <a:ext cx="7772400" cy="117155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Unit Testing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3" y="2930177"/>
            <a:ext cx="8153400" cy="727423"/>
          </a:xfrm>
        </p:spPr>
        <p:txBody>
          <a:bodyPr>
            <a:noAutofit/>
          </a:bodyPr>
          <a:lstStyle/>
          <a:p>
            <a:r>
              <a:rPr lang="en-US" dirty="0"/>
              <a:t>Building Rock-Solid Software</a:t>
            </a:r>
          </a:p>
          <a:p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2" descr="http://istacee.files.wordpress.com/2013/09/regedi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357" y="4086555"/>
            <a:ext cx="2008909" cy="20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0612" y="4114800"/>
            <a:ext cx="2525746" cy="2001213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21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8807" y="4143045"/>
            <a:ext cx="2119580" cy="19524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/>
              <a:t>Unit Testing </a:t>
            </a:r>
            <a:r>
              <a:rPr lang="en-US" sz="5400" dirty="0" smtClean="0"/>
              <a:t>Frameworks</a:t>
            </a:r>
            <a:endParaRPr lang="bg-BG" sz="5400" dirty="0"/>
          </a:p>
        </p:txBody>
      </p:sp>
      <p:pic>
        <p:nvPicPr>
          <p:cNvPr id="3074" name="Picture 2" descr="http://blogs.msdn.com/blogfiles/willy-peter_schaub/WindowsLiveWriter/VSTSRangerProjectsBranchingGuidanceII_8294/CLIPART_OF_15186_SM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963971">
            <a:off x="6738219" y="1960315"/>
            <a:ext cx="4062942" cy="2487805"/>
          </a:xfrm>
          <a:prstGeom prst="roundRect">
            <a:avLst>
              <a:gd name="adj" fmla="val 503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qbssoftware.com/images/special/VSTS_Over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6677">
            <a:off x="1300036" y="2084576"/>
            <a:ext cx="5286586" cy="2440879"/>
          </a:xfrm>
          <a:prstGeom prst="roundRect">
            <a:avLst>
              <a:gd name="adj" fmla="val 5400"/>
            </a:avLst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7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Visual Studio Team Test </a:t>
            </a:r>
            <a:r>
              <a:rPr lang="en-US" noProof="1"/>
              <a:t>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Frameworks</a:t>
            </a:r>
          </a:p>
        </p:txBody>
      </p:sp>
      <p:pic>
        <p:nvPicPr>
          <p:cNvPr id="5" name="Picture 10" descr="http://myconsent.com/images/juni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7795" y="1524000"/>
            <a:ext cx="2002218" cy="798966"/>
          </a:xfrm>
          <a:prstGeom prst="roundRect">
            <a:avLst>
              <a:gd name="adj" fmla="val 3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edsquared.com/content/binary/WindowsLiveWriter/EntertheCoolestTeamSystemGadgetContest_11622/VisualStudioTeamSystemLogo_3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4268" y="4648200"/>
            <a:ext cx="2109272" cy="914400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1" y="5046800"/>
            <a:ext cx="11022199" cy="15826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 smtClean="0"/>
              <a:t>Visual Studio Team Test</a:t>
            </a:r>
            <a:br>
              <a:rPr lang="en-US" sz="5400" dirty="0" smtClean="0"/>
            </a:br>
            <a:r>
              <a:rPr lang="en-US" sz="5400" dirty="0" smtClean="0"/>
              <a:t>(VSTT)</a:t>
            </a:r>
            <a:endParaRPr lang="bg-BG" sz="5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736" y="1524000"/>
            <a:ext cx="10004657" cy="20322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1.bp.blogspot.com/-bgvrnHO4Z0c/TXgSFmVpYWI/AAAAAAAAAPQ/ymGHZ4uxFZg/s1600/studnet-testing3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7575" y="2794699"/>
            <a:ext cx="3792818" cy="18996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uuch.com/wp-content/uploads/2010/09/testing-testing-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3447512"/>
            <a:ext cx="3057854" cy="12744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 Test (VSTT) </a:t>
            </a:r>
            <a:r>
              <a:rPr lang="en-US" dirty="0"/>
              <a:t>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Microsoft.VisualStudio.QualityTools.UnitTestFramework.dll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</a:t>
            </a:r>
            <a:r>
              <a:rPr lang="en-US" dirty="0" smtClean="0"/>
              <a:t>Studio Team </a:t>
            </a:r>
            <a:r>
              <a:rPr lang="en-US" dirty="0"/>
              <a:t>Test – Features</a:t>
            </a:r>
          </a:p>
        </p:txBody>
      </p:sp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>
            <a:off x="7099321" y="2667000"/>
            <a:ext cx="4175342" cy="1348442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877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Ignore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>
                <a:solidFill>
                  <a:schemeClr val="tx2"/>
                </a:solidFill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>
                <a:solidFill>
                  <a:schemeClr val="tx2"/>
                </a:solidFill>
              </a:rPr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>
                <a:solidFill>
                  <a:schemeClr val="tx2"/>
                </a:solidFill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>
                <a:solidFill>
                  <a:schemeClr val="tx2"/>
                </a:solidFill>
              </a:rPr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40" dirty="0"/>
              <a:t>Visual </a:t>
            </a:r>
            <a:r>
              <a:rPr lang="en-US" sz="4800" spc="-40" dirty="0" smtClean="0"/>
              <a:t>Studio Team </a:t>
            </a:r>
            <a:r>
              <a:rPr lang="en-US" sz="4800" spc="-40" dirty="0"/>
              <a:t>Test –  Attributes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82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5616714"/>
            <a:ext cx="980315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</a:t>
            </a:r>
            <a:r>
              <a:rPr lang="bg-BG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expectedValue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040457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301989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78857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9" y="6164657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pic>
        <p:nvPicPr>
          <p:cNvPr id="1026" name="Picture 2" descr="Fig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10148" y="4591050"/>
            <a:ext cx="4208480" cy="1657351"/>
          </a:xfrm>
          <a:prstGeom prst="roundRect">
            <a:avLst>
              <a:gd name="adj" fmla="val 2572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1856882"/>
            <a:ext cx="10563648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2542682"/>
            <a:ext cx="10563648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3886200"/>
            <a:ext cx="10563648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:p14="http://schemas.microsoft.com/office/powerpoint/2010/main" val="3557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Arrange</a:t>
            </a:r>
            <a:r>
              <a:rPr lang="en-US" sz="3000" dirty="0"/>
              <a:t> all necessary preconditions and </a:t>
            </a:r>
            <a:r>
              <a:rPr lang="en-US" sz="3000" dirty="0" smtClean="0"/>
              <a:t>inputs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</a:t>
            </a:r>
            <a:r>
              <a:rPr lang="en-US" sz="3000" dirty="0"/>
              <a:t> on the object or method under </a:t>
            </a:r>
            <a:r>
              <a:rPr lang="en-US" sz="3000" dirty="0" smtClean="0"/>
              <a:t>test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Assert</a:t>
            </a:r>
            <a:r>
              <a:rPr lang="en-US" sz="3000" dirty="0"/>
              <a:t> that the expected </a:t>
            </a:r>
            <a:r>
              <a:rPr lang="en-US" sz="3000" dirty="0" smtClean="0"/>
              <a:t>results </a:t>
            </a:r>
            <a:r>
              <a:rPr lang="en-US" sz="3000" dirty="0"/>
              <a:t>have </a:t>
            </a:r>
            <a:r>
              <a:rPr lang="en-US" sz="3000" dirty="0" smtClean="0"/>
              <a:t>occurred</a:t>
            </a:r>
            <a:endParaRPr lang="en-US" sz="3000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A Pattern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162" y="3122235"/>
            <a:ext cx="10360501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TestDeposit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 account = new BankAccount();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account.Deposit(125.0);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account.Deposit(25.0);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Assert.AreEqual(150.0, account.Balance,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is wrong.");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31344" y="3274635"/>
            <a:ext cx="1940172" cy="954107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А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Pattern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6">
                    <a:lumMod val="50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93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coverage</a:t>
            </a:r>
          </a:p>
          <a:p>
            <a:pPr lvl="1"/>
            <a:r>
              <a:rPr lang="en-US" dirty="0" smtClean="0"/>
              <a:t>Shows what percent of the code we've covered</a:t>
            </a:r>
          </a:p>
          <a:p>
            <a:pPr lvl="1"/>
            <a:r>
              <a:rPr lang="en-US" dirty="0" smtClean="0"/>
              <a:t>High code coverage means less untested code</a:t>
            </a:r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70-80% coverage is excellent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06187" y="5105400"/>
            <a:ext cx="9662183" cy="1409700"/>
            <a:chOff x="762000" y="38768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8768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0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What is Unit Testing?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Code and Test vs. Test Driven Development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/>
              <a:t>Unit testing Frameworks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400" dirty="0"/>
              <a:t>Visual Studio Team Test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Unit </a:t>
            </a:r>
            <a:r>
              <a:rPr lang="en-US" dirty="0"/>
              <a:t>Testing Best Practices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Table of Contents</a:t>
            </a:r>
            <a:endParaRPr lang="en-US" sz="4800" dirty="0"/>
          </a:p>
        </p:txBody>
      </p:sp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2514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760412" y="1066800"/>
            <a:ext cx="10457841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Deposit(decimal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this.balance += amount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Withdraw(decimal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this.balance -= amount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TransferFunds(Account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destination,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…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…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760412" y="1107516"/>
            <a:ext cx="10563648" cy="5559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[TestClass]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[TestMethod]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TestTransferFunds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source.Deposit(200.00M);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dest.Deposit(150.00M);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source.TransferFunds(dest, 100.00M);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Assert.AreEqual(250.00M, 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Assert.AreEqual(100.00M, 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Screenshot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441" y="1295400"/>
            <a:ext cx="10887295" cy="5200650"/>
          </a:xfrm>
          <a:prstGeom prst="roundRect">
            <a:avLst>
              <a:gd name="adj" fmla="val 1903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49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Team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8828" y="1244881"/>
            <a:ext cx="5101585" cy="243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4336" y="1267839"/>
            <a:ext cx="3396878" cy="2575650"/>
          </a:xfrm>
          <a:prstGeom prst="roundRect">
            <a:avLst>
              <a:gd name="adj" fmla="val 2591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19756031" lon="21301027" rev="70995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 rot="311698">
            <a:off x="4048804" y="3203882"/>
            <a:ext cx="4113434" cy="1328449"/>
          </a:xfrm>
          <a:prstGeom prst="roundRect">
            <a:avLst>
              <a:gd name="adj" fmla="val 1486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507042" lon="20838097" rev="85777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7468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3664" y="5105400"/>
            <a:ext cx="7679382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dirty="0"/>
              <a:t>Unit Testing Best Practices</a:t>
            </a:r>
            <a:endParaRPr lang="bg-BG" sz="5400" dirty="0"/>
          </a:p>
        </p:txBody>
      </p:sp>
      <p:pic>
        <p:nvPicPr>
          <p:cNvPr id="7170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0160" y="1453630"/>
            <a:ext cx="6091459" cy="3042170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29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should express a </a:t>
            </a:r>
            <a:r>
              <a:rPr lang="en-US" dirty="0" smtClean="0"/>
              <a:t>specific requirement that is tested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[TestMethod_StateUnderTest_ExpectedBehavior]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TestAccountDepositNegativeSum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noProof="1" smtClean="0">
                <a:latin typeface="+mj-lt"/>
                <a:cs typeface="Consolas" pitchFamily="49" charset="0"/>
              </a:rPr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AccountShouldNotDepositNegativeSum()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test </a:t>
            </a:r>
            <a:r>
              <a:rPr lang="en-US" dirty="0"/>
              <a:t>name should </a:t>
            </a:r>
            <a:r>
              <a:rPr lang="en-US" dirty="0" smtClean="0"/>
              <a:t>include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Expected input or state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Expected result output or state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Name of the tested method or class</a:t>
            </a:r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Naming Standards for Unit Tests</a:t>
            </a:r>
          </a:p>
        </p:txBody>
      </p:sp>
    </p:spTree>
    <p:extLst>
      <p:ext uri="{BB962C8B-B14F-4D97-AF65-F5344CB8AC3E}">
        <p14:creationId xmlns:p14="http://schemas.microsoft.com/office/powerpoint/2010/main" val="1388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en-US" dirty="0"/>
              <a:t>Given the method: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with requirement to ignore numbers </a:t>
            </a:r>
            <a:r>
              <a:rPr lang="en-US" dirty="0" smtClean="0"/>
              <a:t>greater than </a:t>
            </a:r>
            <a:r>
              <a:rPr lang="en-US" dirty="0"/>
              <a:t>100 in the summing process</a:t>
            </a:r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en-US" dirty="0"/>
              <a:t>The test name </a:t>
            </a:r>
            <a:r>
              <a:rPr lang="en-US" dirty="0" smtClean="0"/>
              <a:t>could be:</a:t>
            </a:r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Standards for Unit Tests – Example</a:t>
            </a:r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1015735" y="1931314"/>
            <a:ext cx="10070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5733" y="4462848"/>
            <a:ext cx="10070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TestSumNumberIgnoredIfGreaterThan100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Generally, a passing test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never </a:t>
            </a:r>
            <a:r>
              <a:rPr lang="en-US" dirty="0"/>
              <a:t>be removed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tests make sure that code changes </a:t>
            </a:r>
            <a:r>
              <a:rPr lang="en-US" dirty="0" smtClean="0"/>
              <a:t>don't </a:t>
            </a:r>
            <a:r>
              <a:rPr lang="en-US" dirty="0"/>
              <a:t>break working code</a:t>
            </a:r>
          </a:p>
          <a:p>
            <a:pPr>
              <a:lnSpc>
                <a:spcPct val="100000"/>
              </a:lnSpc>
            </a:pPr>
            <a:r>
              <a:rPr lang="en-US" dirty="0"/>
              <a:t>A passing test should only be changed to make it 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failing tests </a:t>
            </a:r>
            <a:r>
              <a:rPr lang="en-US" dirty="0" smtClean="0"/>
              <a:t>don't </a:t>
            </a:r>
            <a:r>
              <a:rPr lang="en-US" dirty="0"/>
              <a:t>pass, it usually means there are conflicting requirements</a:t>
            </a:r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a Test be Changed or Removed?</a:t>
            </a:r>
          </a:p>
        </p:txBody>
      </p:sp>
    </p:spTree>
    <p:extLst>
      <p:ext uri="{BB962C8B-B14F-4D97-AF65-F5344CB8AC3E}">
        <p14:creationId xmlns:p14="http://schemas.microsoft.com/office/powerpoint/2010/main" val="6467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New features </a:t>
            </a:r>
            <a:r>
              <a:rPr lang="en-US" dirty="0" smtClean="0"/>
              <a:t>allow </a:t>
            </a:r>
            <a:r>
              <a:rPr lang="en-US" dirty="0"/>
              <a:t>negative numbers</a:t>
            </a:r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a Test be Changed or Removed? (2)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4212" y="1828800"/>
            <a:ext cx="1089948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[ExpectedException(typeof(Exception),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Negatives not allowed")]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1, 2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5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en-US" dirty="0"/>
              <a:t>New developer writes the following test: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en-US" dirty="0"/>
              <a:t>Earlier test fails due to a requirement change</a:t>
            </a:r>
          </a:p>
        </p:txBody>
      </p:sp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When Should a Test be Changed or Removed? (3)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755870" y="1752600"/>
            <a:ext cx="10658624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Assert.AreEqual(2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8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5736" y="5275400"/>
            <a:ext cx="10157354" cy="82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60954" y="1371600"/>
            <a:ext cx="6483812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en-US" sz="3600" dirty="0"/>
              <a:t>Two course of actions: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3400" dirty="0" smtClean="0"/>
              <a:t>Delete the failing test after verifying it is invalid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3400" dirty="0" smtClean="0"/>
              <a:t>Change the old test: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sz="3200" dirty="0" smtClean="0"/>
              <a:t>Either </a:t>
            </a:r>
            <a:r>
              <a:rPr lang="en-US" sz="3200" dirty="0"/>
              <a:t>testing the new requirement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sz="3200" dirty="0"/>
              <a:t>Or test the older requirement </a:t>
            </a:r>
            <a:endParaRPr lang="en-US" sz="3200" dirty="0" smtClean="0"/>
          </a:p>
          <a:p>
            <a:pPr marL="1168400" lvl="2" indent="0">
              <a:lnSpc>
                <a:spcPct val="100000"/>
              </a:lnSpc>
              <a:buNone/>
            </a:pPr>
            <a:r>
              <a:rPr lang="en-US" sz="3200" dirty="0" smtClean="0"/>
              <a:t>under </a:t>
            </a:r>
            <a:r>
              <a:rPr lang="en-US" sz="3200" dirty="0"/>
              <a:t>new settings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When Should a Test be Changed or Removed? (4)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12" y="3733800"/>
            <a:ext cx="3250353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9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What's </a:t>
            </a:r>
            <a:r>
              <a:rPr lang="en-US" dirty="0"/>
              <a:t>wrong with the following test?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 failing test should prove that there is something wrong with the production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with the unit test code</a:t>
            </a:r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Should Reflect Required Reality</a:t>
            </a: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1024202" y="1295399"/>
            <a:ext cx="1014888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1024203" y="2590800"/>
            <a:ext cx="10148887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9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Assert message in a test </a:t>
            </a:r>
            <a:r>
              <a:rPr lang="en-US" dirty="0" smtClean="0"/>
              <a:t>could be one </a:t>
            </a:r>
            <a:r>
              <a:rPr lang="en-US" dirty="0"/>
              <a:t>of the most important things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Tells us what 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expected to happen but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didn't</a:t>
            </a:r>
            <a:r>
              <a:rPr lang="en-US" dirty="0" smtClean="0"/>
              <a:t> </a:t>
            </a:r>
            <a:r>
              <a:rPr lang="en-US" dirty="0"/>
              <a:t>and 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happened instead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assert message helps 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track bugs</a:t>
            </a:r>
            <a:r>
              <a:rPr lang="en-US" dirty="0"/>
              <a:t> and understand unit tests more </a:t>
            </a:r>
            <a:r>
              <a:rPr lang="en-US" dirty="0" smtClean="0"/>
              <a:t>easily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"Withdrawal failed: accounts are not supposed to have negative balance</a:t>
            </a:r>
            <a:r>
              <a:rPr lang="en-US" i="1" dirty="0" smtClean="0"/>
              <a:t>."</a:t>
            </a:r>
            <a:endParaRPr lang="en-US" dirty="0" smtClean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Assert Messages Say?</a:t>
            </a:r>
          </a:p>
        </p:txBody>
      </p:sp>
    </p:spTree>
    <p:extLst>
      <p:ext uri="{BB962C8B-B14F-4D97-AF65-F5344CB8AC3E}">
        <p14:creationId xmlns:p14="http://schemas.microsoft.com/office/powerpoint/2010/main" val="41980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Express what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should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happened and what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did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i="1" dirty="0" smtClean="0"/>
              <a:t>did </a:t>
            </a:r>
            <a:r>
              <a:rPr lang="en-US" i="1" dirty="0"/>
              <a:t>not throw any exception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i="1" dirty="0"/>
              <a:t>did not open the connection before returning it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 not: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Provide empty or meaningless messages 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Provide messages that repeat the name of the test case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What Should Assert Messages Say? (2)</a:t>
            </a:r>
          </a:p>
        </p:txBody>
      </p:sp>
    </p:spTree>
    <p:extLst>
      <p:ext uri="{BB962C8B-B14F-4D97-AF65-F5344CB8AC3E}">
        <p14:creationId xmlns:p14="http://schemas.microsoft.com/office/powerpoint/2010/main" val="1798733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asserts</a:t>
            </a:r>
            <a:r>
              <a:rPr lang="en-US" dirty="0" smtClean="0"/>
              <a:t> in a single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first assert fails, the test execution stops for this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Affect future coders to add assertions to test rather than introducing a new 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Avoid Multiple Asserts in a Single Unit Test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7628" y="3769108"/>
            <a:ext cx="10358384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1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concept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unit testing </a:t>
            </a:r>
            <a:r>
              <a:rPr lang="en-US" sz="3200" dirty="0"/>
              <a:t>has been around </a:t>
            </a:r>
            <a:r>
              <a:rPr lang="en-US" sz="3200" dirty="0" smtClean="0"/>
              <a:t>the developer community for </a:t>
            </a:r>
            <a:r>
              <a:rPr lang="en-US" sz="3200" dirty="0"/>
              <a:t>many years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New methodologies in particular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Scrum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XP</a:t>
            </a:r>
            <a:r>
              <a:rPr lang="en-US" sz="3200" dirty="0"/>
              <a:t>, have turned unit testing into a cardinal foundation of software development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Writing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good &amp; effective </a:t>
            </a:r>
            <a:r>
              <a:rPr lang="en-US" sz="3200" dirty="0" smtClean="0"/>
              <a:t>unit tests </a:t>
            </a:r>
            <a:r>
              <a:rPr lang="en-US" sz="3200" dirty="0"/>
              <a:t>is hard!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where supporting integrated tools and suggested guidelines enter the picture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dirty="0" smtClean="0"/>
              <a:t>are tools for auto-generating unit tests (e.g. </a:t>
            </a:r>
            <a:r>
              <a:rPr lang="en-US" sz="3200" noProof="1" smtClean="0">
                <a:hlinkClick r:id="rId2"/>
              </a:rPr>
              <a:t>Pex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developer still needs to adjust the generated code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– The Challenge</a:t>
            </a:r>
          </a:p>
        </p:txBody>
      </p:sp>
    </p:spTree>
    <p:extLst>
      <p:ext uri="{BB962C8B-B14F-4D97-AF65-F5344CB8AC3E}">
        <p14:creationId xmlns:p14="http://schemas.microsoft.com/office/powerpoint/2010/main" val="40981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9448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79411" y="1300617"/>
            <a:ext cx="11506201" cy="525258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Unit Test – Definition</a:t>
            </a:r>
            <a:endParaRPr lang="bg-BG" sz="4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1" y="3657600"/>
            <a:ext cx="10134600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bugs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but never to show their absence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6130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sz="3800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Manual tests </a:t>
            </a:r>
            <a:r>
              <a:rPr lang="en-US" sz="4000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800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800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800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800" dirty="0" smtClean="0"/>
              <a:t>Not easy to do as it should be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Manual Testing</a:t>
            </a:r>
            <a:endParaRPr lang="en-US" sz="4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4212" y="2895600"/>
            <a:ext cx="3215842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5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 – Example</a:t>
            </a:r>
            <a:endParaRPr lang="bg-BG" sz="4800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820285" y="990600"/>
            <a:ext cx="10455727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array.Length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1, 2 })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-2 })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})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3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framework </a:t>
            </a:r>
            <a:r>
              <a:rPr lang="en-US" dirty="0" smtClean="0"/>
              <a:t>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</a:t>
            </a:r>
            <a:r>
              <a:rPr lang="en-US" noProof="1" smtClean="0"/>
              <a:t>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NUnit, XUnit, Gallio, etc.</a:t>
            </a:r>
            <a:endParaRPr lang="en-US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– Some Facts</a:t>
            </a:r>
          </a:p>
        </p:txBody>
      </p:sp>
    </p:spTree>
    <p:extLst>
      <p:ext uri="{BB962C8B-B14F-4D97-AF65-F5344CB8AC3E}">
        <p14:creationId xmlns:p14="http://schemas.microsoft.com/office/powerpoint/2010/main" val="25677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/>
              <a:t>All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600" dirty="0" smtClean="0"/>
              <a:t> should be tested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All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600" dirty="0" smtClean="0"/>
              <a:t> should be tested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Private methods can be omitted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Ideally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all unit tests should pass </a:t>
            </a:r>
            <a:r>
              <a:rPr lang="en-US" sz="3600" dirty="0" smtClean="0"/>
              <a:t>before check-in into the source control repository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– More Facts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412" y="1496125"/>
            <a:ext cx="2773992" cy="2463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Unit tests dramatically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decrease the number of defects</a:t>
            </a:r>
            <a:r>
              <a:rPr lang="en-US" sz="36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are good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cost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/>
              <a:t>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change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allow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refactoring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decrease the defect-injection rate due to refactoring / </a:t>
            </a:r>
            <a:r>
              <a:rPr lang="en-US" sz="3600" dirty="0" smtClean="0"/>
              <a:t>changes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Unit Tests?</a:t>
            </a:r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9012" y="2148998"/>
            <a:ext cx="2311874" cy="2575402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1735</Words>
  <Application>Microsoft Office PowerPoint</Application>
  <PresentationFormat>Custom</PresentationFormat>
  <Paragraphs>337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Unit Testing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Frameworks</vt:lpstr>
      <vt:lpstr>Unit Testing Frameworks</vt:lpstr>
      <vt:lpstr>Visual Studio Team Test (VSTT)</vt:lpstr>
      <vt:lpstr>Visual Studio Team Test – Features</vt:lpstr>
      <vt:lpstr>Visual Studio Team Test –  Attributes</vt:lpstr>
      <vt:lpstr>Assertions</vt:lpstr>
      <vt:lpstr>VSTT – Assertions</vt:lpstr>
      <vt:lpstr>VSTT – Assertions (2)</vt:lpstr>
      <vt:lpstr>The 3A Pattern</vt:lpstr>
      <vt:lpstr>Code Coverage</vt:lpstr>
      <vt:lpstr>VSTT – Example</vt:lpstr>
      <vt:lpstr>VSTT – Example (2)</vt:lpstr>
      <vt:lpstr>VSTT – Screenshot</vt:lpstr>
      <vt:lpstr>Visual Studio Team Test</vt:lpstr>
      <vt:lpstr>Unit Testing Best Practices</vt:lpstr>
      <vt:lpstr>Naming Standards for Unit Tests</vt:lpstr>
      <vt:lpstr>Naming Standards for Unit Tests – Example</vt:lpstr>
      <vt:lpstr>When Should a Test be Changed or Removed?</vt:lpstr>
      <vt:lpstr>When Should a Test be Changed or Removed? (2)</vt:lpstr>
      <vt:lpstr>When Should a Test be Changed or Removed? (3)</vt:lpstr>
      <vt:lpstr>When Should a Test be Changed or Removed? (4)</vt:lpstr>
      <vt:lpstr>Tests Should Reflect Required Reality</vt:lpstr>
      <vt:lpstr>What Should Assert Messages Say?</vt:lpstr>
      <vt:lpstr>What Should Assert Messages Say? (2)</vt:lpstr>
      <vt:lpstr>Avoid Multiple Asserts in a Single Unit Test</vt:lpstr>
      <vt:lpstr>Unit Testing – The Challenge</vt:lpstr>
      <vt:lpstr>Unit Testing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2015-02-18T11:37:57Z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