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53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70" r:id="rId16"/>
    <p:sldId id="571" r:id="rId17"/>
    <p:sldId id="472" r:id="rId18"/>
    <p:sldId id="3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5" Type="http://schemas.openxmlformats.org/officeDocument/2006/relationships/image" Target="../media/image1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495448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/>
              <a:t>Mocking </a:t>
            </a:r>
            <a:r>
              <a:rPr lang="en-US" sz="6000" dirty="0" smtClean="0"/>
              <a:t>with </a:t>
            </a:r>
            <a:r>
              <a:rPr lang="en-US" sz="6000" dirty="0"/>
              <a:t>Moq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701577"/>
            <a:ext cx="8229600" cy="803623"/>
          </a:xfrm>
        </p:spPr>
        <p:txBody>
          <a:bodyPr>
            <a:noAutofit/>
          </a:bodyPr>
          <a:lstStyle/>
          <a:p>
            <a:r>
              <a:rPr lang="en-US" sz="3600" dirty="0"/>
              <a:t>Mocking tools for easier unit </a:t>
            </a:r>
            <a:r>
              <a:rPr lang="en-US" sz="3600" dirty="0" smtClean="0"/>
              <a:t>testing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429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Makes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effective</a:t>
            </a:r>
          </a:p>
          <a:p>
            <a:pPr lvl="1"/>
            <a:r>
              <a:rPr lang="en-US" sz="4000" dirty="0" smtClean="0"/>
              <a:t>Avoid writing boring boilerplate code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Isolate dependencies </a:t>
            </a:r>
            <a:r>
              <a:rPr lang="en-US" sz="4000" dirty="0"/>
              <a:t>among </a:t>
            </a:r>
            <a:r>
              <a:rPr lang="en-US" sz="4000" dirty="0" smtClean="0"/>
              <a:t>units</a:t>
            </a:r>
          </a:p>
          <a:p>
            <a:r>
              <a:rPr lang="en-US" sz="4000" dirty="0"/>
              <a:t>Asserts expectations for code </a:t>
            </a:r>
            <a:r>
              <a:rPr lang="en-US" sz="4000" dirty="0" smtClean="0"/>
              <a:t>quality</a:t>
            </a:r>
          </a:p>
          <a:p>
            <a:pPr lvl="1"/>
            <a:r>
              <a:rPr lang="en-US" sz="4000" dirty="0" smtClean="0"/>
              <a:t>E.g. </a:t>
            </a:r>
            <a:r>
              <a:rPr lang="en-US" sz="4000" dirty="0"/>
              <a:t>c</a:t>
            </a:r>
            <a:r>
              <a:rPr lang="en-US" sz="4000" dirty="0" smtClean="0"/>
              <a:t>hecks </a:t>
            </a:r>
            <a:r>
              <a:rPr lang="en-US" sz="4000" dirty="0"/>
              <a:t>that a method is called only </a:t>
            </a:r>
            <a:r>
              <a:rPr lang="en-US" sz="4000" dirty="0" smtClean="0"/>
              <a:t>once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029200"/>
            <a:ext cx="8938472" cy="820600"/>
          </a:xfrm>
        </p:spPr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pic>
        <p:nvPicPr>
          <p:cNvPr id="3074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9557" y="1752600"/>
            <a:ext cx="5842028" cy="2895600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Install from the </a:t>
            </a:r>
            <a:r>
              <a:rPr lang="en-US" sz="4000" dirty="0" err="1" smtClean="0"/>
              <a:t>NuGet</a:t>
            </a:r>
            <a:r>
              <a:rPr lang="en-US" sz="4000" dirty="0" smtClean="0"/>
              <a:t> package manager</a:t>
            </a:r>
          </a:p>
          <a:p>
            <a:r>
              <a:rPr lang="en-US" sz="4000" dirty="0" smtClean="0"/>
              <a:t>Refer the library</a:t>
            </a:r>
          </a:p>
          <a:p>
            <a:r>
              <a:rPr lang="en-US" sz="4000" dirty="0" smtClean="0"/>
              <a:t>Use its API</a:t>
            </a:r>
          </a:p>
          <a:p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github.com/Moq/moq4</a:t>
            </a:r>
            <a:r>
              <a:rPr lang="en-US" sz="40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07868" y="4563070"/>
            <a:ext cx="11071516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7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.Setup()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.Verifiable()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.Callback()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.Returns()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.Throws()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It.Is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&lt;type&gt;(x =&gt; condition)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c512911.r11.cf3.rackcdn.com/Moq2/m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95400"/>
            <a:ext cx="4343400" cy="31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1806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Testable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Moq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3140" y="5039900"/>
            <a:ext cx="8938472" cy="903700"/>
          </a:xfrm>
        </p:spPr>
        <p:txBody>
          <a:bodyPr/>
          <a:lstStyle/>
          <a:p>
            <a:r>
              <a:rPr lang="en-US" sz="6000" dirty="0" smtClean="0"/>
              <a:t>Testable Code</a:t>
            </a:r>
            <a:endParaRPr lang="en-US" sz="6000" dirty="0"/>
          </a:p>
        </p:txBody>
      </p:sp>
      <p:pic>
        <p:nvPicPr>
          <p:cNvPr id="2" name="Picture 2" descr="http://www.jamesmcnally.co.uk/wp-content/uploads/2014/02/debugging-s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" y="1389200"/>
            <a:ext cx="5891265" cy="3483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Inversion 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en.wikipedia.org/wiki/Inversion_of_control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Public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API should work with interfaces</a:t>
            </a:r>
            <a:r>
              <a:rPr lang="en-US" sz="4000" dirty="0"/>
              <a:t>, not implementation classes (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</a:rPr>
              <a:t>IEnumerable </a:t>
            </a:r>
            <a:r>
              <a:rPr lang="en-US" sz="4000" dirty="0"/>
              <a:t>vs. 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en-US" sz="4000" dirty="0"/>
              <a:t>)</a:t>
            </a:r>
          </a:p>
          <a:p>
            <a:r>
              <a:rPr lang="en-US" sz="4000" dirty="0" smtClean="0"/>
              <a:t>Bad code: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Good </a:t>
            </a:r>
            <a:r>
              <a:rPr lang="en-US" sz="4000" dirty="0"/>
              <a:t>c</a:t>
            </a:r>
            <a:r>
              <a:rPr lang="en-US" sz="4000" dirty="0" smtClean="0"/>
              <a:t>ode: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812588" y="48768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12588" y="34290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788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94896" y="2276293"/>
            <a:ext cx="1107151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 </a:t>
            </a:r>
            <a:endParaRPr lang="en-US" sz="1800" dirty="0" smtClean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   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4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09296" y="1043255"/>
            <a:ext cx="1107151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Program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static void Main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2050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465400"/>
            <a:ext cx="4266089" cy="3495318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539</Words>
  <Application>Microsoft Office PowerPoint</Application>
  <PresentationFormat>Custom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Mocking with Moq</vt:lpstr>
      <vt:lpstr>Table of Contents</vt:lpstr>
      <vt:lpstr>Testable Code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Mocking</vt:lpstr>
      <vt:lpstr>Moq</vt:lpstr>
      <vt:lpstr>Moq</vt:lpstr>
      <vt:lpstr>Moq</vt:lpstr>
      <vt:lpstr>Mocking</vt:lpstr>
      <vt:lpstr>Mocking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2015-03-04T09:52:07Z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