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5"/>
  </p:notesMasterIdLst>
  <p:handoutMasterIdLst>
    <p:handoutMasterId r:id="rId16"/>
  </p:handoutMasterIdLst>
  <p:sldIdLst>
    <p:sldId id="515" r:id="rId3"/>
    <p:sldId id="506" r:id="rId4"/>
    <p:sldId id="507" r:id="rId5"/>
    <p:sldId id="508" r:id="rId6"/>
    <p:sldId id="509" r:id="rId7"/>
    <p:sldId id="510" r:id="rId8"/>
    <p:sldId id="511" r:id="rId9"/>
    <p:sldId id="512" r:id="rId10"/>
    <p:sldId id="513" r:id="rId11"/>
    <p:sldId id="514" r:id="rId12"/>
    <p:sldId id="472" r:id="rId13"/>
    <p:sldId id="393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816D"/>
    <a:srgbClr val="663606"/>
    <a:srgbClr val="FB81B6"/>
    <a:srgbClr val="F9F0AB"/>
    <a:srgbClr val="F9E6AB"/>
    <a:srgbClr val="F9FAAB"/>
    <a:srgbClr val="767691"/>
    <a:srgbClr val="7676AA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24" autoAdjust="0"/>
    <p:restoredTop sz="86446" autoAdjust="0"/>
  </p:normalViewPr>
  <p:slideViewPr>
    <p:cSldViewPr>
      <p:cViewPr varScale="1">
        <p:scale>
          <a:sx n="71" d="100"/>
          <a:sy n="71" d="100"/>
        </p:scale>
        <p:origin x="510" y="6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48" y="168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3/4/2015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194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25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0D911-83BB-42CC-8AFC-D48971E1F1AD}" type="datetime1">
              <a:rPr lang="en-US" smtClean="0"/>
              <a:t>3/4/2015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10668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081" y="1828801"/>
            <a:ext cx="11173090" cy="588044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55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637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F45A8-6B72-4351-9373-B56B42FEC9F1}" type="datetime1">
              <a:rPr lang="en-US" smtClean="0"/>
              <a:t>3/4/2015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3" r:id="rId5"/>
    <p:sldLayoutId id="2147483674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22.png"/><Relationship Id="rId3" Type="http://schemas.openxmlformats.org/officeDocument/2006/relationships/hyperlink" Target="https://softuni.bg/courses/high-quality-code/" TargetMode="External"/><Relationship Id="rId7" Type="http://schemas.openxmlformats.org/officeDocument/2006/relationships/image" Target="../media/image19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1.png"/><Relationship Id="rId5" Type="http://schemas.openxmlformats.org/officeDocument/2006/relationships/image" Target="../media/image18.jpeg"/><Relationship Id="rId15" Type="http://schemas.openxmlformats.org/officeDocument/2006/relationships/image" Target="../media/image23.png"/><Relationship Id="rId10" Type="http://schemas.openxmlformats.org/officeDocument/2006/relationships/hyperlink" Target="http://komfo.com/" TargetMode="External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20.png"/><Relationship Id="rId14" Type="http://schemas.openxmlformats.org/officeDocument/2006/relationships/hyperlink" Target="http://www.softwaregroup-bg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s://telerikacademy.com/Courses/Courses/Details/174" TargetMode="Externa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9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3" y="1371600"/>
            <a:ext cx="7772400" cy="1171552"/>
          </a:xfrm>
        </p:spPr>
        <p:txBody>
          <a:bodyPr>
            <a:normAutofit/>
          </a:bodyPr>
          <a:lstStyle/>
          <a:p>
            <a:r>
              <a:rPr lang="en-US" sz="4800" dirty="0" smtClean="0"/>
              <a:t>Test-Driven Development</a:t>
            </a:r>
            <a:endParaRPr lang="en-US" sz="48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894012" y="2301481"/>
            <a:ext cx="8463497" cy="727423"/>
          </a:xfrm>
        </p:spPr>
        <p:txBody>
          <a:bodyPr>
            <a:noAutofit/>
          </a:bodyPr>
          <a:lstStyle/>
          <a:p>
            <a:r>
              <a:rPr lang="en-US" sz="3600" dirty="0"/>
              <a:t>Learn the "Test First" </a:t>
            </a:r>
            <a:endParaRPr lang="en-US" sz="3600" dirty="0" smtClean="0"/>
          </a:p>
          <a:p>
            <a:r>
              <a:rPr lang="en-US" sz="3600" dirty="0" smtClean="0"/>
              <a:t>Approach </a:t>
            </a:r>
            <a:r>
              <a:rPr lang="en-US" sz="3600" dirty="0"/>
              <a:t>to Coding</a:t>
            </a:r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5" name="Picture 2" descr="http://bcsd.k12.ny.us/hamagrael/LMC/12262021582017770699Sephr_Notepad_with_Text_and_Pencil_1.svg.med.pn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5630766" y="4038600"/>
            <a:ext cx="1759046" cy="2002638"/>
          </a:xfrm>
          <a:prstGeom prst="roundRect">
            <a:avLst>
              <a:gd name="adj" fmla="val 8875"/>
            </a:avLst>
          </a:prstGeom>
          <a:noFill/>
          <a:effectLst>
            <a:softEdge rad="31750"/>
          </a:effectLst>
        </p:spPr>
      </p:pic>
      <p:pic>
        <p:nvPicPr>
          <p:cNvPr id="14" name="Picture 2" descr="http://lh5.ggpht.com/-MjVekYdXCT4/Tt-VZOY9pxI/AAAAAAAAAaY/cc16iLbYm4U/s512/no-TDD%25255B3%25255D.png?imgmax=80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47012" y="4038600"/>
            <a:ext cx="3244055" cy="1900323"/>
          </a:xfrm>
          <a:prstGeom prst="roundRect">
            <a:avLst>
              <a:gd name="adj" fmla="val 258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softuni.bg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04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https://softuni.bg/courses/high-quality-code/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/>
              <a:t>Test-Driven Development</a:t>
            </a:r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5612" y="5676828"/>
            <a:ext cx="2856368" cy="723768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587388" y="5754396"/>
            <a:ext cx="2947601" cy="568632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48684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High Quality Code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368771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015736" y="4756103"/>
            <a:ext cx="10157354" cy="1568497"/>
          </a:xfrm>
        </p:spPr>
        <p:txBody>
          <a:bodyPr/>
          <a:lstStyle/>
          <a:p>
            <a:r>
              <a:rPr lang="en-US" dirty="0" smtClean="0"/>
              <a:t>Code and Test vs. </a:t>
            </a:r>
            <a:br>
              <a:rPr lang="en-US" dirty="0" smtClean="0"/>
            </a:br>
            <a:r>
              <a:rPr lang="en-US" dirty="0" smtClean="0"/>
              <a:t>Test Driven Development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234618" y="1011635"/>
            <a:ext cx="7719589" cy="3450430"/>
            <a:chOff x="1447800" y="1011635"/>
            <a:chExt cx="5791200" cy="3450430"/>
          </a:xfrm>
          <a:effectLst>
            <a:glow rad="101600">
              <a:schemeClr val="tx1">
                <a:alpha val="60000"/>
              </a:schemeClr>
            </a:glow>
          </a:effectLst>
        </p:grpSpPr>
        <p:pic>
          <p:nvPicPr>
            <p:cNvPr id="29698" name="Picture 2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1011635"/>
              <a:ext cx="5310187" cy="34504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0" name="Picture 2" descr="http://blogs.msdn.com/blogfiles/wesdyer/WindowsLiveWriter/EscapingtheFixedPointofDevelopment_D551/image_6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1011635"/>
              <a:ext cx="5334000" cy="3450430"/>
            </a:xfrm>
            <a:prstGeom prst="roundRect">
              <a:avLst>
                <a:gd name="adj" fmla="val 3100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4547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Code First</a:t>
            </a:r>
            <a:r>
              <a:rPr lang="bg-BG" dirty="0" smtClean="0"/>
              <a:t>"</a:t>
            </a:r>
            <a:r>
              <a:rPr lang="en-US" dirty="0" smtClean="0"/>
              <a:t> (code and test) </a:t>
            </a:r>
            <a:r>
              <a:rPr lang="en-US" dirty="0"/>
              <a:t>approach</a:t>
            </a:r>
          </a:p>
          <a:p>
            <a:pPr marL="974725" lvl="1" indent="-352425">
              <a:lnSpc>
                <a:spcPct val="100000"/>
              </a:lnSpc>
            </a:pPr>
            <a:r>
              <a:rPr lang="en-US" dirty="0"/>
              <a:t>Classical </a:t>
            </a:r>
            <a:r>
              <a:rPr lang="en-US" dirty="0" smtClean="0"/>
              <a:t>approach</a:t>
            </a: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Test First</a:t>
            </a:r>
            <a:r>
              <a:rPr lang="en-US" dirty="0"/>
              <a:t>" approach</a:t>
            </a:r>
          </a:p>
          <a:p>
            <a:pPr marL="974725" lvl="1" indent="-352425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Test-driven development </a:t>
            </a:r>
            <a:r>
              <a:rPr lang="en-US" dirty="0"/>
              <a:t>(TDD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Approaches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632" y="1823760"/>
            <a:ext cx="3042837" cy="1657691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629" y="4495800"/>
            <a:ext cx="7427567" cy="1751384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381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and Test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023930" y="1773238"/>
            <a:ext cx="7199025" cy="3600450"/>
            <a:chOff x="2268538" y="1773238"/>
            <a:chExt cx="5400675" cy="3600450"/>
          </a:xfrm>
        </p:grpSpPr>
        <p:sp>
          <p:nvSpPr>
            <p:cNvPr id="6" name="Text Box 2"/>
            <p:cNvSpPr txBox="1">
              <a:spLocks noChangeArrowheads="1"/>
            </p:cNvSpPr>
            <p:nvPr/>
          </p:nvSpPr>
          <p:spPr bwMode="auto">
            <a:xfrm>
              <a:off x="2268538" y="2133600"/>
              <a:ext cx="3529012" cy="52863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9525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28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Write code</a:t>
              </a:r>
              <a:endParaRPr kumimoji="0" lang="bg-BG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2268538" y="3213100"/>
              <a:ext cx="3529012" cy="52863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9525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28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Write unit test</a:t>
              </a:r>
              <a:endParaRPr kumimoji="0" lang="bg-BG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2268538" y="4292600"/>
              <a:ext cx="3529012" cy="52863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9525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28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Run and succeed</a:t>
              </a:r>
              <a:endParaRPr kumimoji="0" lang="bg-BG" sz="28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>
              <a:off x="6373813" y="1773238"/>
              <a:ext cx="0" cy="3600450"/>
            </a:xfrm>
            <a:prstGeom prst="line">
              <a:avLst/>
            </a:prstGeom>
            <a:noFill/>
            <a:ln w="34925">
              <a:solidFill>
                <a:schemeClr val="accent5">
                  <a:lumMod val="20000"/>
                  <a:lumOff val="80000"/>
                </a:schemeClr>
              </a:solidFill>
              <a:prstDash val="dash"/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6477000" y="4652963"/>
              <a:ext cx="119221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0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Time flow</a:t>
              </a:r>
              <a:endParaRPr kumimoji="0" lang="bg-BG" sz="2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663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152400"/>
            <a:ext cx="9344766" cy="914400"/>
          </a:xfrm>
        </p:spPr>
        <p:txBody>
          <a:bodyPr/>
          <a:lstStyle/>
          <a:p>
            <a:r>
              <a:rPr lang="en-US" dirty="0" smtClean="0"/>
              <a:t>TDD in One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2050" name="Picture 2" descr="http://vinkamat.com/wp-content/uploads/2011/03/tdd_cyc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7206" y="1198756"/>
            <a:ext cx="5668126" cy="5181600"/>
          </a:xfrm>
          <a:prstGeom prst="roundRect">
            <a:avLst>
              <a:gd name="adj" fmla="val 119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01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148476"/>
            <a:ext cx="9446339" cy="793752"/>
          </a:xfrm>
        </p:spPr>
        <p:txBody>
          <a:bodyPr/>
          <a:lstStyle/>
          <a:p>
            <a:r>
              <a:rPr lang="en-US" sz="3800" dirty="0" smtClean="0"/>
              <a:t>Test-Driven </a:t>
            </a:r>
            <a:r>
              <a:rPr lang="en-US" sz="3800" dirty="0"/>
              <a:t>Development (TDD)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775422" y="1295400"/>
            <a:ext cx="8980794" cy="5040312"/>
            <a:chOff x="1331913" y="1341438"/>
            <a:chExt cx="6737350" cy="5040312"/>
          </a:xfrm>
        </p:grpSpPr>
        <p:grpSp>
          <p:nvGrpSpPr>
            <p:cNvPr id="18" name="Group 17"/>
            <p:cNvGrpSpPr/>
            <p:nvPr/>
          </p:nvGrpSpPr>
          <p:grpSpPr>
            <a:xfrm>
              <a:off x="1331913" y="1341438"/>
              <a:ext cx="6737350" cy="5040312"/>
              <a:chOff x="1331913" y="1341438"/>
              <a:chExt cx="6737350" cy="504031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344613" y="1341438"/>
                <a:ext cx="6724650" cy="5040312"/>
                <a:chOff x="1344613" y="1341438"/>
                <a:chExt cx="6724650" cy="5040312"/>
              </a:xfrm>
            </p:grpSpPr>
            <p:sp>
              <p:nvSpPr>
                <p:cNvPr id="6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1835150" y="2133600"/>
                  <a:ext cx="4535488" cy="492443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9525">
                  <a:solidFill>
                    <a:schemeClr val="accent5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lang="en-US" sz="2600" b="1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Pick </a:t>
                  </a:r>
                  <a:r>
                    <a:rPr lang="bg-BG" sz="2600" b="1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а </a:t>
                  </a:r>
                  <a:r>
                    <a:rPr lang="en-US" sz="2600" b="1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test</a:t>
                  </a:r>
                  <a:endParaRPr lang="bg-BG" sz="26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1835150" y="3346585"/>
                  <a:ext cx="4537075" cy="492443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9525">
                  <a:solidFill>
                    <a:schemeClr val="accent5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lang="en-US" sz="26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Compile and </a:t>
                  </a:r>
                  <a:r>
                    <a:rPr lang="en-US" sz="26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fail</a:t>
                  </a:r>
                  <a:endParaRPr lang="bg-BG" sz="26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1835150" y="5194300"/>
                  <a:ext cx="4525963" cy="492443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9525">
                  <a:solidFill>
                    <a:schemeClr val="accent5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lang="en-US" sz="2600" b="1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Write code to pass test </a:t>
                  </a:r>
                  <a:endParaRPr lang="bg-BG" sz="26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1835150" y="3947886"/>
                  <a:ext cx="4543425" cy="492443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9525">
                  <a:solidFill>
                    <a:schemeClr val="accent5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lang="en-US" sz="26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Write enough code to compile</a:t>
                  </a:r>
                  <a:endParaRPr lang="bg-BG" sz="26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835150" y="4570413"/>
                  <a:ext cx="4537075" cy="492443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9525">
                  <a:solidFill>
                    <a:schemeClr val="accent5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lang="en-US" sz="26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Run test and fail</a:t>
                  </a:r>
                  <a:endParaRPr lang="bg-BG" sz="26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835150" y="1412875"/>
                  <a:ext cx="4535488" cy="492443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9525">
                  <a:solidFill>
                    <a:schemeClr val="accent5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6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Create a test</a:t>
                  </a:r>
                  <a:r>
                    <a:rPr lang="bg-BG" sz="26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 </a:t>
                  </a:r>
                  <a:r>
                    <a:rPr lang="en-US" sz="26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list</a:t>
                  </a:r>
                  <a:endParaRPr lang="bg-BG" sz="26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1344613" y="2362199"/>
                  <a:ext cx="0" cy="3733799"/>
                </a:xfrm>
                <a:prstGeom prst="line">
                  <a:avLst/>
                </a:prstGeom>
                <a:noFill/>
                <a:ln w="38100">
                  <a:solidFill>
                    <a:schemeClr val="accent5">
                      <a:lumMod val="20000"/>
                      <a:lumOff val="80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6732588" y="1341438"/>
                  <a:ext cx="0" cy="5040312"/>
                </a:xfrm>
                <a:prstGeom prst="line">
                  <a:avLst/>
                </a:prstGeom>
                <a:noFill/>
                <a:ln w="34925">
                  <a:solidFill>
                    <a:schemeClr val="accent5">
                      <a:lumMod val="20000"/>
                      <a:lumOff val="80000"/>
                    </a:schemeClr>
                  </a:solidFill>
                  <a:prstDash val="dash"/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6877050" y="5157788"/>
                  <a:ext cx="1192213" cy="946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kumimoji="0" lang="en-US" sz="28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Time flow</a:t>
                  </a:r>
                  <a:endParaRPr kumimoji="0" lang="bg-BG" sz="28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5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835150" y="2743200"/>
                  <a:ext cx="4535488" cy="492443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9525">
                  <a:solidFill>
                    <a:schemeClr val="accent5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lang="en-US" sz="2600" b="1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Write test</a:t>
                  </a:r>
                  <a:endParaRPr lang="bg-BG" sz="26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6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835150" y="5842000"/>
                  <a:ext cx="4525963" cy="492443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9525">
                  <a:solidFill>
                    <a:schemeClr val="accent5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lang="en-US" sz="26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Remove duplication</a:t>
                  </a:r>
                  <a:endParaRPr lang="bg-BG" sz="26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7" name="Line 10"/>
              <p:cNvSpPr>
                <a:spLocks noChangeShapeType="1"/>
              </p:cNvSpPr>
              <p:nvPr/>
            </p:nvSpPr>
            <p:spPr bwMode="auto">
              <a:xfrm>
                <a:off x="1331913" y="2374900"/>
                <a:ext cx="503237" cy="0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1331913" y="6083300"/>
              <a:ext cx="503237" cy="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229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TDD helps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find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design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issues</a:t>
            </a:r>
            <a:r>
              <a:rPr lang="en-US" dirty="0"/>
              <a:t> </a:t>
            </a:r>
            <a:r>
              <a:rPr lang="en-US" dirty="0" smtClean="0"/>
              <a:t>early</a:t>
            </a:r>
          </a:p>
          <a:p>
            <a:pPr lvl="1"/>
            <a:r>
              <a:rPr lang="en-US" dirty="0" smtClean="0"/>
              <a:t>Avoids </a:t>
            </a:r>
            <a:r>
              <a:rPr lang="en-US" dirty="0"/>
              <a:t>rework</a:t>
            </a:r>
          </a:p>
          <a:p>
            <a:r>
              <a:rPr lang="en-US" dirty="0"/>
              <a:t>Writing code to satisfy a test </a:t>
            </a:r>
            <a:r>
              <a:rPr lang="en-US" dirty="0" smtClean="0"/>
              <a:t>is</a:t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/>
              <a:t>focused </a:t>
            </a:r>
            <a:r>
              <a:rPr lang="en-US" dirty="0" smtClean="0"/>
              <a:t>activity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Less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chance of error</a:t>
            </a:r>
          </a:p>
          <a:p>
            <a:r>
              <a:rPr lang="en-US" dirty="0"/>
              <a:t>Tests will be more </a:t>
            </a:r>
            <a:r>
              <a:rPr lang="en-US" dirty="0" smtClean="0"/>
              <a:t>comprehensive</a:t>
            </a:r>
            <a:br>
              <a:rPr lang="en-US" dirty="0" smtClean="0"/>
            </a:br>
            <a:r>
              <a:rPr lang="en-US" dirty="0" smtClean="0"/>
              <a:t>than </a:t>
            </a:r>
            <a:r>
              <a:rPr lang="en-US" dirty="0"/>
              <a:t>when written after code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TDD?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2133">
            <a:off x="8698887" y="4573922"/>
            <a:ext cx="2710013" cy="1808419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www.clker.com/cliparts/3/7/6/d/1256186461796715642question-mark-icon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750" y="1920618"/>
            <a:ext cx="1764283" cy="196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83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create a 100% regression test </a:t>
            </a:r>
            <a:r>
              <a:rPr lang="en-US" dirty="0" smtClean="0"/>
              <a:t>suite</a:t>
            </a:r>
          </a:p>
          <a:p>
            <a:r>
              <a:rPr lang="en-US" dirty="0"/>
              <a:t>The unit tests form 100% of your design </a:t>
            </a:r>
            <a:r>
              <a:rPr lang="en-US" dirty="0" smtClean="0"/>
              <a:t>specification</a:t>
            </a:r>
          </a:p>
          <a:p>
            <a:r>
              <a:rPr lang="en-US" dirty="0"/>
              <a:t>You only need to unit </a:t>
            </a:r>
            <a:r>
              <a:rPr lang="en-US" dirty="0" smtClean="0"/>
              <a:t>test</a:t>
            </a:r>
          </a:p>
          <a:p>
            <a:r>
              <a:rPr lang="en-US" dirty="0"/>
              <a:t>TDD is sufficient for </a:t>
            </a:r>
            <a:r>
              <a:rPr lang="en-US" dirty="0" smtClean="0"/>
              <a:t>testing</a:t>
            </a:r>
          </a:p>
          <a:p>
            <a:r>
              <a:rPr lang="en-US" dirty="0"/>
              <a:t>TDD doesn't </a:t>
            </a:r>
            <a:r>
              <a:rPr lang="en-US" dirty="0" smtClean="0"/>
              <a:t>scale (</a:t>
            </a:r>
            <a:r>
              <a:rPr lang="en-US" smtClean="0"/>
              <a:t>partially true)</a:t>
            </a:r>
            <a:endParaRPr lang="en-US" dirty="0" smtClean="0"/>
          </a:p>
          <a:p>
            <a:pPr lvl="1"/>
            <a:r>
              <a:rPr lang="en-US" dirty="0"/>
              <a:t>Your test suite takes too long to </a:t>
            </a:r>
            <a:r>
              <a:rPr lang="en-US" dirty="0" smtClean="0"/>
              <a:t>run</a:t>
            </a:r>
          </a:p>
          <a:p>
            <a:pPr lvl="1"/>
            <a:r>
              <a:rPr lang="en-US" dirty="0"/>
              <a:t>Not all developers know how to </a:t>
            </a:r>
            <a:r>
              <a:rPr lang="en-US" dirty="0" smtClean="0"/>
              <a:t>test</a:t>
            </a:r>
          </a:p>
          <a:p>
            <a:pPr lvl="1"/>
            <a:r>
              <a:rPr lang="en-US" dirty="0"/>
              <a:t>Everyone might not be taking a TDD approach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Myths and Misconceptions</a:t>
            </a:r>
          </a:p>
        </p:txBody>
      </p:sp>
    </p:spTree>
    <p:extLst>
      <p:ext uri="{BB962C8B-B14F-4D97-AF65-F5344CB8AC3E}">
        <p14:creationId xmlns:p14="http://schemas.microsoft.com/office/powerpoint/2010/main" val="181148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681976"/>
            <a:ext cx="8938472" cy="820600"/>
          </a:xfrm>
        </p:spPr>
        <p:txBody>
          <a:bodyPr/>
          <a:lstStyle/>
          <a:p>
            <a:r>
              <a:rPr lang="en-US" dirty="0" smtClean="0"/>
              <a:t>Test-Driven Development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>
          <a:xfrm>
            <a:off x="1446212" y="5483944"/>
            <a:ext cx="8938472" cy="688256"/>
          </a:xfrm>
        </p:spPr>
        <p:txBody>
          <a:bodyPr/>
          <a:lstStyle/>
          <a:p>
            <a:r>
              <a:rPr lang="en-US" dirty="0" smtClean="0"/>
              <a:t>Live Demo: Poker Hands Checker</a:t>
            </a:r>
            <a:endParaRPr lang="en-US" dirty="0"/>
          </a:p>
        </p:txBody>
      </p:sp>
      <p:pic>
        <p:nvPicPr>
          <p:cNvPr id="7" name="Picture 4" descr="https://www.ibm.com/developerworks/mydeveloperworks/blogs/e4210f90-a515-41c9-a487-8fc7d79d7f61/resource/BLOGS_UPLOADED_IMAGES/image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71569" y="1423902"/>
            <a:ext cx="4845687" cy="2843298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56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339</Words>
  <Application>Microsoft Office PowerPoint</Application>
  <PresentationFormat>Custom</PresentationFormat>
  <Paragraphs>78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Consolas</vt:lpstr>
      <vt:lpstr>Wingdings</vt:lpstr>
      <vt:lpstr>Wingdings 2</vt:lpstr>
      <vt:lpstr>SoftUni 16x9</vt:lpstr>
      <vt:lpstr>Test-Driven Development</vt:lpstr>
      <vt:lpstr>Code and Test vs.  Test Driven Development</vt:lpstr>
      <vt:lpstr>Unit Testing Approaches</vt:lpstr>
      <vt:lpstr>Code and Test Approach</vt:lpstr>
      <vt:lpstr>TDD in One Slide</vt:lpstr>
      <vt:lpstr>Test-Driven Development (TDD)</vt:lpstr>
      <vt:lpstr>Why TDD?</vt:lpstr>
      <vt:lpstr>Myths and Misconceptions</vt:lpstr>
      <vt:lpstr>Test-Driven Development</vt:lpstr>
      <vt:lpstr>Test-Driven Development</vt:lpstr>
      <vt:lpstr>License</vt:lpstr>
      <vt:lpstr>Free Trainings @ Software University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Documentation</dc:title>
  <dc:subject>C# Basics Course</dc:subject>
  <dc:creator/>
  <cp:keywords>quality code,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2015-03-04T09:52:23Z</dcterms:modified>
  <cp:category>programming, quality code, software engineering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