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37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472" r:id="rId36"/>
    <p:sldId id="538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189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ssert.php" TargetMode="External"/><Relationship Id="rId2" Type="http://schemas.openxmlformats.org/officeDocument/2006/relationships/hyperlink" Target="http://docs.oracle.com/javase/8/docs/technotes/guides/language/asse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838200"/>
            <a:ext cx="7772400" cy="167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Defensive Programming</a:t>
            </a:r>
            <a:r>
              <a:rPr lang="bg-BG" sz="4800" dirty="0"/>
              <a:t>, </a:t>
            </a:r>
            <a:r>
              <a:rPr lang="en-US" sz="4800" dirty="0"/>
              <a:t>Assertions and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701577"/>
            <a:ext cx="7777696" cy="727423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Designing </a:t>
            </a:r>
            <a:r>
              <a:rPr lang="en-US" sz="3600" dirty="0"/>
              <a:t>Error Steady </a:t>
            </a:r>
            <a:r>
              <a:rPr lang="en-US" sz="3600" dirty="0" smtClean="0"/>
              <a:t>Code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471258" y="3818466"/>
            <a:ext cx="1941011" cy="2209801"/>
          </a:xfrm>
          <a:prstGeom prst="roundRect">
            <a:avLst>
              <a:gd name="adj" fmla="val 4992"/>
            </a:avLst>
          </a:prstGeom>
          <a:noFill/>
          <a:effectLst>
            <a:softEdge rad="3175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3557" y="3818466"/>
            <a:ext cx="4052361" cy="2209801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Avoid putting executable code in assertions</a:t>
            </a:r>
          </a:p>
          <a:p>
            <a:endParaRPr lang="en-US" sz="3200" dirty="0" smtClean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PerformAction()</a:t>
            </a:r>
            <a:r>
              <a:rPr lang="en-US" dirty="0" smtClean="0"/>
              <a:t> </a:t>
            </a:r>
            <a:r>
              <a:rPr lang="en-US" dirty="0" smtClean="0"/>
              <a:t>won't </a:t>
            </a:r>
            <a:r>
              <a:rPr lang="en-US" dirty="0" smtClean="0"/>
              <a:t>be invoked in production. Better use: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304747" lvl="1" indent="-304747"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dirty="0" smtClean="0"/>
              <a:t>Assertions should fail loudly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 == fatal error </a:t>
            </a:r>
            <a:r>
              <a:rPr lang="en-US" dirty="0" smtClean="0">
                <a:sym typeface="Wingdings" panose="05000000000000000000" pitchFamily="2" charset="2"/>
              </a:rPr>
              <a:t> total crash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Assertions are supported in most languages: C#, Java, PHP, …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1905000"/>
            <a:ext cx="103631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"Could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perform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4" y="3219463"/>
            <a:ext cx="103631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actionPerformed = PerformAction();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Debug.Assert(actionPerformed,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"Could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perform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Assertions in </a:t>
            </a:r>
            <a:r>
              <a:rPr lang="en-US" sz="3700" dirty="0" smtClean="0"/>
              <a:t>C#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Debug.Assert(condition,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message)</a:t>
            </a:r>
          </a:p>
          <a:p>
            <a:r>
              <a:rPr lang="en-US" sz="3700" dirty="0" smtClean="0"/>
              <a:t>Assertions </a:t>
            </a:r>
            <a:r>
              <a:rPr lang="en-US" sz="3700" dirty="0"/>
              <a:t>in </a:t>
            </a:r>
            <a:r>
              <a:rPr lang="en-US" sz="3700" dirty="0" smtClean="0"/>
              <a:t>Java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 smtClean="0"/>
              <a:t> keyword in Java (see the </a:t>
            </a:r>
            <a:r>
              <a:rPr lang="en-US" dirty="0" smtClean="0">
                <a:hlinkClick r:id="rId2"/>
              </a:rPr>
              <a:t>official guidelines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It throws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en-US" dirty="0" smtClean="0"/>
              <a:t> when an assertion fails</a:t>
            </a:r>
          </a:p>
          <a:p>
            <a:r>
              <a:rPr lang="en-US" sz="3700" dirty="0" smtClean="0"/>
              <a:t>Assertions in PHP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 smtClean="0"/>
              <a:t> function</a:t>
            </a:r>
            <a:r>
              <a:rPr lang="en-US" dirty="0"/>
              <a:t> (see the </a:t>
            </a:r>
            <a:r>
              <a:rPr lang="en-US" dirty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)</a:t>
            </a:r>
          </a:p>
          <a:p>
            <a:r>
              <a:rPr lang="en-US" sz="3700" dirty="0" smtClean="0"/>
              <a:t>Assertions in JavaScript</a:t>
            </a:r>
          </a:p>
          <a:p>
            <a:pPr lvl="1"/>
            <a:r>
              <a:rPr lang="en-US" dirty="0" smtClean="0"/>
              <a:t>No built-in assertions </a:t>
            </a:r>
            <a:r>
              <a:rPr lang="en-US" dirty="0" smtClean="0">
                <a:sym typeface="Wingdings" panose="05000000000000000000" pitchFamily="2" charset="2"/>
              </a:rPr>
              <a:t> write your own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assert</a:t>
            </a:r>
            <a:r>
              <a:rPr lang="en-US" dirty="0" smtClean="0">
                <a:sym typeface="Wingdings" panose="05000000000000000000" pitchFamily="2" charset="2"/>
              </a:rPr>
              <a:t> / use external library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Different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84" y="719576"/>
            <a:ext cx="4777528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31727"/>
            <a:ext cx="8938472" cy="692873"/>
          </a:xfrm>
        </p:spPr>
        <p:txBody>
          <a:bodyPr/>
          <a:lstStyle/>
          <a:p>
            <a:r>
              <a:rPr lang="en-US" dirty="0"/>
              <a:t>Best Practices for Exception </a:t>
            </a: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2962" y="1295400"/>
            <a:ext cx="5484971" cy="3200400"/>
          </a:xfrm>
          <a:prstGeom prst="roundRect">
            <a:avLst>
              <a:gd name="adj" fmla="val 13247"/>
            </a:avLst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2774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3200" dirty="0" smtClean="0"/>
              <a:t>provide a way to inform the caller about an error or exceptional events</a:t>
            </a:r>
          </a:p>
          <a:p>
            <a:pPr lvl="1"/>
            <a:r>
              <a:rPr lang="en-US" sz="3000" dirty="0" smtClean="0"/>
              <a:t>Can be caught and processed by the callers</a:t>
            </a:r>
          </a:p>
          <a:p>
            <a:r>
              <a:rPr lang="en-US" sz="3200" dirty="0" smtClean="0"/>
              <a:t>Methods can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throw </a:t>
            </a:r>
            <a:r>
              <a:rPr lang="en-US" sz="3200" dirty="0" smtClean="0"/>
              <a:t>exceptions: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581400"/>
            <a:ext cx="10539624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 == null)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("Input string cannot be 		null.");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0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Use the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 smtClean="0"/>
              <a:t>blocks to for different exception types</a:t>
            </a:r>
          </a:p>
          <a:p>
            <a:r>
              <a:rPr lang="en-US" sz="3100" dirty="0" smtClean="0"/>
              <a:t>Unhandled exceptions propagate to the caller over the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4988" y="1841480"/>
            <a:ext cx="1023482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readInput(input);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(ArgumentException e)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61227" y="2348948"/>
            <a:ext cx="3479429" cy="499428"/>
          </a:xfrm>
          <a:prstGeom prst="wedgeRoundRectCallout">
            <a:avLst>
              <a:gd name="adj1" fmla="val -61411"/>
              <a:gd name="adj2" fmla="val 612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46189" y="3074504"/>
            <a:ext cx="4677223" cy="499428"/>
          </a:xfrm>
          <a:prstGeom prst="wedgeRoundRectCallout">
            <a:avLst>
              <a:gd name="adj1" fmla="val -68731"/>
              <a:gd name="adj2" fmla="val 2385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38494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cleanup</a:t>
            </a:r>
            <a:r>
              <a:rPr lang="en-US" dirty="0" smtClean="0"/>
              <a:t> for any resources allocated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block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981200"/>
            <a:ext cx="10462075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b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finally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871357" y="2451993"/>
            <a:ext cx="3325759" cy="896699"/>
          </a:xfrm>
          <a:prstGeom prst="wedgeRoundRectCallout">
            <a:avLst>
              <a:gd name="adj1" fmla="val -66979"/>
              <a:gd name="adj2" fmla="val 404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28020" y="3578481"/>
            <a:ext cx="4545118" cy="499428"/>
          </a:xfrm>
          <a:prstGeom prst="wedgeRoundRectCallout">
            <a:avLst>
              <a:gd name="adj1" fmla="val -59688"/>
              <a:gd name="adj2" fmla="val 5965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code will always be executed</a:t>
            </a:r>
          </a:p>
        </p:txBody>
      </p:sp>
    </p:spTree>
    <p:extLst>
      <p:ext uri="{BB962C8B-B14F-4D97-AF65-F5344CB8AC3E}">
        <p14:creationId xmlns:p14="http://schemas.microsoft.com/office/powerpoint/2010/main" val="4043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exceptions to notify the other parts of the program about errors / problematic situations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/>
              <a:t>Don't </a:t>
            </a:r>
            <a:r>
              <a:rPr lang="en-US" dirty="0" smtClean="0"/>
              <a:t>use exceptions as control flow mechanisms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81200"/>
            <a:ext cx="1056364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TaxId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throw new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JsonUnserializeException(…);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4343401"/>
            <a:ext cx="1056364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TaxId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3654" y="44451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3804" y="21792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endParaRPr lang="en-US" dirty="0" smtClean="0"/>
          </a:p>
          <a:p>
            <a:pPr marL="377887" lvl="1" indent="0">
              <a:lnSpc>
                <a:spcPts val="3400"/>
              </a:lnSpc>
              <a:buNone/>
            </a:pP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empty 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1812" y="1779104"/>
            <a:ext cx="5688118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("Error!");</a:t>
            </a:r>
            <a:endParaRPr lang="en-US" sz="22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532" y="2998559"/>
            <a:ext cx="1076388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ArgumentOutOfrangeException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speed should be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"between 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MinSpeed +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MaxSpeed +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4544943"/>
            <a:ext cx="107538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{ 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9017" y="4648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4669" y="324929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What is Defensive Programming</a:t>
            </a:r>
            <a:r>
              <a:rPr lang="en-US" sz="4000" dirty="0" smtClean="0"/>
              <a:t>?</a:t>
            </a:r>
          </a:p>
          <a:p>
            <a:pPr marL="715963" lvl="1" indent="-412750"/>
            <a:r>
              <a:rPr lang="en-US" sz="3800" dirty="0" smtClean="0"/>
              <a:t>How to Handle Errors?</a:t>
            </a:r>
            <a:endParaRPr lang="en-US" sz="38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Assertions and 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Error Handling </a:t>
            </a:r>
            <a:r>
              <a:rPr lang="en-US" sz="4000" dirty="0" smtClean="0"/>
              <a:t>Strategies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2412" y="3352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200" dirty="0" smtClean="0"/>
              <a:t>Always include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cause </a:t>
            </a:r>
            <a:r>
              <a:rPr lang="en-US" sz="3200" dirty="0" smtClean="0"/>
              <a:t>when throwing a new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0574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WithdrawMoney(account, amount);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WithdrawException(String.Format(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withdraw the amount {0} from account {1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amount, account), dbex);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20912" y="5538964"/>
            <a:ext cx="4445499" cy="896699"/>
          </a:xfrm>
          <a:prstGeom prst="wedgeRoundRectCallout">
            <a:avLst>
              <a:gd name="adj1" fmla="val -60576"/>
              <a:gd name="adj2" fmla="val -552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02255" y="5029200"/>
            <a:ext cx="838201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Catch only exceptions that you are capable to process correctly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 not catch all exceptions!</a:t>
            </a:r>
          </a:p>
          <a:p>
            <a:pPr lvl="1"/>
            <a:r>
              <a:rPr lang="en-US" dirty="0" smtClean="0"/>
              <a:t>Incorrect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3142833"/>
            <a:ext cx="975106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ReadSomeFile();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found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</a:t>
            </a:r>
            <a:endParaRPr lang="en-US" sz="22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0406" y="324135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unhandled</a:t>
            </a:r>
            <a:r>
              <a:rPr lang="en-US" dirty="0" smtClean="0"/>
              <a:t>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 / Log4J </a:t>
            </a:r>
            <a:r>
              <a:rPr lang="en-US" dirty="0"/>
              <a:t>/ </a:t>
            </a:r>
            <a:r>
              <a:rPr lang="en-US" noProof="1" smtClean="0"/>
              <a:t>error_log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71" y="4238610"/>
            <a:ext cx="5195192" cy="2162190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194" y="4248403"/>
            <a:ext cx="4773218" cy="2151602"/>
          </a:xfrm>
          <a:prstGeom prst="roundRect">
            <a:avLst>
              <a:gd name="adj" fmla="val 3733"/>
            </a:avLst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05806" y="50956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252077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1442309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noProof="1" smtClean="0"/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Decompiling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ILSpy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4612" y="1143000"/>
            <a:ext cx="3961368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403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343400"/>
            <a:ext cx="8938472" cy="8206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638932" y="5297768"/>
            <a:ext cx="10865680" cy="722032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7818368" y="1864996"/>
            <a:ext cx="2672882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3481" y="2006983"/>
            <a:ext cx="203147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557" y="1800104"/>
            <a:ext cx="2679163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/>
              <a:t>How to handle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errors that you expect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to occur?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Throw </a:t>
            </a:r>
            <a:r>
              <a:rPr lang="en-US" sz="3000" dirty="0"/>
              <a:t>an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sz="3000" dirty="0" smtClean="0"/>
              <a:t>(in OOP)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Return a neutral value, e.g.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 smtClean="0"/>
              <a:t>in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Substitute the next piece of valid data (e.g. file)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Return the same answer as the previous 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Substitute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closest legal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Return </a:t>
            </a:r>
            <a:r>
              <a:rPr lang="en-US" sz="3000" dirty="0"/>
              <a:t>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sz="3000" dirty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000" dirty="0" smtClean="0"/>
              <a:t> (in old languages / APIs)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Display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message </a:t>
            </a:r>
            <a:r>
              <a:rPr lang="en-US" sz="3000" dirty="0" smtClean="0"/>
              <a:t>in the UI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Call method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3000" dirty="0" smtClean="0"/>
              <a:t> a warning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Crash / shutdown / reboot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notifications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or unusual event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Inform the caller about error or exceptional event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caught and application can continue working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fatal errors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Assertions always indicate bugs in the code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not be caught and processed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Application </a:t>
            </a:r>
            <a:r>
              <a:rPr lang="en-US" dirty="0" smtClean="0"/>
              <a:t>can't </a:t>
            </a:r>
            <a:r>
              <a:rPr lang="en-US" dirty="0" smtClean="0"/>
              <a:t>continue in case of failed assertion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dirty="0" smtClean="0"/>
              <a:t>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preconditions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postconditions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so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in C, C++, C#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/>
            <a:r>
              <a:rPr lang="en-US" dirty="0" smtClean="0"/>
              <a:t>Assertions / exceptions / error codes / other</a:t>
            </a:r>
          </a:p>
          <a:p>
            <a:r>
              <a:rPr lang="en-US" dirty="0"/>
              <a:t>In C#, .</a:t>
            </a:r>
            <a:r>
              <a:rPr lang="en-US" dirty="0" smtClean="0"/>
              <a:t>NET, Java </a:t>
            </a:r>
            <a:r>
              <a:rPr lang="en-US" dirty="0"/>
              <a:t>and OOP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</a:p>
          <a:p>
            <a:pPr lvl="1"/>
            <a:r>
              <a:rPr lang="en-US" dirty="0" smtClean="0"/>
              <a:t>Assertions are rarely used, only as additional checks for fatal error</a:t>
            </a:r>
          </a:p>
          <a:p>
            <a:pPr lvl="1"/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use exceptions: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r>
              <a:rPr lang="en-US" dirty="0"/>
              <a:t>In </a:t>
            </a:r>
            <a:r>
              <a:rPr lang="en-US" dirty="0" smtClean="0"/>
              <a:t>non-OOP languages use error codes / return undefined</a:t>
            </a:r>
          </a:p>
          <a:p>
            <a:r>
              <a:rPr lang="en-US" dirty="0" smtClean="0"/>
              <a:t>In PHP: use OOP + exceptions or write in procedural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will you handle an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Correctness </a:t>
            </a:r>
            <a:r>
              <a:rPr lang="en-US" dirty="0" smtClean="0"/>
              <a:t>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Robustness </a:t>
            </a:r>
            <a:r>
              <a:rPr lang="en-US" dirty="0" smtClean="0"/>
              <a:t>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67541" y="5475569"/>
            <a:ext cx="9776672" cy="688256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7612" y="1600200"/>
            <a:ext cx="4293118" cy="250321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6270524" y="1596529"/>
            <a:ext cx="4853088" cy="250689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4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641" y="1143000"/>
            <a:ext cx="10818971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("Str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startIndex);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length);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23012" y="2927828"/>
            <a:ext cx="4646931" cy="499428"/>
          </a:xfrm>
          <a:prstGeom prst="wedgeRoundRectCallout">
            <a:avLst>
              <a:gd name="adj1" fmla="val -59056"/>
              <a:gd name="adj2" fmla="val -47046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32012" y="5197338"/>
            <a:ext cx="4596421" cy="499428"/>
          </a:xfrm>
          <a:prstGeom prst="wedgeRoundRectCallout">
            <a:avLst>
              <a:gd name="adj1" fmla="val -66474"/>
              <a:gd name="adj2" fmla="val 27143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method's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2" y="5447052"/>
            <a:ext cx="3378808" cy="499428"/>
          </a:xfrm>
          <a:prstGeom prst="wedgeRoundRectCallout">
            <a:avLst>
              <a:gd name="adj1" fmla="val -70224"/>
              <a:gd name="adj2" fmla="val 34725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9248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3289" y="2264304"/>
            <a:ext cx="2876216" cy="91940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65695" y="2315675"/>
            <a:ext cx="2812648" cy="91940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56" y="2042673"/>
            <a:ext cx="1550656" cy="13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129504" y="2928314"/>
            <a:ext cx="233619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5510979" y="2330856"/>
            <a:ext cx="157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963" y="1828800"/>
            <a:ext cx="1209649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053" y="2459037"/>
            <a:ext cx="876901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7245" y="1892971"/>
            <a:ext cx="733280" cy="6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Too much defensive programming is not good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Strive for balance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much defensive programming to leave in production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code that results in hard crashes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Leave in code that checks for important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Log errors for your technical support personnel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Being Defensive About Defensive Programming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1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400" dirty="0"/>
              <a:t>Defensive Programming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en-US" sz="3400" dirty="0" smtClean="0"/>
              <a:t>Assertions </a:t>
            </a:r>
            <a:r>
              <a:rPr lang="en-US" sz="3400" dirty="0"/>
              <a:t>and Exceptions</a:t>
            </a:r>
          </a:p>
        </p:txBody>
      </p:sp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</a:t>
            </a:r>
            <a:r>
              <a:rPr lang="en-US" sz="2000" dirty="0" smtClean="0">
                <a:hlinkClick r:id="rId5"/>
              </a:rPr>
              <a:t>Quality </a:t>
            </a:r>
            <a:r>
              <a:rPr lang="en-US" sz="2000" dirty="0" smtClean="0">
                <a:hlinkClick r:id="rId5"/>
              </a:rPr>
              <a:t>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Defensive programming </a:t>
            </a:r>
            <a:r>
              <a:rPr lang="en-US" sz="3400" dirty="0" smtClean="0"/>
              <a:t>is similar </a:t>
            </a:r>
            <a:r>
              <a:rPr lang="en-US" sz="3400" dirty="0"/>
              <a:t>to defensive </a:t>
            </a:r>
            <a:r>
              <a:rPr lang="en-US" sz="3400" dirty="0" smtClean="0"/>
              <a:t>driving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100" dirty="0" smtClean="0"/>
              <a:t>You </a:t>
            </a:r>
            <a:r>
              <a:rPr lang="en-US" sz="3100" dirty="0"/>
              <a:t>are never sure what other drivers will do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What to handle correctly?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100" dirty="0" smtClean="0"/>
              <a:t>Unusual </a:t>
            </a:r>
            <a:r>
              <a:rPr lang="en-US" sz="3100" dirty="0"/>
              <a:t>execution flow, </a:t>
            </a:r>
            <a:r>
              <a:rPr lang="en-US" sz="3100" dirty="0" smtClean="0"/>
              <a:t>unusual situations, incorrect input and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2743200"/>
            <a:ext cx="4559666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762389" y="3233815"/>
            <a:ext cx="5257800" cy="14049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108000" anchor="ctr" anchorCtr="0">
            <a:spAutoFit/>
          </a:bodyPr>
          <a:lstStyle/>
          <a:p>
            <a:pPr marL="0" lvl="1" algn="ctr">
              <a:buClr>
                <a:srgbClr val="F2B254"/>
              </a:buClr>
              <a:buSzPct val="100000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Expect incorrect input and handle it correctly</a:t>
            </a:r>
          </a:p>
        </p:txBody>
      </p:sp>
    </p:spTree>
    <p:extLst>
      <p:ext uri="{BB962C8B-B14F-4D97-AF65-F5344CB8AC3E}">
        <p14:creationId xmlns:p14="http://schemas.microsoft.com/office/powerpoint/2010/main" val="8837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361199" cy="557035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"garbage </a:t>
            </a:r>
            <a:r>
              <a:rPr lang="en-US" dirty="0" smtClean="0"/>
              <a:t>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</a:t>
            </a:r>
            <a:r>
              <a:rPr lang="en-US" dirty="0" smtClean="0"/>
              <a:t>out" </a:t>
            </a:r>
            <a:r>
              <a:rPr lang="en-US" dirty="0" smtClean="0"/>
              <a:t>pattern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wrong!</a:t>
            </a:r>
          </a:p>
          <a:p>
            <a:pPr lvl="1"/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exception out / error message out / no garbage allowed </a:t>
            </a:r>
            <a:r>
              <a:rPr lang="en-US" dirty="0"/>
              <a:t>in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out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principle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Check the values of all data from external sources</a:t>
            </a:r>
          </a:p>
          <a:p>
            <a:pPr lvl="2"/>
            <a:r>
              <a:rPr lang="en-US" dirty="0" smtClean="0"/>
              <a:t>From user, file, internet, DB,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212" y="3568539"/>
            <a:ext cx="4812100" cy="1205716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212" y="5165586"/>
            <a:ext cx="4812100" cy="1200195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www.livemint.com/rf/Image-621x414/LiveMint/Period1/2012/11/20/Photos/waste--621x4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348408"/>
            <a:ext cx="2743200" cy="18288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028" name="Picture 4" descr="http://th04.deviantart.net/fs70/PRE/i/2013/087/b/5/stop_icon_by_slamiticon-d5zjpi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68" y="1498348"/>
            <a:ext cx="1532344" cy="15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Check the values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routine input parameters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Decide how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Return a neutral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smtClean="0">
                <a:sym typeface="Wingdings" panose="05000000000000000000" pitchFamily="2" charset="2"/>
              </a:rPr>
              <a:t>JS / PHP)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Substitute with valid data,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substr(5,-3)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(JS)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Throw an exception,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ArgumentException(…)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Show an error message, e.g. balloon in the UI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Log and error message and stop the script,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die()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from Invalid Input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4916556"/>
            <a:ext cx="2743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412" y="4648200"/>
            <a:ext cx="10439400" cy="8206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760412" y="5552207"/>
            <a:ext cx="10439400" cy="719034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9379" y="1828798"/>
            <a:ext cx="2945633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2019220"/>
            <a:ext cx="2438611" cy="1828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381758">
            <a:off x="3972958" y="2480801"/>
            <a:ext cx="3759946" cy="663239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rgbClr val="FFFFFF">
                    <a:alpha val="5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assert(len &gt; 0)</a:t>
            </a:r>
            <a:endParaRPr lang="en-US" sz="3600" b="1" noProof="1">
              <a:ln w="10160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rgbClr val="FFFFFF">
                  <a:alpha val="5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1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 </a:t>
            </a:r>
            <a:r>
              <a:rPr lang="en-US" dirty="0" smtClean="0"/>
              <a:t>– a check statement placed in the code,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always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en-US" dirty="0" smtClean="0"/>
              <a:t>at that moment of execution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Assertions are used during development</a:t>
            </a:r>
          </a:p>
          <a:p>
            <a:pPr marL="609494" lvl="3" indent="-304747">
              <a:buClr>
                <a:srgbClr val="F2B254"/>
              </a:buClr>
              <a:buSzPct val="100000"/>
            </a:pPr>
            <a:r>
              <a:rPr lang="en-US" sz="3000" dirty="0"/>
              <a:t>Removed in </a:t>
            </a:r>
            <a:r>
              <a:rPr lang="en-US" sz="3000" dirty="0" smtClean="0"/>
              <a:t>the release </a:t>
            </a:r>
            <a:r>
              <a:rPr lang="en-US" sz="3000" dirty="0"/>
              <a:t>builds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Assertions check for bugs in </a:t>
            </a:r>
            <a:r>
              <a:rPr lang="en-US" dirty="0" smtClean="0"/>
              <a:t>the code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954" y="2507744"/>
            <a:ext cx="1078865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(studentGrades.Count &gt; 0,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grades not initialized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4724400"/>
            <a:ext cx="3004891" cy="149558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35528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/>
              <a:t>Use assertions for conditions that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should never occur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400" dirty="0"/>
              <a:t>in practice</a:t>
            </a:r>
          </a:p>
          <a:p>
            <a:pPr lvl="2"/>
            <a:r>
              <a:rPr lang="en-US" sz="3200" dirty="0"/>
              <a:t>Failed assertion indicates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fatal error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in the program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usually unrecoverable</a:t>
            </a:r>
            <a:endParaRPr lang="en-US" sz="3200" dirty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document assumptions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made in the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14073" y="4293704"/>
            <a:ext cx="101857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Debug.Assert(id &gt; 0);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precondition check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Debug.Assert(student.IsRegistered);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postcondition check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1871</Words>
  <Application>Microsoft Office PowerPoint</Application>
  <PresentationFormat>Custom</PresentationFormat>
  <Paragraphs>374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 in Different Languages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C, C++, C# and JavaScript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Programming, Assertions and Exceptions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Programming, Assertions and Exceptions</dc:title>
  <dc:subject>C# Basics Course</dc:subject>
  <dc:creator/>
  <cp:keywords>defensive programming,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2015-03-04T11:32:09Z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