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4" r:id="rId3"/>
    <p:sldId id="506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70" r:id="rId37"/>
    <p:sldId id="569" r:id="rId38"/>
    <p:sldId id="536" r:id="rId39"/>
    <p:sldId id="472" r:id="rId40"/>
    <p:sldId id="39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71" d="100"/>
          <a:sy n="71" d="100"/>
        </p:scale>
        <p:origin x="49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Fixed in SP1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7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0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6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7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3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dotnetperls.com/optimizatio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optimization" TargetMode="External"/><Relationship Id="rId2" Type="http://schemas.openxmlformats.org/officeDocument/2006/relationships/hyperlink" Target="http://en.wikipedia.org/wiki/Computer_perform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09600"/>
            <a:ext cx="7772400" cy="182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 smtClean="0"/>
              <a:t>Code Tuning and Optimization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05000"/>
            <a:ext cx="7848599" cy="118462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When and How to Improve Code Performance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1" y="5469787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0" y="5088787"/>
            <a:ext cx="3204293" cy="382788"/>
          </a:xfrm>
        </p:spPr>
        <p:txBody>
          <a:bodyPr/>
          <a:lstStyle/>
          <a:p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softuni.bg</a:t>
            </a:r>
            <a:endParaRPr lang="en-US" sz="2000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8536" y="4631587"/>
            <a:ext cx="3189491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8536" y="4130640"/>
            <a:ext cx="3189489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3505200"/>
            <a:ext cx="4615293" cy="2740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3187311"/>
            <a:ext cx="2478105" cy="2478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348275"/>
            <a:ext cx="3048000" cy="21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Code Tuning Concepts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68" y="1295400"/>
            <a:ext cx="58521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tuning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 tuning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Modifying the code to make it run more efficiently (faster)</a:t>
            </a:r>
          </a:p>
          <a:p>
            <a:pPr lvl="1"/>
            <a:r>
              <a:rPr lang="en-US" dirty="0" smtClean="0"/>
              <a:t>Not the most effective / cheapest way to improve performance</a:t>
            </a:r>
          </a:p>
          <a:p>
            <a:pPr lvl="1"/>
            <a:r>
              <a:rPr lang="en-US" dirty="0" smtClean="0"/>
              <a:t>Often the code quality is decreased to increase the performance</a:t>
            </a:r>
          </a:p>
          <a:p>
            <a:r>
              <a:rPr lang="en-US" dirty="0" smtClean="0"/>
              <a:t>The 80 / 20 principle</a:t>
            </a:r>
          </a:p>
          <a:p>
            <a:pPr lvl="1"/>
            <a:r>
              <a:rPr lang="en-US" dirty="0" smtClean="0"/>
              <a:t>20% of a program's methods consume 80% of its execution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Systematic code tuning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follows these steps: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Assess the problem and establish numeric values that categorize acceptable behavior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Measure the performance of the system before </a:t>
            </a:r>
            <a:r>
              <a:rPr lang="en-US" dirty="0" smtClean="0"/>
              <a:t>modification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Identify the part of the system that is critical for improving the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called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bottleneck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Modify that part of the system to remove the </a:t>
            </a:r>
            <a:r>
              <a:rPr lang="en-US" dirty="0" smtClean="0"/>
              <a:t>bottleneck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</a:t>
            </a:r>
            <a:r>
              <a:rPr lang="en-US" dirty="0" smtClean="0"/>
              <a:t>Tuning –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Measure </a:t>
            </a:r>
            <a:r>
              <a:rPr lang="en-US" dirty="0"/>
              <a:t>the performance of the system after </a:t>
            </a:r>
            <a:r>
              <a:rPr lang="en-US" dirty="0" smtClean="0"/>
              <a:t>modification</a:t>
            </a:r>
            <a:endParaRPr lang="en-US" dirty="0"/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/>
              <a:t>If the modification makes the performance better, adopt </a:t>
            </a:r>
            <a:r>
              <a:rPr lang="en-US" dirty="0" smtClean="0"/>
              <a:t>it</a:t>
            </a:r>
          </a:p>
          <a:p>
            <a:pPr marL="903288" lvl="1" indent="0">
              <a:buNone/>
            </a:pPr>
            <a:r>
              <a:rPr lang="en-US" dirty="0" smtClean="0"/>
              <a:t>If </a:t>
            </a:r>
            <a:r>
              <a:rPr lang="en-US" dirty="0"/>
              <a:t>the modification makes the performance worse, </a:t>
            </a:r>
            <a:r>
              <a:rPr lang="en-US" dirty="0" smtClean="0"/>
              <a:t>discard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Tuning – </a:t>
            </a:r>
            <a:r>
              <a:rPr lang="en-US" dirty="0" smtClean="0"/>
              <a:t>Steps (2)</a:t>
            </a:r>
            <a:endParaRPr lang="en-US" dirty="0"/>
          </a:p>
        </p:txBody>
      </p:sp>
      <p:pic>
        <p:nvPicPr>
          <p:cNvPr id="1026" name="Picture 2" descr="http://www.wallsave.com/wallpapers/1280x800/carros/213333/carros-tuning-cars-belos-213333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99212" y="3898198"/>
            <a:ext cx="4145280" cy="2133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"Reducing the lines of code in a high-level language improves the speed or size of the resulting machine code"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6812" y="4012794"/>
            <a:ext cx="26670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da-DK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= 1 to 10</a:t>
            </a:r>
          </a:p>
          <a:p>
            <a:pPr>
              <a:lnSpc>
                <a:spcPts val="2600"/>
              </a:lnSpc>
            </a:pPr>
            <a:r>
              <a:rPr lang="da-DK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a[i] = i</a:t>
            </a:r>
          </a:p>
          <a:p>
            <a:pPr>
              <a:lnSpc>
                <a:spcPts val="2600"/>
              </a:lnSpc>
            </a:pPr>
            <a:r>
              <a:rPr lang="da-DK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for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61212" y="2819400"/>
            <a:ext cx="2057400" cy="3405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a[1] = 1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a[2] = 2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a[3] = 3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a[4] = 4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a[5] = 5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a[6] = 6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a[7] = 7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a[8] = 8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a[9] = 9</a:t>
            </a:r>
          </a:p>
          <a:p>
            <a:pPr>
              <a:lnSpc>
                <a:spcPts val="2600"/>
              </a:lnSpc>
            </a:pPr>
            <a:r>
              <a:rPr lang="pt-B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a[10] = 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9612" y="421582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3864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"A fast program is just as important as a correct one"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Above all, the software should work correctly!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3212" y="3076576"/>
            <a:ext cx="3962400" cy="309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1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"Certain operations are probably faster or smaller than others"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 smtClean="0"/>
              <a:t>"add" </a:t>
            </a:r>
            <a:r>
              <a:rPr lang="en-US" dirty="0"/>
              <a:t>is faster than </a:t>
            </a:r>
            <a:r>
              <a:rPr lang="en-US" dirty="0" smtClean="0"/>
              <a:t>"multiply"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measure</a:t>
            </a:r>
            <a:r>
              <a:rPr lang="en-US" dirty="0" smtClean="0"/>
              <a:t> performance!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"You </a:t>
            </a:r>
            <a:r>
              <a:rPr lang="en-US" dirty="0"/>
              <a:t>should optimize as you </a:t>
            </a:r>
            <a:r>
              <a:rPr lang="en-US" dirty="0" smtClean="0"/>
              <a:t>go"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hard to identify bottlenecks before a program is completely 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optimization detracts from other program </a:t>
            </a:r>
            <a:r>
              <a:rPr lang="en-US" dirty="0" smtClean="0"/>
              <a:t>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 tuning breaks code quality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(3)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9012" y="1628900"/>
            <a:ext cx="16002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13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high-quality design</a:t>
            </a:r>
          </a:p>
          <a:p>
            <a:pPr lvl="1"/>
            <a:r>
              <a:rPr lang="en-US" dirty="0" smtClean="0"/>
              <a:t>Make the program right</a:t>
            </a:r>
          </a:p>
          <a:p>
            <a:pPr lvl="1"/>
            <a:r>
              <a:rPr lang="en-US" dirty="0" smtClean="0"/>
              <a:t>Make it modular and easily modifiable </a:t>
            </a:r>
          </a:p>
          <a:p>
            <a:pPr lvl="1"/>
            <a:r>
              <a:rPr lang="en-US" dirty="0" smtClean="0"/>
              <a:t>When it's complete and correct, check the performance</a:t>
            </a:r>
          </a:p>
          <a:p>
            <a:r>
              <a:rPr lang="en-US" dirty="0" smtClean="0"/>
              <a:t>Consider compiler optimizations</a:t>
            </a:r>
          </a:p>
          <a:p>
            <a:r>
              <a:rPr lang="en-US" dirty="0" smtClean="0"/>
              <a:t>Measure, measure, measure</a:t>
            </a:r>
          </a:p>
          <a:p>
            <a:r>
              <a:rPr lang="en-US" dirty="0" smtClean="0"/>
              <a:t>Write clean code that's easy to maintain</a:t>
            </a:r>
          </a:p>
          <a:p>
            <a:r>
              <a:rPr lang="en-US" dirty="0" smtClean="0"/>
              <a:t>Write unit tests before optimizing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think that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selection sort is slow</a:t>
            </a:r>
            <a:r>
              <a:rPr lang="en-US" dirty="0" smtClean="0"/>
              <a:t>"? Is this correct?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Answer: depends!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many elements you 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"selection sort" slow for 20 or 50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slow for 1,000,000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Shall we rewrite the sorting if we sort 20 elements?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Conclusion: never optimize unless the piece of code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proven to be a bottleneck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 (2)?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to find bottlenecks</a:t>
            </a:r>
          </a:p>
          <a:p>
            <a:r>
              <a:rPr lang="en-US" dirty="0" smtClean="0"/>
              <a:t>Measurements need to be precise</a:t>
            </a:r>
          </a:p>
          <a:p>
            <a:r>
              <a:rPr lang="en-US" dirty="0" smtClean="0"/>
              <a:t>Measurements need to be repeatable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8163" y="3400802"/>
            <a:ext cx="3124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60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Computer Performance</a:t>
            </a:r>
          </a:p>
          <a:p>
            <a:pPr>
              <a:lnSpc>
                <a:spcPct val="110000"/>
              </a:lnSpc>
            </a:pPr>
            <a:r>
              <a:rPr lang="en-US" dirty="0"/>
              <a:t>Code </a:t>
            </a:r>
            <a:r>
              <a:rPr lang="en-US" dirty="0" smtClean="0"/>
              <a:t>Tuning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dotTrace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Optimization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6145" y="3182170"/>
            <a:ext cx="3355188" cy="35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818478"/>
            <a:ext cx="2287496" cy="228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4572000"/>
            <a:ext cx="1894608" cy="189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improvement after each optimization</a:t>
            </a:r>
          </a:p>
          <a:p>
            <a:r>
              <a:rPr lang="en-US" dirty="0" smtClean="0"/>
              <a:t>If optimization does not improve performance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revert it</a:t>
            </a:r>
          </a:p>
          <a:p>
            <a:r>
              <a:rPr lang="en-US" dirty="0"/>
              <a:t>Stop </a:t>
            </a:r>
            <a:r>
              <a:rPr lang="en-US" dirty="0" smtClean="0"/>
              <a:t>testing when you know </a:t>
            </a:r>
            <a:r>
              <a:rPr lang="en-US" dirty="0"/>
              <a:t>the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in Iterations</a:t>
            </a:r>
            <a:endParaRPr lang="en-US" dirty="0"/>
          </a:p>
        </p:txBody>
      </p:sp>
      <p:pic>
        <p:nvPicPr>
          <p:cNvPr id="1027" name="Picture 3" descr="C:\Users\bratoev\Desktop\Stuff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012" y="3657600"/>
            <a:ext cx="2667000" cy="2713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569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dotTrace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Code Profiler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812470"/>
            <a:ext cx="3200400" cy="1861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182529"/>
            <a:ext cx="3986212" cy="31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1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What is dotTrace?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performance analysis tool </a:t>
            </a:r>
            <a:endParaRPr lang="en-US" dirty="0" smtClean="0"/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profiler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frequency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duration </a:t>
            </a:r>
            <a:r>
              <a:rPr lang="en-US" dirty="0"/>
              <a:t>of function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races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dotTrace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4953000"/>
            <a:ext cx="8938472" cy="820600"/>
          </a:xfrm>
        </p:spPr>
        <p:txBody>
          <a:bodyPr/>
          <a:lstStyle/>
          <a:p>
            <a:r>
              <a:rPr lang="en-US" noProof="1" smtClean="0"/>
              <a:t>dotTrace Live Demo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598612" y="5754968"/>
            <a:ext cx="8938472" cy="692873"/>
          </a:xfrm>
        </p:spPr>
        <p:txBody>
          <a:bodyPr/>
          <a:lstStyle/>
          <a:p>
            <a:r>
              <a:rPr lang="en-US" dirty="0" smtClean="0"/>
              <a:t>Profiling and Improving Performance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295400"/>
            <a:ext cx="5410200" cy="33528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48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4648200"/>
            <a:ext cx="9906000" cy="8206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Code Optimizations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65212" y="5450168"/>
            <a:ext cx="9906000" cy="68825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http://www.dotnetperls.com/optimization</a:t>
            </a:r>
            <a:endParaRPr lang="en-US" dirty="0"/>
          </a:p>
        </p:txBody>
      </p:sp>
      <p:pic>
        <p:nvPicPr>
          <p:cNvPr id="4098" name="Picture 2" descr="http://odetocode.com/aimages/200807/prematur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6556" y="964912"/>
            <a:ext cx="4637784" cy="3429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7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language </a:t>
            </a:r>
            <a:r>
              <a:rPr lang="en-US"/>
              <a:t>is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fast</a:t>
            </a:r>
            <a:endParaRPr lang="en-US" dirty="0" smtClean="0"/>
          </a:p>
          <a:p>
            <a:pPr lvl="1"/>
            <a:r>
              <a:rPr lang="en-US" dirty="0" smtClean="0"/>
              <a:t>A bit slower than C and C++</a:t>
            </a:r>
          </a:p>
          <a:p>
            <a:r>
              <a:rPr lang="en-US" dirty="0" smtClean="0"/>
              <a:t>Is </a:t>
            </a:r>
            <a:r>
              <a:rPr lang="en-US" dirty="0"/>
              <a:t>it worthwhile to benchmark programming constructs?</a:t>
            </a:r>
            <a:endParaRPr lang="en-US" dirty="0" smtClean="0"/>
          </a:p>
          <a:p>
            <a:pPr lvl="1"/>
            <a:r>
              <a:rPr lang="en-US" dirty="0"/>
              <a:t>We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forget about small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optimizations</a:t>
            </a:r>
          </a:p>
          <a:p>
            <a:pPr lvl="2"/>
            <a:r>
              <a:rPr lang="en-US" dirty="0" smtClean="0"/>
              <a:t>Say, </a:t>
            </a:r>
            <a:r>
              <a:rPr lang="en-US" dirty="0"/>
              <a:t>about 97% of the time: premature optimization is the root of all evil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all levels of performance </a:t>
            </a:r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taking measurements </a:t>
            </a:r>
            <a:r>
              <a:rPr lang="en-US" dirty="0"/>
              <a:t>on the changes you </a:t>
            </a:r>
            <a:r>
              <a:rPr lang="en-US" dirty="0" smtClean="0"/>
              <a:t>make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Do We Need Optimizations?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Stopwatch</a:t>
            </a:r>
            <a:r>
              <a:rPr lang="en-US" dirty="0"/>
              <a:t> measures time </a:t>
            </a:r>
            <a:r>
              <a:rPr lang="en-US" dirty="0" smtClean="0"/>
              <a:t>elapsed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Useful </a:t>
            </a:r>
            <a:r>
              <a:rPr lang="en-US" dirty="0"/>
              <a:t>for micro-benchmarks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with Stopwatch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2535639"/>
            <a:ext cx="10744200" cy="38882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System.Diagnostics;</a:t>
            </a:r>
          </a:p>
          <a:p>
            <a:pPr>
              <a:lnSpc>
                <a:spcPts val="26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stopwatch = new Stopwatch();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stopwatch.Start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6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…</a:t>
            </a:r>
          </a:p>
          <a:p>
            <a:pPr>
              <a:lnSpc>
                <a:spcPts val="26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Console.WriteLine("Time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elapsed: {0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stopwatch.Elapsed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7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fields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faster than instance fields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Instance </a:t>
            </a:r>
            <a:r>
              <a:rPr lang="en-US" dirty="0"/>
              <a:t>methods are </a:t>
            </a:r>
            <a:r>
              <a:rPr lang="en-US" dirty="0" smtClean="0"/>
              <a:t>always slower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 methods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To call an instance method, the instance reference must be </a:t>
            </a:r>
            <a:r>
              <a:rPr lang="en-US" dirty="0" smtClean="0"/>
              <a:t>resolved first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Static </a:t>
            </a:r>
            <a:r>
              <a:rPr lang="en-US" dirty="0"/>
              <a:t>methods do not use an instance </a:t>
            </a:r>
            <a:r>
              <a:rPr lang="en-US" dirty="0" smtClean="0"/>
              <a:t>reference</a:t>
            </a:r>
          </a:p>
          <a:p>
            <a:pPr>
              <a:spcAft>
                <a:spcPts val="300"/>
              </a:spcAft>
            </a:pPr>
            <a:r>
              <a:rPr lang="en-US" dirty="0"/>
              <a:t>It is faster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minimize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 arguments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Even </a:t>
            </a:r>
            <a:r>
              <a:rPr lang="en-US" dirty="0"/>
              <a:t>use constants in the called </a:t>
            </a:r>
            <a:r>
              <a:rPr lang="en-US" dirty="0" smtClean="0"/>
              <a:t>methods </a:t>
            </a:r>
            <a:r>
              <a:rPr lang="en-US" dirty="0"/>
              <a:t>instead of passing them </a:t>
            </a:r>
            <a:r>
              <a:rPr lang="en-US" dirty="0" smtClean="0"/>
              <a:t>as arguments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This causes </a:t>
            </a:r>
            <a:r>
              <a:rPr lang="en-US" dirty="0" smtClean="0"/>
              <a:t>less stack </a:t>
            </a:r>
            <a:r>
              <a:rPr lang="en-US" dirty="0"/>
              <a:t>memory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call a method in </a:t>
            </a:r>
            <a:r>
              <a:rPr lang="en-US" dirty="0" smtClean="0"/>
              <a:t>a C</a:t>
            </a:r>
            <a:r>
              <a:rPr lang="en-US" dirty="0"/>
              <a:t># </a:t>
            </a:r>
            <a:r>
              <a:rPr lang="en-US" dirty="0" smtClean="0"/>
              <a:t>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runtime allocates a separate memory region to store all </a:t>
            </a:r>
            <a:r>
              <a:rPr lang="en-US" dirty="0" smtClean="0"/>
              <a:t>local </a:t>
            </a:r>
            <a:r>
              <a:rPr lang="en-US" dirty="0"/>
              <a:t>variable </a:t>
            </a:r>
            <a:r>
              <a:rPr lang="en-US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memory is allocated 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the same variable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Well-known anti-pattern for quality code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Constants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fast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Constants are not assigned a memory region, but are instead considered </a:t>
            </a:r>
            <a:r>
              <a:rPr lang="en-US" dirty="0" smtClean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Injected </a:t>
            </a:r>
            <a:r>
              <a:rPr lang="en-US" dirty="0"/>
              <a:t>directly into the instruction stream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statement compiles in a different way than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</a:t>
            </a:r>
            <a:r>
              <a:rPr lang="en-US" dirty="0"/>
              <a:t>statements typically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Some switches are faster </a:t>
            </a:r>
            <a:r>
              <a:rPr lang="en-US" dirty="0"/>
              <a:t>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-statements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two-dimensional arrays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relatively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explicitly create a one-dimensional array and access it through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enables faster accesses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jagged arrays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than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D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Jagged arrays may cause slower garbage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160600"/>
            <a:ext cx="7924800" cy="820600"/>
          </a:xfrm>
        </p:spPr>
        <p:txBody>
          <a:bodyPr/>
          <a:lstStyle/>
          <a:p>
            <a:r>
              <a:rPr lang="en-US" dirty="0" smtClean="0"/>
              <a:t>Computer Performance</a:t>
            </a:r>
            <a:endParaRPr lang="en-US" dirty="0"/>
          </a:p>
        </p:txBody>
      </p:sp>
      <p:pic>
        <p:nvPicPr>
          <p:cNvPr id="2050" name="Picture 2" descr="http://elie.im/blog/wp-content/uploads/2011/03/dt-improved-performance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126" y="2362200"/>
            <a:ext cx="5718572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can </a:t>
            </a:r>
            <a:r>
              <a:rPr lang="en-US" dirty="0"/>
              <a:t>improve </a:t>
            </a:r>
            <a:r>
              <a:rPr lang="en-US" dirty="0" smtClean="0"/>
              <a:t>performance when appending strings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/>
              <a:t>may be the </a:t>
            </a:r>
            <a:r>
              <a:rPr lang="en-US" dirty="0"/>
              <a:t>fastest way to build up a </a:t>
            </a:r>
            <a:r>
              <a:rPr lang="en-US" dirty="0" smtClean="0"/>
              <a:t>string</a:t>
            </a:r>
          </a:p>
          <a:p>
            <a:r>
              <a:rPr lang="en-US" dirty="0"/>
              <a:t>If you can store your data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bytes</a:t>
            </a:r>
            <a:r>
              <a:rPr lang="en-US" dirty="0"/>
              <a:t>, this allows you to save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Smallest </a:t>
            </a:r>
            <a:r>
              <a:rPr lang="en-US" dirty="0"/>
              <a:t>unit of addressable storage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r>
              <a:rPr lang="en-US" dirty="0" smtClean="0"/>
              <a:t>Simple array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T[]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always faster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Using efficient data structures (e.g.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Dictionary&lt;K,T&gt;</a:t>
            </a:r>
            <a:r>
              <a:rPr lang="en-US" dirty="0" smtClean="0"/>
              <a:t>) may speed-up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lazy evaluation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(caching)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-loops are faster than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/>
              <a:t> loops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/>
              <a:t> uses enumerator</a:t>
            </a:r>
          </a:p>
          <a:p>
            <a:r>
              <a:rPr lang="en-US" dirty="0" smtClean="0"/>
              <a:t>C# </a:t>
            </a:r>
            <a:r>
              <a:rPr lang="en-US" noProof="1" smtClean="0"/>
              <a:t>structs</a:t>
            </a:r>
            <a:r>
              <a:rPr lang="en-US" dirty="0" smtClean="0"/>
              <a:t> are slower (in most cases)</a:t>
            </a:r>
          </a:p>
          <a:p>
            <a:pPr lvl="1"/>
            <a:r>
              <a:rPr lang="en-US" noProof="1" smtClean="0"/>
              <a:t>Structs</a:t>
            </a:r>
            <a:r>
              <a:rPr lang="en-US" dirty="0" smtClean="0"/>
              <a:t> </a:t>
            </a:r>
            <a:r>
              <a:rPr lang="en-US" dirty="0"/>
              <a:t>are copied in their entirety on each </a:t>
            </a:r>
            <a:r>
              <a:rPr lang="en-US" dirty="0" smtClean="0"/>
              <a:t>function </a:t>
            </a:r>
            <a:r>
              <a:rPr lang="en-US" dirty="0"/>
              <a:t>call or return </a:t>
            </a:r>
            <a:r>
              <a:rPr lang="en-US" dirty="0" smtClean="0"/>
              <a:t>value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 smtClean="0"/>
              <a:t>Tips (5)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1752600"/>
            <a:ext cx="10668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GetSize()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(this.size == null)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CalculateSize(); 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this.size; </a:t>
            </a:r>
          </a:p>
          <a:p>
            <a:pPr>
              <a:lnSpc>
                <a:spcPts val="26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3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Instead of testing each </a:t>
            </a:r>
            <a:r>
              <a:rPr lang="en-US" dirty="0" smtClean="0"/>
              <a:t>case using logic, </a:t>
            </a:r>
            <a:r>
              <a:rPr lang="en-US" dirty="0"/>
              <a:t>you can translate it through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lookup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eliminates costly branches in your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more efficient to </a:t>
            </a:r>
            <a:r>
              <a:rPr lang="en-US" dirty="0" smtClean="0"/>
              <a:t>work with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instead of a single-char </a:t>
            </a:r>
            <a:r>
              <a:rPr lang="en-US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ILSpy</a:t>
            </a:r>
            <a:r>
              <a:rPr lang="en-US" dirty="0" smtClean="0"/>
              <a:t> or any other </a:t>
            </a:r>
            <a:r>
              <a:rPr lang="en-US" noProof="1" smtClean="0"/>
              <a:t>decompilation</a:t>
            </a:r>
            <a:r>
              <a:rPr lang="en-US" dirty="0" smtClean="0"/>
              <a:t> tool to view the output IL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Debug </a:t>
            </a:r>
            <a:r>
              <a:rPr lang="en-US" dirty="0" smtClean="0">
                <a:sym typeface="Wingdings" panose="05000000000000000000" pitchFamily="2" charset="2"/>
              </a:rPr>
              <a:t> Windows 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Disassembly</a:t>
            </a:r>
            <a:r>
              <a:rPr lang="en-US" dirty="0" smtClean="0">
                <a:sym typeface="Wingdings" panose="05000000000000000000" pitchFamily="2" charset="2"/>
              </a:rPr>
              <a:t> in VS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do unnecessary optimizations!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Measure after each change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Which is the Fastest?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1066801"/>
            <a:ext cx="77724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('a',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5000000);</a:t>
            </a:r>
          </a:p>
          <a:p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(str[i] ==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'a')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8212" y="3246328"/>
            <a:ext cx="77724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str.Length;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len; i++)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(str[i] ==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'a')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08212" y="5138916"/>
            <a:ext cx="77724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ch in str)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'a')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</p:txBody>
      </p:sp>
      <p:pic>
        <p:nvPicPr>
          <p:cNvPr id="2050" name="Picture 2" descr="http://icons.iconarchive.com/icons/deleket/sleek-xp-basic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581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Manual </a:t>
            </a:r>
            <a:r>
              <a:rPr lang="en-US" dirty="0"/>
              <a:t>or compiler optimization that replaces a </a:t>
            </a:r>
            <a:r>
              <a:rPr lang="en-US" dirty="0" smtClean="0"/>
              <a:t>method </a:t>
            </a:r>
            <a:r>
              <a:rPr lang="en-US" dirty="0"/>
              <a:t>call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method body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You </a:t>
            </a:r>
            <a:r>
              <a:rPr lang="en-US" dirty="0"/>
              <a:t>can manually paste a method body into its call </a:t>
            </a:r>
            <a:r>
              <a:rPr lang="en-US" dirty="0" smtClean="0"/>
              <a:t>spot or let the compiler decide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</a:t>
            </a:r>
            <a:r>
              <a:rPr lang="en-US" dirty="0" smtClean="0"/>
              <a:t>ypically,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inline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code </a:t>
            </a:r>
            <a:r>
              <a:rPr lang="en-US" dirty="0" smtClean="0"/>
              <a:t>improves </a:t>
            </a:r>
            <a:r>
              <a:rPr lang="en-US" dirty="0"/>
              <a:t>performance in </a:t>
            </a:r>
            <a:r>
              <a:rPr lang="en-US" dirty="0" smtClean="0"/>
              <a:t>micro-benchmarks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 but makes the code hard to maintain!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.NET </a:t>
            </a:r>
            <a:r>
              <a:rPr lang="en-US" dirty="0" smtClean="0"/>
              <a:t>4.5 you can force code </a:t>
            </a:r>
            <a:r>
              <a:rPr lang="en-US" noProof="1" smtClean="0"/>
              <a:t>inlining</a:t>
            </a:r>
            <a:r>
              <a:rPr lang="en-US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Tips –</a:t>
            </a:r>
            <a:r>
              <a:rPr lang="en-US" dirty="0" smtClean="0"/>
              <a:t> Inline 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5853799"/>
            <a:ext cx="10668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[MethodImpl(MethodImplOptions.AggressiveInlining)]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SomeMethod() { … }</a:t>
            </a:r>
          </a:p>
        </p:txBody>
      </p:sp>
    </p:spTree>
    <p:extLst>
      <p:ext uri="{BB962C8B-B14F-4D97-AF65-F5344CB8AC3E}">
        <p14:creationId xmlns:p14="http://schemas.microsoft.com/office/powerpoint/2010/main" val="23122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inappropriate data structure </a:t>
            </a:r>
            <a:r>
              <a:rPr lang="en-US" dirty="0" smtClean="0"/>
              <a:t>or algorithm is </a:t>
            </a:r>
            <a:r>
              <a:rPr lang="en-US" dirty="0" smtClean="0"/>
              <a:t>often the reason for a </a:t>
            </a:r>
            <a:r>
              <a:rPr lang="en-US" dirty="0" smtClean="0"/>
              <a:t>bottleneck</a:t>
            </a:r>
          </a:p>
          <a:p>
            <a:r>
              <a:rPr lang="en-US" dirty="0" smtClean="0"/>
              <a:t>Which data structure is most appropriate?</a:t>
            </a:r>
            <a:endParaRPr lang="en-US" dirty="0" smtClean="0"/>
          </a:p>
          <a:p>
            <a:pPr lvl="1"/>
            <a:r>
              <a:rPr lang="en-US" dirty="0" smtClean="0"/>
              <a:t>Store people in a </a:t>
            </a:r>
            <a:r>
              <a:rPr lang="en-US" dirty="0" smtClean="0"/>
              <a:t>phonebook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Append thousands of strings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Store </a:t>
            </a:r>
            <a:r>
              <a:rPr lang="en-US" dirty="0" smtClean="0"/>
              <a:t>a fixed set of </a:t>
            </a:r>
            <a:r>
              <a:rPr lang="en-US" dirty="0" smtClean="0"/>
              <a:t>variables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Save </a:t>
            </a:r>
            <a:r>
              <a:rPr lang="en-US" dirty="0"/>
              <a:t>how a game of chess progresses (move by move</a:t>
            </a:r>
            <a:r>
              <a:rPr lang="en-US" dirty="0" smtClean="0"/>
              <a:t>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Correct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3412" y="30728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-&gt; Dictionary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37212" y="3758625"/>
            <a:ext cx="31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-&gt; StringBuilder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61012" y="44196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-&gt; Array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828212" y="51054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-&gt; Stack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993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6412" y="3994105"/>
            <a:ext cx="6096000" cy="1568497"/>
          </a:xfrm>
        </p:spPr>
        <p:txBody>
          <a:bodyPr/>
          <a:lstStyle/>
          <a:p>
            <a:r>
              <a:rPr lang="en-US" dirty="0" smtClean="0"/>
              <a:t>Measuring Performance in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6412" y="5679280"/>
            <a:ext cx="6096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2" y="1257300"/>
            <a:ext cx="6436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932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А</a:t>
            </a:r>
            <a:r>
              <a:rPr lang="en-US" dirty="0" smtClean="0"/>
              <a:t>n </a:t>
            </a:r>
            <a:r>
              <a:rPr lang="en-US" dirty="0"/>
              <a:t>aspect of software quality that is important in human–computer interactions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noProof="1" smtClean="0">
                <a:hlinkClick r:id="rId2"/>
              </a:rPr>
              <a:t>en.wikipedia.org/wiki/Computer_performance</a:t>
            </a:r>
            <a:endParaRPr lang="en-US" noProof="1" smtClean="0"/>
          </a:p>
          <a:p>
            <a:pPr lvl="1"/>
            <a:r>
              <a:rPr lang="en-US" dirty="0" smtClean="0"/>
              <a:t>C#: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www.dotnetperls.com/optimization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3412" y="10668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performance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characterized by the amount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work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accomplished by a computer system compared to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and resources used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computer performance:</a:t>
            </a:r>
          </a:p>
          <a:p>
            <a:pPr lvl="1"/>
            <a:r>
              <a:rPr lang="en-US" dirty="0"/>
              <a:t>Short response time for a given piece of work</a:t>
            </a:r>
          </a:p>
          <a:p>
            <a:pPr lvl="1"/>
            <a:r>
              <a:rPr lang="en-US" dirty="0"/>
              <a:t>High throughput (rate of processing work)</a:t>
            </a:r>
          </a:p>
          <a:p>
            <a:pPr lvl="1"/>
            <a:r>
              <a:rPr lang="en-US" dirty="0"/>
              <a:t>Low utilization of computing resource(s)</a:t>
            </a:r>
          </a:p>
          <a:p>
            <a:pPr lvl="1"/>
            <a:r>
              <a:rPr lang="en-US" dirty="0"/>
              <a:t>High availability of the computing system or application</a:t>
            </a:r>
          </a:p>
          <a:p>
            <a:pPr lvl="1"/>
            <a:r>
              <a:rPr lang="en-US" dirty="0"/>
              <a:t>Fast (or highly compact) data compression and decompression</a:t>
            </a:r>
          </a:p>
          <a:p>
            <a:pPr lvl="1"/>
            <a:r>
              <a:rPr lang="en-US" dirty="0"/>
              <a:t>High bandwidth / short data transmission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Computer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"Vista's file copy performance is noticeably worse than Windows XP" </a:t>
            </a:r>
            <a:r>
              <a:rPr lang="en-US" dirty="0" smtClean="0"/>
              <a:t>– false:</a:t>
            </a:r>
            <a:endParaRPr lang="en-US" i="1" dirty="0" smtClean="0"/>
          </a:p>
          <a:p>
            <a:pPr lvl="1"/>
            <a:r>
              <a:rPr lang="en-US" dirty="0" smtClean="0"/>
              <a:t>Vista uses algorithm that perform better in most cases</a:t>
            </a:r>
          </a:p>
          <a:p>
            <a:pPr lvl="1"/>
            <a:r>
              <a:rPr lang="en-US" dirty="0" smtClean="0"/>
              <a:t>Explorer waits 12 seconds before providing a copy duration estimate, which certainly provides no sense of smooth progress</a:t>
            </a:r>
          </a:p>
          <a:p>
            <a:pPr lvl="1"/>
            <a:r>
              <a:rPr lang="en-US" dirty="0" smtClean="0"/>
              <a:t>The copy dialog is not dismissed until the write-behind thread has committed the data to disk, which means the copy is slowest at the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Actual vs. Perceived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00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improvements can reduce readability </a:t>
            </a:r>
            <a:r>
              <a:rPr lang="en-US" dirty="0" smtClean="0"/>
              <a:t>and complexity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Is Performance Really a Priority?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4133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"Premature </a:t>
            </a:r>
            <a:r>
              <a:rPr 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is the root of all evil</a:t>
            </a:r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."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Knuth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5812" y="3771543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"More </a:t>
            </a:r>
            <a:r>
              <a:rPr 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sins are committed in the name of efficiency (without necessarily achieving it) than for any other single reason – including blind stupidity</a:t>
            </a:r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."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 A.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Wulf</a:t>
            </a:r>
          </a:p>
        </p:txBody>
      </p:sp>
    </p:spTree>
    <p:extLst>
      <p:ext uri="{BB962C8B-B14F-4D97-AF65-F5344CB8AC3E}">
        <p14:creationId xmlns:p14="http://schemas.microsoft.com/office/powerpoint/2010/main" val="31869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Software cost vs. performance</a:t>
            </a:r>
          </a:p>
          <a:p>
            <a:r>
              <a:rPr lang="en-US" dirty="0" smtClean="0"/>
              <a:t>System design</a:t>
            </a:r>
          </a:p>
          <a:p>
            <a:pPr lvl="1"/>
            <a:r>
              <a:rPr lang="en-US" dirty="0" smtClean="0"/>
              <a:t>Performance-oriented architecture</a:t>
            </a:r>
          </a:p>
          <a:p>
            <a:pPr lvl="1"/>
            <a:r>
              <a:rPr lang="en-US" dirty="0" smtClean="0"/>
              <a:t>Resource-reducing goals for individual subsystems, features, and classes</a:t>
            </a:r>
          </a:p>
          <a:p>
            <a:r>
              <a:rPr lang="en-US" dirty="0" smtClean="0"/>
              <a:t>Class and method design</a:t>
            </a:r>
          </a:p>
          <a:p>
            <a:pPr lvl="1"/>
            <a:r>
              <a:rPr lang="en-US" dirty="0" smtClean="0"/>
              <a:t>Data structures and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Interactions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External devices – storage, network, Internet</a:t>
            </a:r>
          </a:p>
          <a:p>
            <a:r>
              <a:rPr lang="en-US" dirty="0" smtClean="0"/>
              <a:t>Code Compilation / Code Execution</a:t>
            </a:r>
          </a:p>
          <a:p>
            <a:pPr lvl="1"/>
            <a:r>
              <a:rPr lang="en-US" dirty="0" smtClean="0"/>
              <a:t>Compiler optimizations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Very often the cheapest way</a:t>
            </a:r>
          </a:p>
          <a:p>
            <a:r>
              <a:rPr lang="en-US" dirty="0" smtClean="0"/>
              <a:t>Code Tuning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Improve Performance?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1854</Words>
  <Application>Microsoft Office PowerPoint</Application>
  <PresentationFormat>Custom</PresentationFormat>
  <Paragraphs>315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Code Tuning and Optimization</vt:lpstr>
      <vt:lpstr>Table of Contents</vt:lpstr>
      <vt:lpstr>Computer Performance</vt:lpstr>
      <vt:lpstr>What is Performance?</vt:lpstr>
      <vt:lpstr>Good Computer Performance</vt:lpstr>
      <vt:lpstr>Actual vs. Perceived Performance</vt:lpstr>
      <vt:lpstr>Is Performance Really a Priority?</vt:lpstr>
      <vt:lpstr>How to Improve Performance?</vt:lpstr>
      <vt:lpstr>How to Improve Performance? (2)</vt:lpstr>
      <vt:lpstr>Code Tuning Concepts</vt:lpstr>
      <vt:lpstr>Introduction to Code Tuning</vt:lpstr>
      <vt:lpstr>Systematic Tuning – Steps</vt:lpstr>
      <vt:lpstr>Systematic Tuning – Steps (2)</vt:lpstr>
      <vt:lpstr>Code Tuning Myths</vt:lpstr>
      <vt:lpstr>Code Tuning Myths (2)</vt:lpstr>
      <vt:lpstr>Code Tuning Myths (3)</vt:lpstr>
      <vt:lpstr>When to Tune the Code?</vt:lpstr>
      <vt:lpstr>When to Tune the Code (2)?</vt:lpstr>
      <vt:lpstr>Measurement</vt:lpstr>
      <vt:lpstr>Optimize in Iterations</vt:lpstr>
      <vt:lpstr>dotTrace</vt:lpstr>
      <vt:lpstr>What is dotTrace?</vt:lpstr>
      <vt:lpstr>dotTrace Live Demo</vt:lpstr>
      <vt:lpstr>C# Code Optimizations</vt:lpstr>
      <vt:lpstr>Do We Need Optimizations?</vt:lpstr>
      <vt:lpstr>Benchmarking with Stopwatch</vt:lpstr>
      <vt:lpstr>C# Optimization Tips</vt:lpstr>
      <vt:lpstr>C# Optimization Tips (2)</vt:lpstr>
      <vt:lpstr>C# Optimization Tips (3)</vt:lpstr>
      <vt:lpstr>C# Optimization Tips (4)</vt:lpstr>
      <vt:lpstr>C# Optimization Tips (5)</vt:lpstr>
      <vt:lpstr>C# Optimization Tips (6)</vt:lpstr>
      <vt:lpstr>Which is the Fastest?</vt:lpstr>
      <vt:lpstr>Optimization Tips – Inline Code</vt:lpstr>
      <vt:lpstr>Choosing the Correct Approach</vt:lpstr>
      <vt:lpstr>Measuring Performance in C#</vt:lpstr>
      <vt:lpstr>Code Refactoring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Tuning and Optimization</dc:title>
  <dc:subject>C# Basics Course</dc:subject>
  <dc:creator/>
  <cp:keywords>code, program, performance, optimization,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2015-03-11T12:06:25Z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