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394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36" r:id="rId33"/>
    <p:sldId id="472" r:id="rId34"/>
    <p:sldId id="566" r:id="rId35"/>
    <p:sldId id="39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D49E"/>
    <a:srgbClr val="663606"/>
    <a:srgbClr val="663802"/>
    <a:srgbClr val="FB816D"/>
    <a:srgbClr val="FB81B6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86446" autoAdjust="0"/>
  </p:normalViewPr>
  <p:slideViewPr>
    <p:cSldViewPr>
      <p:cViewPr varScale="1">
        <p:scale>
          <a:sx n="92" d="100"/>
          <a:sy n="92" d="100"/>
        </p:scale>
        <p:origin x="31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3/30/2015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36" y="4272197"/>
            <a:ext cx="5011798" cy="404734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12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9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3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371600"/>
            <a:ext cx="7772400" cy="137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Design </a:t>
            </a:r>
            <a:r>
              <a:rPr lang="en-US" sz="4800" dirty="0" smtClean="0"/>
              <a:t>Patterns Introduction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2" y="2590800"/>
            <a:ext cx="7926779" cy="1192474"/>
          </a:xfrm>
        </p:spPr>
        <p:txBody>
          <a:bodyPr>
            <a:noAutofit/>
          </a:bodyPr>
          <a:lstStyle/>
          <a:p>
            <a:r>
              <a:rPr lang="en-US" sz="3600" dirty="0"/>
              <a:t>General and reusable solutions to </a:t>
            </a:r>
            <a:br>
              <a:rPr lang="en-US" sz="3600" dirty="0"/>
            </a:br>
            <a:r>
              <a:rPr lang="en-US" sz="3600" dirty="0"/>
              <a:t>common problems in software design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114800"/>
            <a:ext cx="1700754" cy="20008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4114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1" y="5469787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0" y="5088787"/>
            <a:ext cx="3204293" cy="382788"/>
          </a:xfrm>
        </p:spPr>
        <p:txBody>
          <a:bodyPr/>
          <a:lstStyle/>
          <a:p>
            <a:r>
              <a:rPr lang="en-US" sz="2000" dirty="0">
                <a:hlinkClick r:id="rId8"/>
              </a:rPr>
              <a:t>http://</a:t>
            </a:r>
            <a:r>
              <a:rPr lang="en-US" sz="2000" dirty="0" smtClean="0">
                <a:hlinkClick r:id="rId8"/>
              </a:rPr>
              <a:t>softuni.bg</a:t>
            </a:r>
            <a:endParaRPr lang="en-US" sz="2000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8536" y="4631587"/>
            <a:ext cx="3189491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8536" y="4130640"/>
            <a:ext cx="3189489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705014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"The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names"</a:t>
            </a:r>
            <a:endParaRPr lang="en-GB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1478280"/>
            <a:ext cx="2963073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8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4412353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May contain a list of </a:t>
            </a:r>
            <a:r>
              <a:rPr lang="en-GB" sz="3600" dirty="0" smtClean="0"/>
              <a:t>preconditions</a:t>
            </a:r>
            <a:br>
              <a:rPr lang="en-GB" sz="3600" dirty="0" smtClean="0"/>
            </a:br>
            <a:r>
              <a:rPr lang="en-GB" sz="3600" dirty="0" smtClean="0"/>
              <a:t>that </a:t>
            </a:r>
            <a:r>
              <a:rPr lang="en-GB" sz="3600" dirty="0"/>
              <a:t>must be met before </a:t>
            </a:r>
            <a:r>
              <a:rPr lang="en-GB" sz="3600" dirty="0" smtClean="0"/>
              <a:t>it makes</a:t>
            </a:r>
            <a:br>
              <a:rPr lang="en-GB" sz="3600" dirty="0" smtClean="0"/>
            </a:br>
            <a:r>
              <a:rPr lang="en-GB" sz="3600" dirty="0" smtClean="0"/>
              <a:t>sense </a:t>
            </a:r>
            <a:r>
              <a:rPr lang="en-GB" sz="3600" dirty="0"/>
              <a:t>to apply the pattern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36" y="3581400"/>
            <a:ext cx="3250353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7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51" y="1795632"/>
            <a:ext cx="2207054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25871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42801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sz="3600" dirty="0" smtClean="0"/>
              <a:t>Evaluating design</a:t>
            </a:r>
            <a:br>
              <a:rPr lang="en-GB" sz="3600" dirty="0" smtClean="0"/>
            </a:br>
            <a:r>
              <a:rPr lang="en-GB" sz="3600" dirty="0" smtClean="0"/>
              <a:t>alternatives</a:t>
            </a:r>
            <a:endParaRPr lang="en-GB" sz="3600" dirty="0"/>
          </a:p>
          <a:p>
            <a:pPr lvl="1">
              <a:lnSpc>
                <a:spcPct val="100000"/>
              </a:lnSpc>
            </a:pPr>
            <a:r>
              <a:rPr lang="en-GB" sz="3600" dirty="0" smtClean="0"/>
              <a:t>Understanding costs</a:t>
            </a:r>
            <a:endParaRPr lang="en-GB" sz="3600" dirty="0"/>
          </a:p>
          <a:p>
            <a:pPr lvl="1">
              <a:lnSpc>
                <a:spcPct val="100000"/>
              </a:lnSpc>
            </a:pPr>
            <a:r>
              <a:rPr lang="en-GB" sz="3600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sz="3600" dirty="0" smtClean="0"/>
              <a:t>Includes </a:t>
            </a:r>
            <a:r>
              <a:rPr lang="en-GB" sz="3600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sz="3600" dirty="0" smtClean="0"/>
              <a:t>Flexibility, Extensibility, Portability</a:t>
            </a:r>
            <a:endParaRPr lang="en-GB" sz="3600" dirty="0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75" y="2362200"/>
            <a:ext cx="433181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38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40273"/>
            <a:ext cx="8938472" cy="8206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6264112" y="1758484"/>
            <a:ext cx="4697776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317383" y="1547430"/>
            <a:ext cx="3694515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9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00135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to Use Patterns</a:t>
            </a:r>
            <a:r>
              <a:rPr lang="en-GB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0893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869153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Targets the wrong </a:t>
            </a:r>
            <a:r>
              <a:rPr lang="en-US" sz="3600" dirty="0" smtClean="0"/>
              <a:t>problem</a:t>
            </a:r>
          </a:p>
          <a:p>
            <a:pPr lvl="1"/>
            <a:r>
              <a:rPr lang="en-US" sz="3600" dirty="0"/>
              <a:t>The design patterns may just be a sign of some missing features of a given programming </a:t>
            </a:r>
            <a:r>
              <a:rPr lang="en-US" sz="3600" dirty="0" smtClean="0"/>
              <a:t>language</a:t>
            </a:r>
            <a:endParaRPr lang="en-US" sz="3600" dirty="0"/>
          </a:p>
          <a:p>
            <a:r>
              <a:rPr lang="en-US" sz="3600" dirty="0"/>
              <a:t>Lacks formal </a:t>
            </a:r>
            <a:r>
              <a:rPr lang="en-US" sz="3600" dirty="0" smtClean="0"/>
              <a:t>foundations</a:t>
            </a:r>
          </a:p>
          <a:p>
            <a:pPr lvl="1"/>
            <a:r>
              <a:rPr lang="en-US" sz="3600" dirty="0"/>
              <a:t>The study of design patterns has been excessively </a:t>
            </a:r>
            <a:r>
              <a:rPr lang="en-US" sz="3600" dirty="0" smtClean="0"/>
              <a:t>ad-hoc</a:t>
            </a:r>
            <a:endParaRPr lang="en-US" sz="3600" dirty="0"/>
          </a:p>
          <a:p>
            <a:r>
              <a:rPr lang="en-US" sz="3600" dirty="0"/>
              <a:t>Leads to inefficient solutions</a:t>
            </a:r>
          </a:p>
          <a:p>
            <a:r>
              <a:rPr lang="en-US" sz="3600" dirty="0"/>
              <a:t>Does not differ significantly from other </a:t>
            </a:r>
            <a:r>
              <a:rPr lang="en-US" sz="3600" dirty="0" smtClean="0"/>
              <a:t>abstractions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410200"/>
            <a:ext cx="8938472" cy="8206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219200"/>
            <a:ext cx="7926418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1"/>
            <a:ext cx="11579384" cy="5554479"/>
          </a:xfrm>
        </p:spPr>
        <p:txBody>
          <a:bodyPr>
            <a:normAutofit/>
          </a:bodyPr>
          <a:lstStyle/>
          <a:p>
            <a:r>
              <a:rPr lang="en-US" sz="4400" dirty="0"/>
              <a:t>What is a Design Pattern?</a:t>
            </a:r>
          </a:p>
          <a:p>
            <a:r>
              <a:rPr lang="en-US" sz="4400" dirty="0"/>
              <a:t>Why Design Patterns</a:t>
            </a:r>
            <a:r>
              <a:rPr lang="en-US" sz="4400" dirty="0" smtClean="0"/>
              <a:t>?</a:t>
            </a:r>
          </a:p>
          <a:p>
            <a:r>
              <a:rPr lang="en-US" sz="4400" dirty="0" smtClean="0"/>
              <a:t>Types of Design Patterns</a:t>
            </a:r>
            <a:endParaRPr lang="en-US" sz="4400" dirty="0"/>
          </a:p>
          <a:p>
            <a:pPr lvl="1"/>
            <a:r>
              <a:rPr lang="en-US" sz="4400" dirty="0" smtClean="0"/>
              <a:t>Creational patterns	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4691" y="3156965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71906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patterns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patterns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patterns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How they distribute responsibility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</p:spTree>
    <p:extLst>
      <p:ext uri="{BB962C8B-B14F-4D97-AF65-F5344CB8AC3E}">
        <p14:creationId xmlns:p14="http://schemas.microsoft.com/office/powerpoint/2010/main" val="6808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3206649"/>
            <a:ext cx="10563648" cy="8206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6657311" y="4637773"/>
            <a:ext cx="4488967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875498" y="4448617"/>
            <a:ext cx="4688511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634" y="1328538"/>
            <a:ext cx="5304232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62" y="1336983"/>
            <a:ext cx="5180251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9770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Deal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object creation</a:t>
            </a:r>
            <a:r>
              <a:rPr lang="en-US" sz="3600" dirty="0"/>
              <a:t> </a:t>
            </a:r>
            <a:r>
              <a:rPr lang="en-US" sz="3600" dirty="0" smtClean="0"/>
              <a:t>mechanisms</a:t>
            </a:r>
          </a:p>
          <a:p>
            <a:r>
              <a:rPr lang="en-US" sz="3600" dirty="0" smtClean="0"/>
              <a:t>Trying </a:t>
            </a:r>
            <a:r>
              <a:rPr lang="en-US" sz="3600" dirty="0"/>
              <a:t>to create objects in a manner suitable to the </a:t>
            </a:r>
            <a:r>
              <a:rPr lang="en-US" sz="3600" dirty="0" smtClean="0"/>
              <a:t>situation</a:t>
            </a:r>
          </a:p>
          <a:p>
            <a:r>
              <a:rPr lang="en-US" sz="3600" dirty="0" smtClean="0"/>
              <a:t>Composed </a:t>
            </a:r>
            <a:r>
              <a:rPr lang="en-US" sz="3600" dirty="0"/>
              <a:t>of two dominant </a:t>
            </a:r>
            <a:r>
              <a:rPr lang="en-US" sz="3600" dirty="0" smtClean="0"/>
              <a:t>ideas</a:t>
            </a:r>
          </a:p>
          <a:p>
            <a:pPr lvl="1"/>
            <a:r>
              <a:rPr lang="en-US" sz="3600" dirty="0" smtClean="0"/>
              <a:t>Encapsulating </a:t>
            </a:r>
            <a:r>
              <a:rPr lang="en-US" sz="3600" dirty="0"/>
              <a:t>knowledge about which concrete classes the system uses</a:t>
            </a:r>
            <a:endParaRPr lang="en-US" sz="3600" dirty="0" smtClean="0"/>
          </a:p>
          <a:p>
            <a:pPr lvl="1"/>
            <a:r>
              <a:rPr lang="en-US" sz="3600" dirty="0" smtClean="0"/>
              <a:t>Hiding </a:t>
            </a:r>
            <a:r>
              <a:rPr lang="en-US" sz="3600" dirty="0"/>
              <a:t>how instances of these concrete classes are created and </a:t>
            </a:r>
            <a:r>
              <a:rPr lang="en-US" sz="3600" dirty="0" smtClean="0"/>
              <a:t>combined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7590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83" y="3810000"/>
            <a:ext cx="6972227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77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Pattern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Factory Pattern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1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818467"/>
            <a:ext cx="9624093" cy="269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3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Factory 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4724400"/>
            <a:ext cx="637049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20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3886200"/>
            <a:ext cx="5180251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90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2139" y="1366927"/>
            <a:ext cx="10855672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  <a:solidFill>
                <a:srgbClr val="663606"/>
              </a:solidFill>
              <a:ln>
                <a:solidFill>
                  <a:srgbClr val="F8D49E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  <a:solidFill>
                <a:srgbClr val="663606"/>
              </a:solidFill>
              <a:ln>
                <a:solidFill>
                  <a:srgbClr val="F8D49E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  <a:solidFill>
                <a:srgbClr val="663606"/>
              </a:solidFill>
              <a:ln>
                <a:solidFill>
                  <a:srgbClr val="F8D49E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Concrete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Builder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  <a:solidFill>
                <a:srgbClr val="663606"/>
              </a:solidFill>
              <a:ln>
                <a:solidFill>
                  <a:srgbClr val="F8D49E"/>
                </a:solidFill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Product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09787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Define the steps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Put the steps in the right order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40468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Defines the implementation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2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</a:t>
            </a:r>
            <a:r>
              <a:rPr lang="en-US" dirty="0" smtClean="0"/>
              <a:t>"new" </a:t>
            </a:r>
            <a:r>
              <a:rPr lang="en-US" dirty="0"/>
              <a:t>keyword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ICloneable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65" y="4267200"/>
            <a:ext cx="5962368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2" y="4386310"/>
            <a:ext cx="5086124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6294" y="1465398"/>
            <a:ext cx="11376237" cy="820600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2097878"/>
            <a:ext cx="10563648" cy="719034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8706868" y="3454861"/>
            <a:ext cx="2267039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30" y="3675634"/>
            <a:ext cx="3056481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882020" y="3505200"/>
            <a:ext cx="3250353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1676400"/>
            <a:ext cx="3903835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4800600"/>
            <a:ext cx="2232037" cy="1674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Patterns 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</a:t>
            </a:r>
            <a:r>
              <a:rPr lang="en-US" sz="2000" dirty="0" smtClean="0">
                <a:hlinkClick r:id="rId5"/>
              </a:rPr>
              <a:t>Quality </a:t>
            </a:r>
            <a:r>
              <a:rPr lang="en-US" sz="2000" dirty="0" smtClean="0">
                <a:hlinkClick r:id="rId5"/>
              </a:rPr>
              <a:t>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  <a:r>
              <a:rPr lang="en-US" sz="3600" dirty="0"/>
              <a:t> solutions to common problems in software design</a:t>
            </a:r>
          </a:p>
          <a:p>
            <a:pPr lvl="1"/>
            <a:r>
              <a:rPr lang="en-US" sz="3600" dirty="0"/>
              <a:t>Problem/solution pairs within a given context</a:t>
            </a:r>
          </a:p>
          <a:p>
            <a:r>
              <a:rPr lang="en-US" sz="3600" dirty="0"/>
              <a:t>Not a finished solution</a:t>
            </a:r>
          </a:p>
          <a:p>
            <a:r>
              <a:rPr lang="en-US" sz="3600" dirty="0"/>
              <a:t>A template or recipe for solving certain problems</a:t>
            </a:r>
          </a:p>
          <a:p>
            <a:r>
              <a:rPr lang="en-US" sz="3600" dirty="0"/>
              <a:t>With names to identify and talk about them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13910" y="4902672"/>
            <a:ext cx="10360501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"Each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pattern describes a problem which occurs over and over again in our environment and then describes the core of the solution to that problem, in such a way that you can use this solution a million times over, without ever doing it in the same way 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twice".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3" y="1676400"/>
            <a:ext cx="3471805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84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"Gang </a:t>
            </a:r>
            <a:r>
              <a:rPr lang="en-GB" dirty="0"/>
              <a:t>of </a:t>
            </a:r>
            <a:r>
              <a:rPr lang="en-GB" dirty="0" smtClean="0"/>
              <a:t>Four </a:t>
            </a:r>
            <a:r>
              <a:rPr lang="en-GB" dirty="0" smtClean="0"/>
              <a:t>Book")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43" y="3352800"/>
            <a:ext cx="1943371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677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8458" y="4027974"/>
            <a:ext cx="11566039" cy="2525226"/>
            <a:chOff x="223901" y="3993673"/>
            <a:chExt cx="8676789" cy="2525226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>
            <a:xfrm rot="440435">
              <a:off x="651210" y="4597454"/>
              <a:ext cx="2468880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Pattern name</a:t>
              </a:r>
            </a:p>
          </p:txBody>
        </p:sp>
        <p:sp>
          <p:nvSpPr>
            <p:cNvPr id="6" name="Rectangle 2"/>
            <p:cNvSpPr txBox="1">
              <a:spLocks noChangeArrowheads="1"/>
            </p:cNvSpPr>
            <p:nvPr/>
          </p:nvSpPr>
          <p:spPr>
            <a:xfrm rot="21021543">
              <a:off x="2442562" y="5145392"/>
              <a:ext cx="124733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Intent</a:t>
              </a:r>
            </a:p>
          </p:txBody>
        </p:sp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3669919" y="5306903"/>
              <a:ext cx="2741651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Also Known As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>
            <a:xfrm rot="1074812">
              <a:off x="2474667" y="4537146"/>
              <a:ext cx="201878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Motivation</a:t>
              </a: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>
            <a:xfrm rot="21021543">
              <a:off x="223901" y="5174175"/>
              <a:ext cx="229578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Applicability</a:t>
              </a:r>
            </a:p>
          </p:txBody>
        </p:sp>
        <p:sp>
          <p:nvSpPr>
            <p:cNvPr id="10" name="Rectangle 2"/>
            <p:cNvSpPr txBox="1">
              <a:spLocks noChangeArrowheads="1"/>
            </p:cNvSpPr>
            <p:nvPr/>
          </p:nvSpPr>
          <p:spPr>
            <a:xfrm rot="698701">
              <a:off x="4052311" y="4317776"/>
              <a:ext cx="185711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Structure</a:t>
              </a:r>
            </a:p>
          </p:txBody>
        </p:sp>
        <p:sp>
          <p:nvSpPr>
            <p:cNvPr id="11" name="Rectangle 2"/>
            <p:cNvSpPr txBox="1">
              <a:spLocks noChangeArrowheads="1"/>
            </p:cNvSpPr>
            <p:nvPr/>
          </p:nvSpPr>
          <p:spPr>
            <a:xfrm rot="21348200">
              <a:off x="4435046" y="4803382"/>
              <a:ext cx="2209802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Participants</a:t>
              </a: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>
            <a:xfrm rot="20746091">
              <a:off x="5968957" y="3993673"/>
              <a:ext cx="270311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Collaborations</a:t>
              </a:r>
            </a:p>
          </p:txBody>
        </p:sp>
        <p:sp>
          <p:nvSpPr>
            <p:cNvPr id="14" name="Rectangle 2"/>
            <p:cNvSpPr txBox="1">
              <a:spLocks noChangeArrowheads="1"/>
            </p:cNvSpPr>
            <p:nvPr/>
          </p:nvSpPr>
          <p:spPr>
            <a:xfrm rot="21197300">
              <a:off x="6271858" y="5353199"/>
              <a:ext cx="259190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Consequences</a:t>
              </a:r>
            </a:p>
          </p:txBody>
        </p:sp>
        <p:sp>
          <p:nvSpPr>
            <p:cNvPr id="15" name="Rectangle 2"/>
            <p:cNvSpPr txBox="1">
              <a:spLocks noChangeArrowheads="1"/>
            </p:cNvSpPr>
            <p:nvPr/>
          </p:nvSpPr>
          <p:spPr>
            <a:xfrm rot="21347676">
              <a:off x="506860" y="5793473"/>
              <a:ext cx="289954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Implementation</a:t>
              </a:r>
            </a:p>
          </p:txBody>
        </p:sp>
        <p:sp>
          <p:nvSpPr>
            <p:cNvPr id="16" name="Rectangle 2"/>
            <p:cNvSpPr txBox="1">
              <a:spLocks noChangeArrowheads="1"/>
            </p:cNvSpPr>
            <p:nvPr/>
          </p:nvSpPr>
          <p:spPr>
            <a:xfrm rot="474365">
              <a:off x="3359043" y="5846297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Sample Code</a:t>
              </a:r>
            </a:p>
          </p:txBody>
        </p:sp>
        <p:sp>
          <p:nvSpPr>
            <p:cNvPr id="17" name="Rectangle 2"/>
            <p:cNvSpPr txBox="1">
              <a:spLocks noChangeArrowheads="1"/>
            </p:cNvSpPr>
            <p:nvPr/>
          </p:nvSpPr>
          <p:spPr>
            <a:xfrm rot="369038">
              <a:off x="6559334" y="4741108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Known Uses</a:t>
              </a:r>
            </a:p>
          </p:txBody>
        </p:sp>
        <p:sp>
          <p:nvSpPr>
            <p:cNvPr id="18" name="Rectangle 2"/>
            <p:cNvSpPr txBox="1">
              <a:spLocks noChangeArrowheads="1"/>
            </p:cNvSpPr>
            <p:nvPr/>
          </p:nvSpPr>
          <p:spPr>
            <a:xfrm rot="255862">
              <a:off x="5764638" y="5964901"/>
              <a:ext cx="2992733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Related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104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Problem</a:t>
            </a:r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Solution</a:t>
            </a:r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Consequences</a:t>
            </a:r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57156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1208</Words>
  <Application>Microsoft Office PowerPoint</Application>
  <PresentationFormat>Custom</PresentationFormat>
  <Paragraphs>268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Design Patterns Introduction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When to Use Patterns?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Simple Factory</vt:lpstr>
      <vt:lpstr>Factory Method</vt:lpstr>
      <vt:lpstr>Abstract Factory</vt:lpstr>
      <vt:lpstr>The Builder Pattern</vt:lpstr>
      <vt:lpstr>The Builder Pattern (2)</vt:lpstr>
      <vt:lpstr>Prototype Pattern</vt:lpstr>
      <vt:lpstr>Other Creational Patterns</vt:lpstr>
      <vt:lpstr>Design Patterns I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in Software Design</dc:title>
  <dc:subject>C# Basics Course</dc:subject>
  <dc:creator/>
  <cp:keywords>SOLID, DRY, YAGNI, KISS, SLAP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2015-03-30T11:40:03Z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