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394" r:id="rId3"/>
    <p:sldId id="537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558" r:id="rId35"/>
    <p:sldId id="559" r:id="rId36"/>
    <p:sldId id="560" r:id="rId37"/>
    <p:sldId id="561" r:id="rId38"/>
    <p:sldId id="562" r:id="rId39"/>
    <p:sldId id="563" r:id="rId40"/>
    <p:sldId id="564" r:id="rId41"/>
    <p:sldId id="565" r:id="rId42"/>
    <p:sldId id="566" r:id="rId43"/>
    <p:sldId id="568" r:id="rId44"/>
    <p:sldId id="536" r:id="rId45"/>
    <p:sldId id="472" r:id="rId46"/>
    <p:sldId id="39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606"/>
    <a:srgbClr val="F8D49E"/>
    <a:srgbClr val="663802"/>
    <a:srgbClr val="FB816D"/>
    <a:srgbClr val="FB81B6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86446" autoAdjust="0"/>
  </p:normalViewPr>
  <p:slideViewPr>
    <p:cSldViewPr>
      <p:cViewPr varScale="1">
        <p:scale>
          <a:sx n="92" d="100"/>
          <a:sy n="92" d="100"/>
        </p:scale>
        <p:origin x="37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50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5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6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74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40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fication_patte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9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56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58.png"/><Relationship Id="rId5" Type="http://schemas.openxmlformats.org/officeDocument/2006/relationships/image" Target="../media/image55.jpeg"/><Relationship Id="rId15" Type="http://schemas.openxmlformats.org/officeDocument/2006/relationships/image" Target="../media/image60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57.png"/><Relationship Id="rId14" Type="http://schemas.openxmlformats.org/officeDocument/2006/relationships/hyperlink" Target="http://www.softwaregroup-bg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371600"/>
            <a:ext cx="7772400" cy="137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Design </a:t>
            </a:r>
            <a:r>
              <a:rPr lang="en-US" sz="4800" dirty="0" smtClean="0"/>
              <a:t>Patterns II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7412" y="2590800"/>
            <a:ext cx="7926779" cy="762417"/>
          </a:xfrm>
        </p:spPr>
        <p:txBody>
          <a:bodyPr>
            <a:noAutofit/>
          </a:bodyPr>
          <a:lstStyle/>
          <a:p>
            <a:r>
              <a:rPr lang="en-US" sz="3600" dirty="0" smtClean="0"/>
              <a:t>Structural, Behavioral and Others</a:t>
            </a:r>
          </a:p>
          <a:p>
            <a:endParaRPr lang="en-US" sz="36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3845859"/>
            <a:ext cx="1929354" cy="22698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48" y="3845859"/>
            <a:ext cx="3498025" cy="22698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1" y="5469787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0" y="5088787"/>
            <a:ext cx="3204293" cy="382788"/>
          </a:xfrm>
        </p:spPr>
        <p:txBody>
          <a:bodyPr/>
          <a:lstStyle/>
          <a:p>
            <a:r>
              <a:rPr lang="en-US" sz="2000" dirty="0">
                <a:hlinkClick r:id="rId8"/>
              </a:rPr>
              <a:t>http://</a:t>
            </a:r>
            <a:r>
              <a:rPr lang="en-US" sz="2000" dirty="0" smtClean="0">
                <a:hlinkClick r:id="rId8"/>
              </a:rPr>
              <a:t>softuni.bg</a:t>
            </a:r>
            <a:endParaRPr lang="en-US" sz="2000" dirty="0"/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58536" y="4631587"/>
            <a:ext cx="3189491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58536" y="4130640"/>
            <a:ext cx="3189489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Used to divide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abstraction </a:t>
            </a:r>
            <a:r>
              <a:rPr lang="en-US" sz="3200" dirty="0" smtClean="0"/>
              <a:t>and its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(they are by default coupled)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That way both can be rewritten independently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Solves problems usually solved by inheritance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3200" dirty="0" smtClean="0"/>
              <a:t> Abstraction -&gt; Implementation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3200" dirty="0" smtClean="0"/>
              <a:t> Abstraction -&gt; Abstraction -&gt; Implementation</a:t>
            </a: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825" y="4726547"/>
            <a:ext cx="6096000" cy="1798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12" y="2438400"/>
            <a:ext cx="3036861" cy="1230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73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50" dirty="0">
                <a:solidFill>
                  <a:schemeClr val="tx2">
                    <a:lumMod val="75000"/>
                  </a:schemeClr>
                </a:solidFill>
              </a:rPr>
              <a:t>Proxy </a:t>
            </a:r>
            <a:r>
              <a:rPr lang="en-US" sz="3050" dirty="0" smtClean="0"/>
              <a:t>– to </a:t>
            </a:r>
            <a:r>
              <a:rPr lang="en-US" sz="3050" dirty="0"/>
              <a:t>lazy-instantiate an object, or hide the fact that </a:t>
            </a:r>
            <a:r>
              <a:rPr lang="en-US" sz="3050" dirty="0" smtClean="0"/>
              <a:t>you're </a:t>
            </a:r>
            <a:r>
              <a:rPr lang="en-US" sz="3050" dirty="0"/>
              <a:t>calling a remote service, or control access to the </a:t>
            </a:r>
            <a:r>
              <a:rPr lang="en-US" sz="3050" dirty="0" smtClean="0"/>
              <a:t>object (one-to-one interface)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50" dirty="0" smtClean="0">
                <a:solidFill>
                  <a:schemeClr val="tx2">
                    <a:lumMod val="75000"/>
                  </a:schemeClr>
                </a:solidFill>
              </a:rPr>
              <a:t>Decorator </a:t>
            </a:r>
            <a:r>
              <a:rPr lang="en-US" sz="3050" dirty="0" smtClean="0"/>
              <a:t>– to </a:t>
            </a:r>
            <a:r>
              <a:rPr lang="en-US" sz="3050" dirty="0"/>
              <a:t>add functionality to an </a:t>
            </a:r>
            <a:r>
              <a:rPr lang="en-US" sz="3050" dirty="0" smtClean="0"/>
              <a:t>object</a:t>
            </a:r>
            <a:r>
              <a:rPr lang="en-US" sz="3050" dirty="0"/>
              <a:t> </a:t>
            </a:r>
            <a:r>
              <a:rPr lang="en-US" sz="3050" dirty="0" smtClean="0"/>
              <a:t>runtime (not </a:t>
            </a:r>
            <a:r>
              <a:rPr lang="en-US" sz="3050" dirty="0"/>
              <a:t>by extending that </a:t>
            </a:r>
            <a:r>
              <a:rPr lang="en-US" sz="3050" dirty="0" smtClean="0"/>
              <a:t>object's </a:t>
            </a:r>
            <a:r>
              <a:rPr lang="en-US" sz="3050" dirty="0" smtClean="0"/>
              <a:t>type)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50" dirty="0" smtClean="0">
                <a:solidFill>
                  <a:schemeClr val="tx2">
                    <a:lumMod val="75000"/>
                  </a:schemeClr>
                </a:solidFill>
              </a:rPr>
              <a:t>Adapter </a:t>
            </a:r>
            <a:r>
              <a:rPr lang="en-US" sz="3050" dirty="0" smtClean="0"/>
              <a:t>– to </a:t>
            </a:r>
            <a:r>
              <a:rPr lang="en-US" sz="3050" dirty="0"/>
              <a:t>map </a:t>
            </a:r>
            <a:r>
              <a:rPr lang="en-US" sz="3050" dirty="0" smtClean="0"/>
              <a:t>an abstract interface </a:t>
            </a:r>
            <a:r>
              <a:rPr lang="en-US" sz="3050" dirty="0"/>
              <a:t>to another object which has similar functional role, but a different </a:t>
            </a:r>
            <a:r>
              <a:rPr lang="en-US" sz="3050" dirty="0" smtClean="0"/>
              <a:t>interface (changes interface for the client)</a:t>
            </a:r>
            <a:endParaRPr lang="en-US" sz="305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50" dirty="0">
                <a:solidFill>
                  <a:schemeClr val="tx2">
                    <a:lumMod val="75000"/>
                  </a:schemeClr>
                </a:solidFill>
              </a:rPr>
              <a:t>Bridge </a:t>
            </a:r>
            <a:r>
              <a:rPr lang="en-US" sz="3050" dirty="0" smtClean="0"/>
              <a:t>– define </a:t>
            </a:r>
            <a:r>
              <a:rPr lang="en-US" sz="3050" dirty="0"/>
              <a:t>both the abstract interface and the underlying implementation. I.e. </a:t>
            </a:r>
            <a:r>
              <a:rPr lang="en-US" sz="3050" dirty="0" smtClean="0"/>
              <a:t>you're </a:t>
            </a:r>
            <a:r>
              <a:rPr lang="en-US" sz="3050" dirty="0"/>
              <a:t>not adapting to some legacy or third-party code, </a:t>
            </a:r>
            <a:r>
              <a:rPr lang="en-US" sz="3050" dirty="0" smtClean="0"/>
              <a:t>you're </a:t>
            </a:r>
            <a:r>
              <a:rPr lang="en-US" sz="3050" dirty="0"/>
              <a:t>the designer of all the code but you need to be able to swap out different </a:t>
            </a:r>
            <a:r>
              <a:rPr lang="en-US" sz="3050" dirty="0" smtClean="0"/>
              <a:t>implementations (all changeable)</a:t>
            </a:r>
            <a:endParaRPr lang="en-US" sz="3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Proxy vs. Decorator vs.</a:t>
            </a:r>
            <a:r>
              <a:rPr lang="en-US" dirty="0"/>
              <a:t> </a:t>
            </a:r>
            <a:r>
              <a:rPr lang="en-US" dirty="0" smtClean="0"/>
              <a:t>Adapter vs. </a:t>
            </a:r>
            <a:r>
              <a:rPr lang="en-US" dirty="0"/>
              <a:t>Bridge </a:t>
            </a:r>
          </a:p>
        </p:txBody>
      </p:sp>
    </p:spTree>
    <p:extLst>
      <p:ext uri="{BB962C8B-B14F-4D97-AF65-F5344CB8AC3E}">
        <p14:creationId xmlns:p14="http://schemas.microsoft.com/office/powerpoint/2010/main" val="6249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sharing to support large numbers of fine-grained objects 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Reduce storage costs for large number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Share objects to be used in multiple contexts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/>
              <a:t>Retain object oriented granularity and flexibility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4" y="4419600"/>
            <a:ext cx="6399133" cy="2110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6" y="4419600"/>
            <a:ext cx="3270997" cy="1975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2684600"/>
            <a:ext cx="10563648" cy="8206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85" y="953915"/>
            <a:ext cx="5484971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09" y="1027285"/>
            <a:ext cx="4485221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89" y="4114801"/>
            <a:ext cx="5303601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477">
            <a:off x="6236832" y="3912051"/>
            <a:ext cx="5148008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96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Concerned </a:t>
            </a:r>
            <a:r>
              <a:rPr lang="en-US" sz="3600" dirty="0"/>
              <a:t>with communication (interaction) between the objects</a:t>
            </a:r>
          </a:p>
          <a:p>
            <a:pPr lvl="1"/>
            <a:r>
              <a:rPr lang="en-US" sz="3600" dirty="0" smtClean="0"/>
              <a:t>Either with </a:t>
            </a:r>
            <a:r>
              <a:rPr lang="en-US" sz="3600" dirty="0"/>
              <a:t>the assignment of responsibilities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between </a:t>
            </a:r>
            <a:r>
              <a:rPr lang="en-US" sz="3600" dirty="0" smtClean="0"/>
              <a:t>objects</a:t>
            </a:r>
          </a:p>
          <a:p>
            <a:pPr lvl="1"/>
            <a:r>
              <a:rPr lang="en-US" sz="3600" dirty="0" smtClean="0"/>
              <a:t>Or encapsulating </a:t>
            </a:r>
            <a:r>
              <a:rPr lang="en-US" sz="3600" dirty="0"/>
              <a:t>behavior in an object and delegating requests to </a:t>
            </a:r>
            <a:r>
              <a:rPr lang="en-US" sz="3600" dirty="0" smtClean="0"/>
              <a:t>it</a:t>
            </a:r>
          </a:p>
          <a:p>
            <a:r>
              <a:rPr lang="en-US" sz="3600" dirty="0" smtClean="0"/>
              <a:t>Increase </a:t>
            </a:r>
            <a:r>
              <a:rPr lang="en-US" sz="3600" dirty="0"/>
              <a:t>flexibility in carrying out </a:t>
            </a:r>
            <a:r>
              <a:rPr lang="en-US" sz="3600" dirty="0" smtClean="0"/>
              <a:t>cross-classes communication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9099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Allows </a:t>
            </a:r>
            <a:r>
              <a:rPr lang="en-US" sz="3200" dirty="0"/>
              <a:t>you to pass a </a:t>
            </a:r>
            <a:r>
              <a:rPr lang="en-US" sz="3200" dirty="0" smtClean="0"/>
              <a:t>request</a:t>
            </a:r>
            <a:br>
              <a:rPr lang="en-US" sz="3200" dirty="0" smtClean="0"/>
            </a:br>
            <a:r>
              <a:rPr lang="en-US" sz="3200" dirty="0" smtClean="0"/>
              <a:t>to form </a:t>
            </a:r>
            <a:r>
              <a:rPr lang="en-US" sz="3200" dirty="0"/>
              <a:t>an object to the </a:t>
            </a:r>
            <a:r>
              <a:rPr lang="en-US" sz="3200" dirty="0" smtClean="0"/>
              <a:t>next</a:t>
            </a:r>
            <a:br>
              <a:rPr lang="en-US" sz="3200" dirty="0" smtClean="0"/>
            </a:br>
            <a:r>
              <a:rPr lang="en-US" sz="3200" dirty="0" smtClean="0"/>
              <a:t>until </a:t>
            </a:r>
            <a:r>
              <a:rPr lang="en-US" sz="3200" dirty="0"/>
              <a:t>the request is fulfilled</a:t>
            </a:r>
            <a:endParaRPr lang="en-US" sz="3200" dirty="0" smtClean="0"/>
          </a:p>
          <a:p>
            <a:r>
              <a:rPr lang="en-US" sz="3200" dirty="0" smtClean="0"/>
              <a:t>Analogous </a:t>
            </a:r>
            <a:r>
              <a:rPr lang="en-US" sz="3200" dirty="0"/>
              <a:t>to the exception </a:t>
            </a:r>
            <a:r>
              <a:rPr lang="en-US" sz="3200" dirty="0" smtClean="0"/>
              <a:t>handling</a:t>
            </a:r>
          </a:p>
          <a:p>
            <a:r>
              <a:rPr lang="en-US" sz="3200" dirty="0" smtClean="0"/>
              <a:t>Simplifies </a:t>
            </a:r>
            <a:r>
              <a:rPr lang="en-US" sz="3200" dirty="0"/>
              <a:t>object </a:t>
            </a:r>
            <a:r>
              <a:rPr lang="en-US" sz="3200" dirty="0" smtClean="0"/>
              <a:t>interconnections</a:t>
            </a:r>
          </a:p>
          <a:p>
            <a:pPr lvl="1"/>
            <a:r>
              <a:rPr lang="en-US" sz="3000" dirty="0" smtClean="0"/>
              <a:t>Each </a:t>
            </a:r>
            <a:r>
              <a:rPr lang="en-US" sz="3000" dirty="0"/>
              <a:t>sender keeps a single reference </a:t>
            </a:r>
            <a:r>
              <a:rPr lang="en-US" sz="3000" dirty="0" smtClean="0"/>
              <a:t>to the next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  <a:endParaRPr lang="en-US" dirty="0"/>
          </a:p>
        </p:txBody>
      </p:sp>
      <p:pic>
        <p:nvPicPr>
          <p:cNvPr id="11270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4765012"/>
            <a:ext cx="2234618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4781946"/>
            <a:ext cx="6934200" cy="1823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272" name="Picture 8" descr="http://sourcemaking.com/files/sm/images/patterns/Chain_of_responsibilit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41" y="1600200"/>
            <a:ext cx="4889255" cy="990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15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3827577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various data </a:t>
            </a:r>
            <a:r>
              <a:rPr lang="en-US" dirty="0" smtClean="0"/>
              <a:t>structures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</a:t>
            </a:r>
            <a:r>
              <a:rPr lang="en-US" dirty="0" smtClean="0"/>
              <a:t>C# use </a:t>
            </a:r>
            <a:r>
              <a:rPr lang="en-US" dirty="0" smtClean="0"/>
              <a:t>the Iterator pattern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98" y="4870908"/>
            <a:ext cx="5253314" cy="1603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606" y="4048758"/>
            <a:ext cx="2667000" cy="2605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noProof="1" dirty="0" smtClean="0"/>
              <a:pPr>
                <a:defRPr/>
              </a:pPr>
              <a:t>17</a:t>
            </a:fld>
            <a:endParaRPr lang="en-US" b="1" noProof="1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Iterator – Example</a:t>
            </a:r>
            <a:endParaRPr lang="en-US" noProof="1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507868" y="2737128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IEnumerable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IEnumerator 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507868" y="3867091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class ConcreteEnumerator : IEnumerator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Implement IEnumerator 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07868" y="4998184"/>
            <a:ext cx="1118155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enumerator = someObject.GetEnumerator();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enumerator.Reset();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(enumerator.MoveNext())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// work with enumerator.Current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507868" y="1295400"/>
            <a:ext cx="11181554" cy="1303809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IEnumerator 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bool 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object 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void Reset(); 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object encapsulates all the information needed to call a method at a later time</a:t>
            </a:r>
          </a:p>
          <a:p>
            <a:pPr lvl="1"/>
            <a:r>
              <a:rPr lang="en-US" dirty="0" smtClean="0"/>
              <a:t>Letting you parameterize clients with different requests, queue or log requests, and support undoable operations</a:t>
            </a:r>
          </a:p>
          <a:p>
            <a:pPr marL="357188" lvl="1" indent="0">
              <a:spcBef>
                <a:spcPts val="12000"/>
              </a:spcBef>
              <a:buNone/>
            </a:pPr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Command </a:t>
            </a:r>
            <a:r>
              <a:rPr lang="en-US" dirty="0"/>
              <a:t>in WPF and Silverlight encapsulate a request to call a method with </a:t>
            </a:r>
            <a:r>
              <a:rPr lang="en-US" dirty="0" smtClean="0"/>
              <a:t>parameters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Command </a:t>
            </a:r>
            <a:r>
              <a:rPr lang="en-US" dirty="0"/>
              <a:t>Pattern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3505200"/>
            <a:ext cx="5425931" cy="1675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57" y="3633234"/>
            <a:ext cx="5148008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38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Defines the base of an algorithm in a method, leaving some implementation to its subclasses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Template Method </a:t>
            </a:r>
            <a:r>
              <a:rPr lang="en-US" dirty="0" smtClean="0"/>
              <a:t>allows the subclasses to redefine the implementation of some of the parts of the algorithm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Doesn't </a:t>
            </a:r>
            <a:r>
              <a:rPr lang="en-US" dirty="0" smtClean="0"/>
              <a:t>let the subclasses </a:t>
            </a:r>
            <a:r>
              <a:rPr lang="en-US" dirty="0" smtClean="0"/>
              <a:t>change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/>
              <a:t>algorithm </a:t>
            </a:r>
            <a:endParaRPr lang="en-US" dirty="0" smtClean="0"/>
          </a:p>
          <a:p>
            <a:pPr marL="377887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structure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Relies on inheritance; Strategy on composition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18" y="4863211"/>
            <a:ext cx="5197594" cy="1697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62" y="4876799"/>
            <a:ext cx="2905250" cy="1664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big.info/wp-content/uploads/2012/01/4zeimmsdyc58esq34wb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982" y="3429000"/>
            <a:ext cx="142203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Table of Contents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1"/>
            <a:ext cx="11579384" cy="5554479"/>
          </a:xfrm>
        </p:spPr>
        <p:txBody>
          <a:bodyPr>
            <a:normAutofit/>
          </a:bodyPr>
          <a:lstStyle/>
          <a:p>
            <a:r>
              <a:rPr lang="en-US" sz="4600" dirty="0" smtClean="0"/>
              <a:t>Structural Patterns</a:t>
            </a:r>
          </a:p>
          <a:p>
            <a:r>
              <a:rPr lang="en-US" sz="4600" dirty="0" smtClean="0"/>
              <a:t>Behavioral Patterns</a:t>
            </a:r>
          </a:p>
          <a:p>
            <a:r>
              <a:rPr lang="en-US" sz="4600" dirty="0"/>
              <a:t>Architectural P</a:t>
            </a:r>
            <a:r>
              <a:rPr lang="en-US" sz="4600" dirty="0" smtClean="0"/>
              <a:t>atterns</a:t>
            </a:r>
          </a:p>
          <a:p>
            <a:r>
              <a:rPr lang="en-US" sz="4600" dirty="0" smtClean="0"/>
              <a:t>Other Patterns	</a:t>
            </a:r>
            <a:endParaRPr lang="en-US" sz="4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8412" y="3156965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vis.stanford.edu/images/figures/pattern_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65" y="4847081"/>
            <a:ext cx="2743201" cy="168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HotDrink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PrepareRecipe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sz="20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BoilWater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 Brew(); PourInCup(); AddSpices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protected abstract void AddSpices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Tea : </a:t>
            </a: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HotDrink {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246812" y="3124200"/>
            <a:ext cx="3758221" cy="425648"/>
          </a:xfrm>
          <a:prstGeom prst="wedgeRoundRectCallout">
            <a:avLst>
              <a:gd name="adj1" fmla="val -54082"/>
              <a:gd name="adj2" fmla="val -8509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Implemented by subclasses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Encapsulates an algorithm inside a class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/>
              <a:t>Making </a:t>
            </a:r>
            <a:r>
              <a:rPr lang="en-US" sz="4000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sz="3600" dirty="0"/>
              <a:t>The client can transparently work with each </a:t>
            </a:r>
            <a:r>
              <a:rPr lang="en-US" sz="3600" dirty="0" smtClean="0"/>
              <a:t>algorithm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4785784"/>
            <a:ext cx="4597650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4738159"/>
            <a:ext cx="5844095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15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b="1" noProof="1" dirty="0" smtClean="0"/>
              <a:pPr>
                <a:defRPr/>
              </a:pPr>
              <a:t>22</a:t>
            </a:fld>
            <a:endParaRPr lang="en-US" b="1" noProof="1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507868" y="2286000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QuickSort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07868" y="4511040"/>
            <a:ext cx="1118155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SortedList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private IList&lt;object&gt;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void Sort(SortStrategy strategy)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// sortStrategy can be passed in constructor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sortStrategy.Sort(list);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507868" y="3398520"/>
            <a:ext cx="1118155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MergeSort :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override void Sort(IList&lt;object&gt; list) { ...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507868" y="1143000"/>
            <a:ext cx="11181554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abstract class SortStrategy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abstract void Sort(IList&lt;object&gt;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Presents interface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/>
              <a:t>Publish-Subscribe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In .NET Framework</a:t>
            </a:r>
            <a:br>
              <a:rPr lang="en-US" dirty="0" smtClean="0"/>
            </a:br>
            <a:r>
              <a:rPr lang="en-US" dirty="0" smtClean="0"/>
              <a:t>events </a:t>
            </a:r>
            <a:r>
              <a:rPr lang="en-US" dirty="0"/>
              <a:t>and </a:t>
            </a:r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handlers use</a:t>
            </a:r>
            <a:br>
              <a:rPr lang="en-US" dirty="0" smtClean="0"/>
            </a:br>
            <a:r>
              <a:rPr lang="en-US" dirty="0" smtClean="0"/>
              <a:t>this pattern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545" y="4191000"/>
            <a:ext cx="6116553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24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spcBef>
                <a:spcPts val="300"/>
              </a:spcBef>
              <a:spcAft>
                <a:spcPts val="300"/>
              </a:spcAft>
              <a:buClr>
                <a:srgbClr val="F2B254"/>
              </a:buClr>
              <a:buSzPct val="100000"/>
            </a:pPr>
            <a:r>
              <a:rPr lang="en-US" dirty="0"/>
              <a:t>Simplifies communication between </a:t>
            </a:r>
            <a:r>
              <a:rPr lang="en-US" dirty="0" smtClean="0"/>
              <a:t>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 </a:t>
            </a:r>
            <a:r>
              <a:rPr lang="en-US" dirty="0"/>
              <a:t>an object that encapsulates how a set of objects </a:t>
            </a:r>
            <a:r>
              <a:rPr lang="en-US" dirty="0" smtClean="0"/>
              <a:t>interact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Promotes </a:t>
            </a:r>
            <a:r>
              <a:rPr lang="en-US" dirty="0"/>
              <a:t>loose coupling by keeping objects </a:t>
            </a:r>
            <a:r>
              <a:rPr lang="en-US" dirty="0" smtClean="0"/>
              <a:t>from referring </a:t>
            </a:r>
            <a:r>
              <a:rPr lang="en-US" dirty="0"/>
              <a:t>to each other </a:t>
            </a:r>
            <a:r>
              <a:rPr lang="en-US" dirty="0" smtClean="0"/>
              <a:t>explicitly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/>
              <a:t>you vary </a:t>
            </a:r>
            <a:r>
              <a:rPr lang="en-US" dirty="0" smtClean="0"/>
              <a:t>their interaction independently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31" y="4267200"/>
            <a:ext cx="7821163" cy="19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357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and restore an </a:t>
            </a:r>
            <a:r>
              <a:rPr lang="en-US" dirty="0" smtClean="0"/>
              <a:t>object's </a:t>
            </a:r>
            <a:r>
              <a:rPr lang="en-US" dirty="0" smtClean="0"/>
              <a:t>internal state</a:t>
            </a:r>
          </a:p>
          <a:p>
            <a:r>
              <a:rPr lang="en-US" dirty="0"/>
              <a:t>Promote undo or rollback to full object </a:t>
            </a:r>
            <a:r>
              <a:rPr lang="en-US" dirty="0" smtClean="0"/>
              <a:t>status</a:t>
            </a:r>
          </a:p>
          <a:p>
            <a:r>
              <a:rPr lang="en-US" dirty="0"/>
              <a:t>A magic cookie that encapsulates a “check point” capability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92" y="3581400"/>
            <a:ext cx="7516442" cy="2396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16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spcBef>
                <a:spcPts val="300"/>
              </a:spcBef>
              <a:spcAft>
                <a:spcPts val="300"/>
              </a:spcAft>
              <a:buClr>
                <a:srgbClr val="F2B254"/>
              </a:buClr>
              <a:buSzPct val="100000"/>
            </a:pPr>
            <a:r>
              <a:rPr lang="en-US" dirty="0"/>
              <a:t>Alter an </a:t>
            </a:r>
            <a:r>
              <a:rPr lang="en-US" dirty="0" smtClean="0"/>
              <a:t>object's </a:t>
            </a:r>
            <a:r>
              <a:rPr lang="en-US" dirty="0"/>
              <a:t>behavior when its state changes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Change behavior of the object with each state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Encapsulate the logic of each state into an object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Allow dynamic state discovery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Make unit testing easier</a:t>
            </a:r>
          </a:p>
          <a:p>
            <a:pPr marL="304747" lvl="1" indent="-304747">
              <a:spcBef>
                <a:spcPts val="300"/>
              </a:spcBef>
              <a:spcAft>
                <a:spcPts val="300"/>
              </a:spcAft>
              <a:buClr>
                <a:srgbClr val="F2B254"/>
              </a:buClr>
              <a:buSzPct val="100000"/>
            </a:pPr>
            <a:r>
              <a:rPr lang="en-US" dirty="0"/>
              <a:t>An object-oriented state </a:t>
            </a:r>
            <a:r>
              <a:rPr lang="en-US" dirty="0" smtClean="0"/>
              <a:t>machine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4679035"/>
            <a:ext cx="6270245" cy="1891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4" y="4679034"/>
            <a:ext cx="4647582" cy="1891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9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include language (formal </a:t>
            </a:r>
            <a:r>
              <a:rPr lang="en-US" dirty="0" smtClean="0"/>
              <a:t>grammar) </a:t>
            </a:r>
            <a:r>
              <a:rPr lang="en-US" dirty="0"/>
              <a:t>elements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representation for </a:t>
            </a:r>
            <a:r>
              <a:rPr lang="en-US" dirty="0" smtClean="0"/>
              <a:t>the grammar</a:t>
            </a:r>
          </a:p>
          <a:p>
            <a:pPr lvl="1"/>
            <a:r>
              <a:rPr lang="en-US" dirty="0" smtClean="0"/>
              <a:t>Define an interpreter </a:t>
            </a:r>
            <a:r>
              <a:rPr lang="en-US" dirty="0"/>
              <a:t>that uses the representation to interpret sentences in the language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15" y="4277678"/>
            <a:ext cx="6690091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15" y="4277677"/>
            <a:ext cx="3693759" cy="2066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new operation to a class without </a:t>
            </a:r>
            <a:r>
              <a:rPr lang="en-US" dirty="0" smtClean="0"/>
              <a:t>changing the elements of the class</a:t>
            </a:r>
          </a:p>
          <a:p>
            <a:pPr lvl="1"/>
            <a:r>
              <a:rPr lang="en-US" dirty="0"/>
              <a:t>The classic technique for recovering lost type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Do the right thing based on the type of two 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Double dispatch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3961901"/>
            <a:ext cx="6297560" cy="20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29" y="4704248"/>
            <a:ext cx="3166978" cy="177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05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698859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Null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Designed to act as a </a:t>
            </a:r>
            <a:r>
              <a:rPr lang="en-US" sz="2800" noProof="1" smtClean="0"/>
              <a:t>default value of an object</a:t>
            </a:r>
          </a:p>
          <a:p>
            <a:pPr lvl="1"/>
            <a:r>
              <a:rPr lang="en-US" sz="2800" noProof="1" smtClean="0"/>
              <a:t>In .NET: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String.Empty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EventArgs.Empty</a:t>
            </a:r>
            <a:r>
              <a:rPr lang="en-US" sz="2800" noProof="1" smtClean="0"/>
              <a:t>, etc</a:t>
            </a:r>
            <a:r>
              <a:rPr lang="en-US" sz="2800" dirty="0" smtClean="0"/>
              <a:t>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Hierarchical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visitor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(Composite + Visitor)</a:t>
            </a:r>
          </a:p>
          <a:p>
            <a:pPr lvl="1"/>
            <a:r>
              <a:rPr lang="en-US" sz="2800" dirty="0" smtClean="0"/>
              <a:t>Visit </a:t>
            </a:r>
            <a:r>
              <a:rPr lang="en-US" sz="2800" dirty="0"/>
              <a:t>every node in </a:t>
            </a:r>
            <a:r>
              <a:rPr lang="en-US" sz="2800" dirty="0" smtClean="0"/>
              <a:t>a hierarchical </a:t>
            </a:r>
            <a:r>
              <a:rPr lang="en-US" sz="2800" dirty="0"/>
              <a:t>data </a:t>
            </a:r>
            <a:r>
              <a:rPr lang="en-US" sz="2800" dirty="0" smtClean="0"/>
              <a:t>structure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Protocol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stack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(Upper Layer / Lower Layer)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Scheduled-task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Single-serving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visitor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(Use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then delete)</a:t>
            </a:r>
          </a:p>
          <a:p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Specification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pattern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(Combine rules (and/or))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Behavioral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1015" y="2684600"/>
            <a:ext cx="10563648" cy="8206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6210904" y="4120307"/>
            <a:ext cx="54254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862487">
            <a:off x="6816183" y="1119186"/>
            <a:ext cx="4513360" cy="1472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07958">
            <a:off x="645481" y="4133306"/>
            <a:ext cx="5265263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1090265">
            <a:off x="806609" y="792891"/>
            <a:ext cx="5322454" cy="1689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858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2589" y="1122500"/>
            <a:ext cx="10563648" cy="820600"/>
          </a:xfrm>
        </p:spPr>
        <p:txBody>
          <a:bodyPr/>
          <a:lstStyle/>
          <a:p>
            <a:r>
              <a:rPr lang="en-US" dirty="0"/>
              <a:t>Architectural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9384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5" y="2324100"/>
            <a:ext cx="570081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4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Server </a:t>
            </a:r>
            <a:r>
              <a:rPr lang="en-US" dirty="0" smtClean="0"/>
              <a:t>– a single machine / application that provides services to multiple clients</a:t>
            </a:r>
          </a:p>
          <a:p>
            <a:pPr lvl="2"/>
            <a:r>
              <a:rPr lang="en-US" dirty="0" smtClean="0"/>
              <a:t>Could be IIS based Web server</a:t>
            </a:r>
          </a:p>
          <a:p>
            <a:pPr lvl="2"/>
            <a:r>
              <a:rPr lang="en-US" dirty="0" smtClean="0"/>
              <a:t>Could be WCF based service</a:t>
            </a:r>
          </a:p>
          <a:p>
            <a:pPr lvl="2"/>
            <a:r>
              <a:rPr lang="en-US" dirty="0" smtClean="0"/>
              <a:t>Could be a service in the cloud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Clients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–software applications that provide UI (front-end) to access the services at the server</a:t>
            </a:r>
          </a:p>
          <a:p>
            <a:pPr lvl="2"/>
            <a:r>
              <a:rPr lang="en-US" dirty="0" smtClean="0"/>
              <a:t>Could be WPF, HTML5, Silverlight, ASP.NET, 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163" y="2459472"/>
            <a:ext cx="3973990" cy="18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9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3-tier architecture </a:t>
            </a:r>
            <a:r>
              <a:rPr lang="en-US" dirty="0" smtClean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Front-end</a:t>
            </a:r>
            <a:r>
              <a:rPr lang="en-US" dirty="0" smtClean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Middle tier </a:t>
            </a:r>
            <a:r>
              <a:rPr lang="en-US" dirty="0" smtClean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Back-end</a:t>
            </a:r>
            <a:r>
              <a:rPr lang="en-US" dirty="0" smtClean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657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 Architecture</a:t>
            </a:r>
            <a:endParaRPr lang="en-US" dirty="0"/>
          </a:p>
        </p:txBody>
      </p:sp>
      <p:pic>
        <p:nvPicPr>
          <p:cNvPr id="6146" name="Picture 2" descr="http://www.webopedia.com/img/app.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62" y="1143000"/>
            <a:ext cx="926407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25861" y="6001507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97958" y="525239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4805" y="4444345"/>
            <a:ext cx="76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6056" y="2633399"/>
            <a:ext cx="77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50670" y="1214736"/>
            <a:ext cx="930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1686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Model-View-Controller (MVC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 smtClean="0"/>
              <a:t>architecture </a:t>
            </a:r>
          </a:p>
          <a:p>
            <a:pPr lvl="1"/>
            <a:r>
              <a:rPr lang="en-US" dirty="0" smtClean="0"/>
              <a:t>Separates the business logic from application data and presentation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/>
              <a:t>Keeps the application state (data)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Displays the data to the user (shows UI)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US" dirty="0" smtClean="0"/>
              <a:t>Handles the interaction with the user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MVC does not replace </a:t>
            </a:r>
            <a:br>
              <a:rPr lang="en-US" sz="3000" dirty="0" smtClean="0"/>
            </a:br>
            <a:r>
              <a:rPr lang="en-US" sz="3000" dirty="0" smtClean="0"/>
              <a:t>the multi-tier architecture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Both are usually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multi-tier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can use MVC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separate logic, </a:t>
            </a:r>
            <a:br>
              <a:rPr lang="en-US" dirty="0" smtClean="0"/>
            </a:br>
            <a:r>
              <a:rPr lang="en-US" dirty="0" smtClean="0"/>
              <a:t>data and presentation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MVC and Multi-Tier Architecture</a:t>
            </a:r>
            <a:endParaRPr lang="en-US" sz="3800" dirty="0"/>
          </a:p>
        </p:txBody>
      </p:sp>
      <p:sp>
        <p:nvSpPr>
          <p:cNvPr id="5" name="Rounded Rectangle 4"/>
          <p:cNvSpPr/>
          <p:nvPr/>
        </p:nvSpPr>
        <p:spPr>
          <a:xfrm>
            <a:off x="6906836" y="2895600"/>
            <a:ext cx="3453503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(Data)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998" y="5231488"/>
            <a:ext cx="1625177" cy="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633586" y="45720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906835" y="4114800"/>
            <a:ext cx="3453503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Access Logic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43030" y="1295400"/>
            <a:ext cx="2437765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4812" y="1295400"/>
            <a:ext cx="2640909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(Business Logic)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633586" y="33528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17853" y="20574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25721" y="1752600"/>
            <a:ext cx="1117309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649327" y="20574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125721" y="1524000"/>
            <a:ext cx="1117309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954049" y="20574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Model-View-Presenter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(MVP)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is UI design pattern similar to MVC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application data (state)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– displays the UI and handles UI events (keyboard, mouse,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Presenter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logic (prepares data taken from the model to be displayed in certain format)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 (MVP)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4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</a:rPr>
              <a:t>Model-View-ViewModel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MVVM) </a:t>
            </a:r>
            <a:r>
              <a:rPr lang="en-US" sz="3200" dirty="0" smtClean="0"/>
              <a:t>is architectural pattern for modern UI development</a:t>
            </a:r>
          </a:p>
          <a:p>
            <a:pPr lvl="1"/>
            <a:r>
              <a:rPr lang="en-US" dirty="0" smtClean="0"/>
              <a:t>Invented by Microsoft for use in WPF and Silverlight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MVC, MVP </a:t>
            </a:r>
            <a:r>
              <a:rPr lang="en-US" dirty="0" smtClean="0"/>
              <a:t>and Martin </a:t>
            </a:r>
            <a:r>
              <a:rPr lang="en-US" dirty="0" smtClean="0"/>
              <a:t>Fowler's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Presentation Model </a:t>
            </a:r>
            <a:r>
              <a:rPr lang="en-US" dirty="0" smtClean="0"/>
              <a:t>pattern</a:t>
            </a:r>
          </a:p>
          <a:p>
            <a:pPr lvl="1"/>
            <a:r>
              <a:rPr lang="en-US" dirty="0" smtClean="0"/>
              <a:t>Officially published in the Prism project (</a:t>
            </a:r>
            <a:r>
              <a:rPr lang="en-US" dirty="0"/>
              <a:t>Composite Application Guidance for WPF and Silverlight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Separates the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layer</a:t>
            </a:r>
            <a:r>
              <a:rPr lang="en-US" dirty="0" smtClean="0"/>
              <a:t>" (state and behavior) from </a:t>
            </a:r>
            <a:r>
              <a:rPr lang="en-US" dirty="0"/>
              <a:t>the rest of the </a:t>
            </a:r>
            <a:r>
              <a:rPr lang="en-US" dirty="0" smtClean="0"/>
              <a:t>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Model-View-</a:t>
            </a:r>
            <a:r>
              <a:rPr lang="en-US" sz="3700" noProof="1" smtClean="0"/>
              <a:t>ViewModel</a:t>
            </a:r>
            <a:r>
              <a:rPr lang="en-US" sz="3700" dirty="0" smtClean="0"/>
              <a:t> (</a:t>
            </a:r>
            <a:r>
              <a:rPr lang="en-US" sz="3700" dirty="0"/>
              <a:t>MVVM</a:t>
            </a:r>
            <a:r>
              <a:rPr lang="en-US" sz="3700" dirty="0" smtClean="0"/>
              <a:t>)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4693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Keeps </a:t>
            </a:r>
            <a:r>
              <a:rPr lang="en-US" sz="3000" dirty="0" smtClean="0"/>
              <a:t>the application </a:t>
            </a:r>
            <a:r>
              <a:rPr lang="en-US" sz="3000" dirty="0"/>
              <a:t>data </a:t>
            </a:r>
            <a:r>
              <a:rPr lang="en-US" sz="3000" dirty="0" smtClean="0"/>
              <a:t>/ state representation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E.g. data access layer or ORM framework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UI elements of the application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Windows, forms, controls, fields, buttons, etc.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noProof="1" smtClean="0">
                <a:solidFill>
                  <a:schemeClr val="tx2">
                    <a:lumMod val="75000"/>
                  </a:schemeClr>
                </a:solidFill>
              </a:rPr>
              <a:t>ViewModel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Data binder and converter </a:t>
            </a:r>
            <a:r>
              <a:rPr lang="en-US" sz="3000" dirty="0"/>
              <a:t>that changes </a:t>
            </a: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sz="3000" dirty="0" smtClean="0"/>
              <a:t> </a:t>
            </a:r>
            <a:r>
              <a:rPr lang="en-US" sz="3000" dirty="0"/>
              <a:t>information into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3000" dirty="0"/>
              <a:t> </a:t>
            </a:r>
            <a:r>
              <a:rPr lang="en-US" sz="3000" dirty="0" smtClean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Exposes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 smtClean="0"/>
              <a:t>for binding in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iews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1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MVVM is like MVP but leverages the </a:t>
            </a:r>
            <a:r>
              <a:rPr lang="en-US" sz="3000" dirty="0" smtClean="0"/>
              <a:t>platform's </a:t>
            </a:r>
            <a:r>
              <a:rPr lang="en-US" sz="3000" dirty="0"/>
              <a:t>build-in bi-directional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 binding </a:t>
            </a:r>
            <a:r>
              <a:rPr lang="en-US" sz="3000" dirty="0" smtClean="0"/>
              <a:t>mechanisms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vs. MVVM Patterns</a:t>
            </a:r>
            <a:endParaRPr lang="en-US" dirty="0"/>
          </a:p>
        </p:txBody>
      </p:sp>
      <p:pic>
        <p:nvPicPr>
          <p:cNvPr id="12290" name="Picture 2" descr="http://sureshkumarveluswamy.files.wordpress.com/2010/07/mvp-and-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1" y="2286000"/>
            <a:ext cx="10440001" cy="4221960"/>
          </a:xfrm>
          <a:prstGeom prst="roundRect">
            <a:avLst>
              <a:gd name="adj" fmla="val 34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9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Ease the design by identifying a simple way to realize relationships between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design patterns is all about Class and Object </a:t>
            </a:r>
            <a:r>
              <a:rPr lang="en-US" dirty="0" smtClean="0"/>
              <a:t>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class-creation patterns use inheritance to compose </a:t>
            </a: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object-patterns define ways to compose objects to obtain new functionality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Service-Oriented Architecture (SOA)</a:t>
            </a:r>
            <a:r>
              <a:rPr lang="en-US" dirty="0" smtClean="0"/>
              <a:t> </a:t>
            </a:r>
            <a:r>
              <a:rPr lang="en-US" dirty="0"/>
              <a:t>is a concept for development of software systems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reusable building blocks (components) called "services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Services in SOA are: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Autonomous, stateless </a:t>
            </a:r>
            <a:r>
              <a:rPr lang="en-US" dirty="0"/>
              <a:t>business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well-defined, standard interface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Concurrency </a:t>
            </a:r>
            <a:r>
              <a:rPr lang="en-US" dirty="0" smtClean="0"/>
              <a:t>patterns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Locking</a:t>
            </a:r>
            <a:r>
              <a:rPr lang="en-US" dirty="0" smtClean="0"/>
              <a:t> 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Monitor Object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 object that can be safely used by many threads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Read-Write Lock </a:t>
            </a:r>
            <a:r>
              <a:rPr lang="en-US" dirty="0"/>
              <a:t>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Thread Pool </a:t>
            </a:r>
            <a:r>
              <a:rPr lang="en-US" dirty="0" smtClean="0"/>
              <a:t>pattern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 </a:t>
            </a:r>
            <a:r>
              <a:rPr lang="en-US" dirty="0"/>
              <a:t>number of threads are created to perform a number of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And many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Iterator </a:t>
            </a:r>
            <a:r>
              <a:rPr lang="en-US" dirty="0"/>
              <a:t>pattern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loops in </a:t>
            </a:r>
            <a:r>
              <a:rPr lang="en-US" dirty="0"/>
              <a:t>C#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Observer </a:t>
            </a:r>
            <a:r>
              <a:rPr lang="en-US" dirty="0" smtClean="0"/>
              <a:t>pattern – events and event handlers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Adapter </a:t>
            </a:r>
            <a:r>
              <a:rPr lang="en-US" dirty="0" smtClean="0"/>
              <a:t>pattern is used in ADO.NET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Decorator: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decorates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Command </a:t>
            </a:r>
            <a:r>
              <a:rPr lang="en-US" dirty="0" smtClean="0"/>
              <a:t>in WPF and Silverlight encapsulate a request to call a method with parameters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 </a:t>
            </a:r>
            <a:r>
              <a:rPr lang="en-US" dirty="0" smtClean="0"/>
              <a:t>pattern used in many Win32 API based classes to hide Win32 complexity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of Responsibility </a:t>
            </a:r>
            <a:r>
              <a:rPr lang="en-US" noProof="1" smtClean="0"/>
              <a:t>is similar to exceptions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String.Empty</a:t>
            </a:r>
            <a:r>
              <a:rPr lang="en-US" noProof="1" smtClean="0"/>
              <a:t> is </a:t>
            </a:r>
            <a:r>
              <a:rPr lang="en-US" dirty="0" smtClean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</a:t>
            </a:r>
            <a:r>
              <a:rPr lang="en-US" dirty="0" smtClean="0"/>
              <a:t>.NET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Patterns II</a:t>
            </a:r>
            <a:endParaRPr lang="en-US" sz="3600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338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To deliver convenient interface from higher level to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group of subsystems or single complex subsystem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Façade </a:t>
            </a:r>
            <a:r>
              <a:rPr lang="en-US" dirty="0"/>
              <a:t>pattern used in many Win32 API based classes to hide Win32 complexity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Facade </a:t>
            </a:r>
            <a:r>
              <a:rPr lang="en-US" dirty="0" smtClean="0"/>
              <a:t>Pattern</a:t>
            </a:r>
            <a:endParaRPr lang="bg-BG" dirty="0"/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5736" y="3505201"/>
            <a:ext cx="10157354" cy="286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0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Composite Pattern </a:t>
            </a:r>
            <a:r>
              <a:rPr lang="en-US" dirty="0" smtClean="0"/>
              <a:t>allows to combine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Gives the possibility to treat the same individual objects or groups of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different objects and you want to treat them the same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want </a:t>
            </a:r>
            <a:r>
              <a:rPr lang="en-US" smtClean="0"/>
              <a:t>to present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hierarchy of objects</a:t>
            </a: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4800600"/>
            <a:ext cx="5313567" cy="173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71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747" lvl="1" indent="-304747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An object representing another </a:t>
            </a:r>
            <a:r>
              <a:rPr lang="en-US" dirty="0" smtClean="0"/>
              <a:t>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Provide </a:t>
            </a:r>
            <a:r>
              <a:rPr lang="en-US" dirty="0"/>
              <a:t>a surrogate or placeholder for another object to control access to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an extra level </a:t>
            </a:r>
            <a:r>
              <a:rPr lang="en-US" dirty="0" smtClean="0"/>
              <a:t>of indirection </a:t>
            </a:r>
          </a:p>
          <a:p>
            <a:pPr marL="377887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 support distributed</a:t>
            </a:r>
            <a:r>
              <a:rPr lang="en-US" dirty="0"/>
              <a:t>, </a:t>
            </a:r>
            <a:r>
              <a:rPr lang="en-US" dirty="0" smtClean="0"/>
              <a:t>controlled,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intelligent </a:t>
            </a:r>
            <a:r>
              <a:rPr lang="en-US" dirty="0" smtClean="0"/>
              <a:t>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 wrapper </a:t>
            </a:r>
            <a:r>
              <a:rPr lang="en-US" dirty="0" smtClean="0"/>
              <a:t>and delegation to</a:t>
            </a:r>
          </a:p>
          <a:p>
            <a:pPr marL="377887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protect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smtClean="0"/>
              <a:t>component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undue </a:t>
            </a:r>
            <a:r>
              <a:rPr lang="en-US" dirty="0" smtClean="0"/>
              <a:t>complexity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Web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Proxy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80" y="4629215"/>
            <a:ext cx="5180251" cy="154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68" y="2447924"/>
            <a:ext cx="4316876" cy="197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3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responsibilities 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Wrapping original component</a:t>
            </a:r>
          </a:p>
          <a:p>
            <a:pPr lvl="1"/>
            <a:r>
              <a:rPr lang="en-US" dirty="0" smtClean="0"/>
              <a:t>Alternative to inheritance (prevents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explosion </a:t>
            </a:r>
            <a:r>
              <a:rPr lang="en-US" dirty="0" smtClean="0"/>
              <a:t>problem)</a:t>
            </a:r>
          </a:p>
          <a:p>
            <a:pPr lvl="1"/>
            <a:r>
              <a:rPr lang="en-US" dirty="0" smtClean="0"/>
              <a:t>Support Open-Closed principle</a:t>
            </a:r>
            <a:endParaRPr lang="en-US" dirty="0"/>
          </a:p>
          <a:p>
            <a:r>
              <a:rPr lang="en-US" noProof="1"/>
              <a:t>In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.NET: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decorates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563533"/>
            <a:ext cx="6477000" cy="2023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563533"/>
            <a:ext cx="3264460" cy="1953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6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Converts the given </a:t>
            </a:r>
            <a:r>
              <a:rPr lang="en-US" sz="3200" dirty="0" smtClean="0"/>
              <a:t>class' </a:t>
            </a:r>
            <a:r>
              <a:rPr lang="en-US" sz="3200" dirty="0" smtClean="0"/>
              <a:t>interface into another class requested by the client 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Wrap an existing class with a new </a:t>
            </a:r>
            <a:r>
              <a:rPr lang="en-US" sz="3000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Impedance match an </a:t>
            </a:r>
            <a:r>
              <a:rPr lang="en-US" sz="3000" dirty="0" smtClean="0"/>
              <a:t>old</a:t>
            </a:r>
            <a:br>
              <a:rPr lang="en-US" sz="3000" dirty="0" smtClean="0"/>
            </a:br>
            <a:r>
              <a:rPr lang="en-US" sz="3000" dirty="0" smtClean="0"/>
              <a:t>component </a:t>
            </a:r>
            <a:r>
              <a:rPr lang="en-US" sz="3000" dirty="0"/>
              <a:t>to a new system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Allows classes to work together when this is impossible due to incompatible interfaces</a:t>
            </a:r>
            <a:endParaRPr lang="bg-BG" sz="3200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5034946"/>
            <a:ext cx="5486400" cy="1568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619" y="1981200"/>
            <a:ext cx="2102572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urcemaking.com/files/sm/images/patterns/Adapter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5022920"/>
            <a:ext cx="4123390" cy="145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42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1925</Words>
  <Application>Microsoft Office PowerPoint</Application>
  <PresentationFormat>Custom</PresentationFormat>
  <Paragraphs>373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 16x9</vt:lpstr>
      <vt:lpstr>Design Patterns II</vt:lpstr>
      <vt:lpstr>Table of Contents</vt:lpstr>
      <vt:lpstr>Structural Patterns</vt:lpstr>
      <vt:lpstr>Structural Patterns</vt:lpstr>
      <vt:lpstr>Facade Pattern</vt:lpstr>
      <vt:lpstr>Composite Pattern</vt:lpstr>
      <vt:lpstr>The Proxy Pattern</vt:lpstr>
      <vt:lpstr>Decorator Pattern</vt:lpstr>
      <vt:lpstr>Adapter Pattern</vt:lpstr>
      <vt:lpstr>Bridge Pattern</vt:lpstr>
      <vt:lpstr>Proxy vs. Decorator vs. Adapter vs. Bridge </vt:lpstr>
      <vt:lpstr>Flyweight Pattern</vt:lpstr>
      <vt:lpstr>Behavioral Patterns</vt:lpstr>
      <vt:lpstr>Behavioral Patterns</vt:lpstr>
      <vt:lpstr>Chain of Responsibility Pattern</vt:lpstr>
      <vt:lpstr>Iterator Pattern</vt:lpstr>
      <vt:lpstr>Iterator – Example</vt:lpstr>
      <vt:lpstr>The Command Pattern</vt:lpstr>
      <vt:lpstr>Template Method Pattern</vt:lpstr>
      <vt:lpstr>Template Method – Example</vt:lpstr>
      <vt:lpstr>Strategy Pattern</vt:lpstr>
      <vt:lpstr>Strategy Pattern – Example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Architectural patterns </vt:lpstr>
      <vt:lpstr>Client-Server Architecture</vt:lpstr>
      <vt:lpstr>The 3-Tier Architecture</vt:lpstr>
      <vt:lpstr>Multi-Tier Architecture</vt:lpstr>
      <vt:lpstr>Model-View-Controller (MVC)</vt:lpstr>
      <vt:lpstr>MVC and Multi-Tier Architecture</vt:lpstr>
      <vt:lpstr>Model-View-Presenter (MVP)</vt:lpstr>
      <vt:lpstr>Model-View-ViewModel (MVVM)</vt:lpstr>
      <vt:lpstr>MVVM Structure</vt:lpstr>
      <vt:lpstr>MVP vs. MVVM Patterns</vt:lpstr>
      <vt:lpstr>SOA</vt:lpstr>
      <vt:lpstr>Other Design Patterns</vt:lpstr>
      <vt:lpstr>Patterns in .NET Framework</vt:lpstr>
      <vt:lpstr>Design Patterns II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 in Software Design</dc:title>
  <dc:subject>C# Basics Course</dc:subject>
  <dc:creator/>
  <cp:keywords>SOLID, DRY, YAGNI, KISS, SLAP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2015-04-07T15:27:20Z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