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394" r:id="rId3"/>
    <p:sldId id="537" r:id="rId4"/>
    <p:sldId id="565" r:id="rId5"/>
    <p:sldId id="566" r:id="rId6"/>
    <p:sldId id="568" r:id="rId7"/>
    <p:sldId id="567" r:id="rId8"/>
    <p:sldId id="569" r:id="rId9"/>
    <p:sldId id="570" r:id="rId10"/>
    <p:sldId id="582" r:id="rId11"/>
    <p:sldId id="571" r:id="rId12"/>
    <p:sldId id="578" r:id="rId13"/>
    <p:sldId id="579" r:id="rId14"/>
    <p:sldId id="577" r:id="rId15"/>
    <p:sldId id="581" r:id="rId16"/>
    <p:sldId id="572" r:id="rId17"/>
    <p:sldId id="573" r:id="rId18"/>
    <p:sldId id="584" r:id="rId19"/>
    <p:sldId id="583" r:id="rId20"/>
    <p:sldId id="574" r:id="rId21"/>
    <p:sldId id="575" r:id="rId22"/>
    <p:sldId id="536" r:id="rId23"/>
    <p:sldId id="472" r:id="rId24"/>
    <p:sldId id="39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86446" autoAdjust="0"/>
  </p:normalViewPr>
  <p:slideViewPr>
    <p:cSldViewPr>
      <p:cViewPr varScale="1">
        <p:scale>
          <a:sx n="72" d="100"/>
          <a:sy n="72" d="100"/>
        </p:scale>
        <p:origin x="42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19-12-2014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19-12-2014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4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9E1B78-090C-4495-A544-564762F64356}" type="datetime1">
              <a:rPr lang="en-US"/>
              <a:pPr/>
              <a:t>19-12-2014</a:t>
            </a:fld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6F2B4-97D4-4CEE-8328-A539E3E74013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316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19-12-2014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19-12-2014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rac.edgewall.org/ticket/24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www.bugzilla.org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trac.edgewal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github.com/issues" TargetMode="External"/><Relationship Id="rId4" Type="http://schemas.openxmlformats.org/officeDocument/2006/relationships/hyperlink" Target="https://www.atlassian.com/software/jira" TargetMode="Externa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eleniumhq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kuli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apui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meter.apach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jpeg"/><Relationship Id="rId15" Type="http://schemas.openxmlformats.org/officeDocument/2006/relationships/image" Target="../media/image2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914400"/>
            <a:ext cx="7772400" cy="137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 smtClean="0"/>
              <a:t>Software Quality Assurance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362200"/>
            <a:ext cx="7777696" cy="1320268"/>
          </a:xfrm>
        </p:spPr>
        <p:txBody>
          <a:bodyPr>
            <a:noAutofit/>
          </a:bodyPr>
          <a:lstStyle/>
          <a:p>
            <a:r>
              <a:rPr lang="en-US" sz="3600" dirty="0" smtClean="0"/>
              <a:t>QA Engineering, Testing, Bug Tracking, Test Automation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36860" y="4164084"/>
            <a:ext cx="3477357" cy="211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MLM Software Test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6" y="4239904"/>
            <a:ext cx="3621252" cy="1995414"/>
          </a:xfrm>
          <a:prstGeom prst="roundRect">
            <a:avLst>
              <a:gd name="adj" fmla="val 162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QA engineers / testers aim to find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defects</a:t>
            </a:r>
            <a:r>
              <a:rPr lang="en-US" dirty="0"/>
              <a:t> (bugs)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Once a defect is found, it is recorded and tracked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defect tracking system</a:t>
            </a:r>
            <a:r>
              <a:rPr lang="en-US" dirty="0" smtClean="0"/>
              <a:t> (issue tracker) until resolved</a:t>
            </a:r>
          </a:p>
          <a:p>
            <a:r>
              <a:rPr lang="en-US" dirty="0" smtClean="0"/>
              <a:t>Defect lifecycle: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new defect is recorded in the tracker (status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new</a:t>
            </a:r>
            <a:r>
              <a:rPr lang="en-US" dirty="0" smtClean="0">
                <a:sym typeface="Wingdings" panose="05000000000000000000" pitchFamily="2" charset="2"/>
              </a:rPr>
              <a:t>")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developer takes a defect to work on (status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assigned</a:t>
            </a:r>
            <a:r>
              <a:rPr lang="en-US" dirty="0" smtClean="0">
                <a:sym typeface="Wingdings" panose="05000000000000000000" pitchFamily="2" charset="2"/>
              </a:rPr>
              <a:t>")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developers fixes a defect (changes its status to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fixed</a:t>
            </a:r>
            <a:r>
              <a:rPr lang="en-US" dirty="0" smtClean="0">
                <a:sym typeface="Wingdings" panose="05000000000000000000" pitchFamily="2" charset="2"/>
              </a:rPr>
              <a:t>")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QA verifies a defect is fixed and closes it (status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closed</a:t>
            </a:r>
            <a:r>
              <a:rPr lang="en-US" dirty="0" smtClean="0">
                <a:sym typeface="Wingdings" panose="05000000000000000000" pitchFamily="2" charset="2"/>
              </a:rPr>
              <a:t>")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Defect lifecycle</a:t>
            </a:r>
            <a:br>
              <a:rPr lang="en-US" dirty="0" smtClean="0"/>
            </a:br>
            <a:r>
              <a:rPr lang="en-US" dirty="0" smtClean="0"/>
              <a:t>could be complex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Many ways to</a:t>
            </a:r>
            <a:br>
              <a:rPr lang="en-US" dirty="0" smtClean="0"/>
            </a:br>
            <a:r>
              <a:rPr lang="en-US" dirty="0" smtClean="0"/>
              <a:t>resolve a defect: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Fixed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Duplicate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Won't fix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Invalid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Lifecycle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76" y="609600"/>
            <a:ext cx="5029636" cy="5822185"/>
          </a:xfrm>
          <a:prstGeom prst="roundRect">
            <a:avLst>
              <a:gd name="adj" fmla="val 658"/>
            </a:avLst>
          </a:prstGeom>
        </p:spPr>
      </p:pic>
    </p:spTree>
    <p:extLst>
      <p:ext uri="{BB962C8B-B14F-4D97-AF65-F5344CB8AC3E}">
        <p14:creationId xmlns:p14="http://schemas.microsoft.com/office/powerpoint/2010/main" val="7730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defect (bug / issue) holds the following information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 smtClean="0"/>
              <a:t>: Cannot register user "</a:t>
            </a:r>
            <a:r>
              <a:rPr lang="en-US" i="1" noProof="1" smtClean="0"/>
              <a:t>maria</a:t>
            </a:r>
            <a:r>
              <a:rPr lang="en-US" noProof="1" smtClean="0"/>
              <a:t>"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Description</a:t>
            </a:r>
            <a:r>
              <a:rPr lang="en-US" dirty="0" smtClean="0"/>
              <a:t>: Registering with user "</a:t>
            </a:r>
            <a:r>
              <a:rPr lang="en-US" i="1" noProof="1" smtClean="0"/>
              <a:t>maria</a:t>
            </a:r>
            <a:r>
              <a:rPr lang="en-US" dirty="0" smtClean="0"/>
              <a:t>" and password "</a:t>
            </a:r>
            <a:r>
              <a:rPr lang="en-US" i="1" dirty="0" smtClean="0"/>
              <a:t>m1RI@</a:t>
            </a:r>
            <a:r>
              <a:rPr lang="en-US" dirty="0" smtClean="0"/>
              <a:t>" fails with message "</a:t>
            </a:r>
            <a:r>
              <a:rPr lang="en-US" i="1" dirty="0" smtClean="0"/>
              <a:t>Database connect failed…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Screenshots</a:t>
            </a:r>
            <a:r>
              <a:rPr lang="en-US" dirty="0" smtClean="0"/>
              <a:t>: Screenshots of the problem and file attachments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Status</a:t>
            </a:r>
            <a:r>
              <a:rPr lang="en-US" dirty="0" smtClean="0"/>
              <a:t>: Assigned (assigned to a certain developer for investigation)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Owner</a:t>
            </a:r>
            <a:r>
              <a:rPr lang="en-US" dirty="0" smtClean="0"/>
              <a:t>: Peter (the developer who currently works on this issue)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Comments</a:t>
            </a:r>
            <a:r>
              <a:rPr lang="en-US" dirty="0" smtClean="0"/>
              <a:t>: People can discuss and comment the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</a:t>
            </a:r>
            <a:r>
              <a:rPr lang="en-US" dirty="0" smtClean="0"/>
              <a:t>: Critical, High, Average, Low</a:t>
            </a:r>
            <a:endParaRPr lang="en-US" dirty="0" smtClean="0"/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trac.edgewall.org/ticket/2463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–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Many issue tracking systems are available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TRAC –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trac.edgewall.org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Bugzilla –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www.bugzilla.org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JIRA –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www.atlassian.com/software/jira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GitHub Issue Tracker </a:t>
            </a:r>
            <a:r>
              <a:rPr lang="en-US" dirty="0"/>
              <a:t>–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github.com/issues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Tracking Systems / Issue Trackers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054" y="5164016"/>
            <a:ext cx="3392388" cy="966952"/>
          </a:xfrm>
          <a:prstGeom prst="roundRect">
            <a:avLst>
              <a:gd name="adj" fmla="val 8060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914" y="5029200"/>
            <a:ext cx="1310780" cy="1236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166" y="5029202"/>
            <a:ext cx="2198370" cy="1236582"/>
          </a:xfrm>
          <a:prstGeom prst="roundRect">
            <a:avLst>
              <a:gd name="adj" fmla="val 7277"/>
            </a:avLst>
          </a:prstGeom>
        </p:spPr>
      </p:pic>
      <p:pic>
        <p:nvPicPr>
          <p:cNvPr id="11270" name="Picture 6" descr="http://aaronr.github.io/foss4g-2014/smalltown/images/github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08" y="5164016"/>
            <a:ext cx="2438404" cy="966952"/>
          </a:xfrm>
          <a:prstGeom prst="roundRect">
            <a:avLst>
              <a:gd name="adj" fmla="val 63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114800"/>
            <a:ext cx="9806728" cy="820600"/>
          </a:xfrm>
        </p:spPr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5069168"/>
            <a:ext cx="9806728" cy="1365365"/>
          </a:xfrm>
        </p:spPr>
        <p:txBody>
          <a:bodyPr/>
          <a:lstStyle/>
          <a:p>
            <a:r>
              <a:rPr lang="en-US" dirty="0" smtClean="0"/>
              <a:t>Web Testing, UI Testing, </a:t>
            </a:r>
            <a:r>
              <a:rPr lang="en-US" smtClean="0"/>
              <a:t>Service Testing and </a:t>
            </a:r>
            <a:r>
              <a:rPr lang="en-US" dirty="0" smtClean="0"/>
              <a:t>Load Testing Automation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40" y="1219200"/>
            <a:ext cx="8024072" cy="24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automation </a:t>
            </a:r>
            <a:r>
              <a:rPr lang="en-US" dirty="0" smtClean="0"/>
              <a:t>means:</a:t>
            </a:r>
          </a:p>
          <a:p>
            <a:pPr lvl="1"/>
            <a:r>
              <a:rPr lang="en-US" dirty="0" smtClean="0"/>
              <a:t>Record test cases as scripts and execute them continuously</a:t>
            </a:r>
          </a:p>
          <a:p>
            <a:pPr lvl="1"/>
            <a:r>
              <a:rPr lang="en-US" dirty="0" smtClean="0"/>
              <a:t>Makes the manual testing process repeatable</a:t>
            </a:r>
          </a:p>
          <a:p>
            <a:pPr lvl="1"/>
            <a:r>
              <a:rPr lang="en-US" dirty="0" smtClean="0"/>
              <a:t>Needs time to record and write the tests</a:t>
            </a:r>
          </a:p>
          <a:p>
            <a:pPr lvl="1"/>
            <a:r>
              <a:rPr lang="en-US" dirty="0" smtClean="0"/>
              <a:t>Saves time when a test is run many times over the years</a:t>
            </a:r>
          </a:p>
          <a:p>
            <a:r>
              <a:rPr lang="en-US" dirty="0" smtClean="0"/>
              <a:t>Test automation: developers or QA job?</a:t>
            </a:r>
          </a:p>
          <a:p>
            <a:pPr lvl="1"/>
            <a:r>
              <a:rPr lang="en-US" dirty="0" smtClean="0"/>
              <a:t>Unit tests – test a single method / class, written by developers</a:t>
            </a:r>
          </a:p>
          <a:p>
            <a:pPr lvl="1"/>
            <a:r>
              <a:rPr lang="en-US" dirty="0" smtClean="0"/>
              <a:t>Integration tests – test more complex scenarios, written by QAs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Web testing </a:t>
            </a:r>
            <a:r>
              <a:rPr lang="en-US" dirty="0" smtClean="0"/>
              <a:t>can be automated by many tools</a:t>
            </a:r>
          </a:p>
          <a:p>
            <a:pPr lvl="1"/>
            <a:r>
              <a:rPr lang="en-US" dirty="0" smtClean="0"/>
              <a:t>Selenium, </a:t>
            </a:r>
            <a:r>
              <a:rPr lang="en-US" noProof="1" smtClean="0"/>
              <a:t>CasperJS</a:t>
            </a:r>
            <a:r>
              <a:rPr lang="en-US" dirty="0" smtClean="0"/>
              <a:t>, many paid tools</a:t>
            </a:r>
          </a:p>
          <a:p>
            <a:r>
              <a:rPr lang="en-US" dirty="0" smtClean="0"/>
              <a:t>Selenium is a leading open-source</a:t>
            </a:r>
            <a:r>
              <a:rPr lang="bg-BG" dirty="0" smtClean="0"/>
              <a:t> </a:t>
            </a:r>
            <a:r>
              <a:rPr lang="en-US" dirty="0" smtClean="0"/>
              <a:t>browser automation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Selenium IDE </a:t>
            </a:r>
            <a:r>
              <a:rPr lang="en-US" dirty="0" smtClean="0"/>
              <a:t>– web test recording software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Selenium WebDriver </a:t>
            </a:r>
            <a:r>
              <a:rPr lang="en-US" dirty="0" smtClean="0"/>
              <a:t>– executes browser automation scripts</a:t>
            </a:r>
          </a:p>
          <a:p>
            <a:pPr lvl="2"/>
            <a:r>
              <a:rPr lang="en-US" dirty="0" smtClean="0"/>
              <a:t>Provides C#, Java and other APIs</a:t>
            </a:r>
          </a:p>
          <a:p>
            <a:r>
              <a:rPr lang="en-US" dirty="0" smtClean="0"/>
              <a:t>Selenium is open-source software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seleniumhq.org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–</a:t>
            </a:r>
            <a:r>
              <a:rPr lang="en-US" dirty="0"/>
              <a:t> </a:t>
            </a:r>
            <a:r>
              <a:rPr lang="en-US" dirty="0" smtClean="0"/>
              <a:t>Web Testing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Selenium IDE + Web Driver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www.seleniumhq.org/images/big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990600"/>
            <a:ext cx="3886200" cy="351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Sikuli</a:t>
            </a:r>
            <a:r>
              <a:rPr lang="en-US" dirty="0" smtClean="0"/>
              <a:t> </a:t>
            </a:r>
            <a:r>
              <a:rPr lang="en-US" dirty="0"/>
              <a:t>automates </a:t>
            </a:r>
            <a:r>
              <a:rPr lang="en-US" dirty="0" smtClean="0"/>
              <a:t>testing of anything </a:t>
            </a:r>
            <a:r>
              <a:rPr lang="en-US" dirty="0"/>
              <a:t>you see on the </a:t>
            </a:r>
            <a:r>
              <a:rPr lang="en-US" dirty="0" smtClean="0"/>
              <a:t>screen</a:t>
            </a:r>
          </a:p>
          <a:p>
            <a:pPr lvl="1"/>
            <a:r>
              <a:rPr lang="en-US" dirty="0" smtClean="0"/>
              <a:t>It can test desktop, Web and other applications written in any language (e.g. C#, Java, Python, PHP, …)</a:t>
            </a:r>
          </a:p>
          <a:p>
            <a:r>
              <a:rPr lang="en-US" noProof="1" smtClean="0"/>
              <a:t>Sikuli</a:t>
            </a:r>
            <a:r>
              <a:rPr lang="en-US" dirty="0" smtClean="0"/>
              <a:t> works by image matching</a:t>
            </a:r>
          </a:p>
          <a:p>
            <a:pPr lvl="1"/>
            <a:r>
              <a:rPr lang="en-US" dirty="0" smtClean="0"/>
              <a:t>Finds an image (e.g. the </a:t>
            </a:r>
            <a:r>
              <a:rPr lang="en-US" i="1" dirty="0" smtClean="0"/>
              <a:t>username</a:t>
            </a:r>
            <a:r>
              <a:rPr lang="en-US" dirty="0" smtClean="0"/>
              <a:t> field), clicks on it, types text, submits buttons, expect some text / image</a:t>
            </a:r>
          </a:p>
          <a:p>
            <a:pPr lvl="1"/>
            <a:r>
              <a:rPr lang="en-US" dirty="0" smtClean="0"/>
              <a:t>Provides Python, Ruby and Java API</a:t>
            </a:r>
          </a:p>
          <a:p>
            <a:r>
              <a:rPr lang="en-US" noProof="1" smtClean="0"/>
              <a:t>Sikuli</a:t>
            </a:r>
            <a:r>
              <a:rPr lang="en-US" dirty="0" smtClean="0"/>
              <a:t> is open-source software: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www.sikuli.org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Sikuli</a:t>
            </a:r>
            <a:r>
              <a:rPr lang="en-US" dirty="0" smtClean="0"/>
              <a:t> – UI Testing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SoapUI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open-source tool for Web service test automation</a:t>
            </a:r>
          </a:p>
          <a:p>
            <a:pPr lvl="1"/>
            <a:r>
              <a:rPr lang="en-US" dirty="0" smtClean="0"/>
              <a:t>Tests REST services (HTTP, REST, JSON)</a:t>
            </a:r>
          </a:p>
          <a:p>
            <a:pPr lvl="1"/>
            <a:r>
              <a:rPr lang="en-US" dirty="0" smtClean="0"/>
              <a:t>Tests SOAP services (SOAP, WSDL, XML)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www.soapui.org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noProof="1" smtClean="0"/>
              <a:t>SoapUI</a:t>
            </a:r>
            <a:r>
              <a:rPr lang="en-US" dirty="0" smtClean="0"/>
              <a:t> tests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Define a service call: endpoint, parameters, headers, data, etc.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Execute the service and get the results</a:t>
            </a: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Check the results and compare with expected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SoapUI</a:t>
            </a:r>
            <a:r>
              <a:rPr lang="en-US" dirty="0" smtClean="0"/>
              <a:t> – Web </a:t>
            </a:r>
            <a:r>
              <a:rPr lang="en-US" dirty="0"/>
              <a:t>Service </a:t>
            </a:r>
            <a:r>
              <a:rPr lang="en-US" dirty="0" smtClean="0"/>
              <a:t>Testing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Quality </a:t>
            </a:r>
            <a:r>
              <a:rPr lang="en-US" sz="3200" dirty="0" smtClean="0"/>
              <a:t>Assurance – Overview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Software Testing, Test Scenarios, Test Cases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Defect Reporting and Tracking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Defect Lifecycle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Defect Tracking Systems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Test Automation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Web Testing, Service </a:t>
            </a:r>
            <a:r>
              <a:rPr lang="en-US" sz="3000" dirty="0" smtClean="0"/>
              <a:t>Testing,</a:t>
            </a:r>
            <a:br>
              <a:rPr lang="en-US" sz="3000" dirty="0" smtClean="0"/>
            </a:br>
            <a:r>
              <a:rPr lang="en-US" sz="3000" dirty="0" smtClean="0"/>
              <a:t>Load </a:t>
            </a:r>
            <a:r>
              <a:rPr lang="en-US" sz="3000" dirty="0"/>
              <a:t>Testing, </a:t>
            </a:r>
            <a:r>
              <a:rPr lang="en-US" sz="3000" dirty="0" smtClean="0"/>
              <a:t>UI </a:t>
            </a:r>
            <a:r>
              <a:rPr lang="en-US" sz="3000" dirty="0" smtClean="0"/>
              <a:t>Testing</a:t>
            </a:r>
            <a:endParaRPr lang="en-US" sz="3000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41660" y="4128797"/>
            <a:ext cx="3186752" cy="204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MLM Software Tes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714" y="1752600"/>
            <a:ext cx="3062498" cy="1758616"/>
          </a:xfrm>
          <a:prstGeom prst="roundRect">
            <a:avLst>
              <a:gd name="adj" fmla="val 162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6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JMeter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Java-based open source tool for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Load testing</a:t>
            </a:r>
            <a:r>
              <a:rPr lang="en-US" dirty="0" smtClean="0"/>
              <a:t> </a:t>
            </a:r>
            <a:r>
              <a:rPr lang="en-US" dirty="0"/>
              <a:t>functional behavior and measure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 lvl="1"/>
            <a:r>
              <a:rPr lang="en-US" dirty="0" smtClean="0"/>
              <a:t>Open-source software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jmeter.apache.org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noProof="1" smtClean="0"/>
              <a:t>it </a:t>
            </a:r>
            <a:r>
              <a:rPr lang="en-US" dirty="0" smtClean="0"/>
              <a:t>works?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Record test scenario (e.g. login, go to dashboard, create a report, post a new issue, logout)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Replay the test scenario with 100 concurrent connections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Measure the performance (average server response time)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JMeter</a:t>
            </a:r>
            <a:r>
              <a:rPr lang="en-US" dirty="0" smtClean="0"/>
              <a:t> – Performance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Software Quality Assurance</a:t>
            </a:r>
            <a:endParaRPr lang="en-US" sz="3600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38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mideastsolutions.com/images/software_metho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5138" y="1524000"/>
            <a:ext cx="3495674" cy="3207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8138" y="5344700"/>
            <a:ext cx="8829674" cy="903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Software </a:t>
            </a:r>
            <a:r>
              <a:rPr lang="en-US" dirty="0" smtClean="0"/>
              <a:t>Quality Assurance</a:t>
            </a:r>
            <a:endParaRPr lang="bg-BG" dirty="0"/>
          </a:p>
        </p:txBody>
      </p:sp>
      <p:pic>
        <p:nvPicPr>
          <p:cNvPr id="4" name="Picture 2" descr="MLM Software Tes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362200"/>
            <a:ext cx="2743200" cy="1531436"/>
          </a:xfrm>
          <a:prstGeom prst="roundRect">
            <a:avLst>
              <a:gd name="adj" fmla="val 162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blog.andolasoft.com/wp-content/uploads/2014/02/Automation_Test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90" y="1666418"/>
            <a:ext cx="27336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07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>
            <a:normAutofit/>
          </a:bodyPr>
          <a:lstStyle/>
          <a:p>
            <a:r>
              <a:rPr lang="en-US" sz="3500" dirty="0"/>
              <a:t>What is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software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quality assurance (SQA)</a:t>
            </a:r>
            <a:r>
              <a:rPr lang="en-US" sz="3500" dirty="0" smtClean="0"/>
              <a:t>?</a:t>
            </a:r>
            <a:endParaRPr lang="en-US" sz="3500" dirty="0"/>
          </a:p>
          <a:p>
            <a:pPr lvl="1"/>
            <a:r>
              <a:rPr lang="en-US" dirty="0" smtClean="0"/>
              <a:t>Software quality assurance aims to assure that the software is bug free (behaves as expected)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Defects </a:t>
            </a:r>
            <a:r>
              <a:rPr lang="en-US" dirty="0" smtClean="0"/>
              <a:t>are reported and tracked through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bug tracking system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Performed by the </a:t>
            </a:r>
            <a:r>
              <a:rPr lang="en-US" dirty="0" smtClean="0"/>
              <a:t>Quality </a:t>
            </a:r>
            <a:r>
              <a:rPr lang="en-US" dirty="0"/>
              <a:t>Assurance Engineers (</a:t>
            </a:r>
            <a:r>
              <a:rPr lang="en-US" dirty="0" smtClean="0"/>
              <a:t>QA engineers)</a:t>
            </a:r>
            <a:endParaRPr lang="en-US" dirty="0"/>
          </a:p>
          <a:p>
            <a:r>
              <a:rPr lang="en-US" dirty="0" smtClean="0"/>
              <a:t>Most of the QA work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software testing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Manual testing </a:t>
            </a:r>
            <a:r>
              <a:rPr lang="en-US" dirty="0" smtClean="0"/>
              <a:t>(click and check the results)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Automated testing </a:t>
            </a:r>
            <a:r>
              <a:rPr lang="en-US" dirty="0" smtClean="0"/>
              <a:t>(QA automation)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vert="horz" lIns="92075" tIns="46038" rIns="92075" bIns="46038" rtlCol="0" anchor="ctr" anchorCtr="0">
            <a:normAutofit/>
          </a:bodyPr>
          <a:lstStyle/>
          <a:p>
            <a:r>
              <a:rPr lang="en-US" dirty="0"/>
              <a:t>Software </a:t>
            </a:r>
            <a:r>
              <a:rPr lang="en-US" dirty="0" smtClean="0"/>
              <a:t>Quality Assurance</a:t>
            </a:r>
            <a:endParaRPr lang="en-US" dirty="0"/>
          </a:p>
        </p:txBody>
      </p:sp>
      <p:pic>
        <p:nvPicPr>
          <p:cNvPr id="4098" name="Picture 2" descr="http://www.marviq.com/images/sized/bug-300x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977" y="4572000"/>
            <a:ext cx="2303435" cy="1812037"/>
          </a:xfrm>
          <a:prstGeom prst="roundRect">
            <a:avLst>
              <a:gd name="adj" fmla="val 3110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555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QA planning / test planning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Establish test strategy and test plan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to test, how to test it, when, test scenarios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Test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procedures, test </a:t>
            </a:r>
            <a:r>
              <a:rPr lang="en-US" dirty="0" smtClean="0"/>
              <a:t>scenarios,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test </a:t>
            </a:r>
            <a:r>
              <a:rPr lang="en-US" dirty="0"/>
              <a:t>cases, test scripts</a:t>
            </a:r>
          </a:p>
          <a:p>
            <a:pPr>
              <a:lnSpc>
                <a:spcPct val="100000"/>
              </a:lnSpc>
            </a:pPr>
            <a:r>
              <a:rPr lang="en-US" dirty="0"/>
              <a:t>Test </a:t>
            </a:r>
            <a:r>
              <a:rPr lang="en-US" dirty="0" smtClean="0"/>
              <a:t>execution and reporting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Defect tracking</a:t>
            </a:r>
            <a:endParaRPr lang="en-US" dirty="0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QA Process</a:t>
            </a:r>
            <a:endParaRPr lang="en-US" dirty="0"/>
          </a:p>
        </p:txBody>
      </p:sp>
      <p:pic>
        <p:nvPicPr>
          <p:cNvPr id="6146" name="Picture 2" descr="http://www.highlandsinfotech.com/wpimages/wpa05ed167_0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67" t="-10124" r="-6667" b="-10124"/>
          <a:stretch/>
        </p:blipFill>
        <p:spPr bwMode="auto">
          <a:xfrm>
            <a:off x="7621296" y="3581400"/>
            <a:ext cx="3788066" cy="2557646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89372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checks whether the </a:t>
            </a:r>
            <a:r>
              <a:rPr lang="en-US" dirty="0" smtClean="0"/>
              <a:t>developed software </a:t>
            </a:r>
            <a:r>
              <a:rPr lang="en-US" dirty="0"/>
              <a:t>conforms to the requirements</a:t>
            </a:r>
            <a:endParaRPr lang="bg-BG" i="1" dirty="0"/>
          </a:p>
          <a:p>
            <a:pPr>
              <a:lnSpc>
                <a:spcPct val="100000"/>
              </a:lnSpc>
            </a:pPr>
            <a:r>
              <a:rPr lang="en-US" dirty="0"/>
              <a:t>Testing aims to 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defects</a:t>
            </a:r>
            <a:r>
              <a:rPr lang="en-US" dirty="0"/>
              <a:t> (bugs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 and automated 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Kinds of tests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Black-box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white-box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Unit </a:t>
            </a:r>
            <a:r>
              <a:rPr lang="en-US" dirty="0"/>
              <a:t>tests, integration tests, system tests, acceptance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Stress tests, load tests, regression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vert="horz" lIns="92075" tIns="46038" rIns="92075" bIns="46038" rtlCol="0" anchor="ctr" anchorCtr="0">
            <a:normAutofit/>
          </a:bodyPr>
          <a:lstStyle/>
          <a:p>
            <a:r>
              <a:rPr lang="en-US"/>
              <a:t>Software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2716433"/>
            <a:ext cx="4236400" cy="185556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06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plan </a:t>
            </a:r>
            <a:r>
              <a:rPr lang="en-US" dirty="0" smtClean="0"/>
              <a:t>describes </a:t>
            </a:r>
            <a:r>
              <a:rPr lang="en-US" dirty="0"/>
              <a:t>how tests will be performed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of </a:t>
            </a:r>
            <a:r>
              <a:rPr lang="en-US" dirty="0" smtClean="0"/>
              <a:t>QA and test </a:t>
            </a:r>
            <a:r>
              <a:rPr lang="en-US" dirty="0"/>
              <a:t>activities to be performed to ensure meeting the </a:t>
            </a:r>
            <a:r>
              <a:rPr lang="en-US" dirty="0" smtClean="0"/>
              <a:t>quality requirements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Features to be </a:t>
            </a:r>
            <a:r>
              <a:rPr lang="en-US" dirty="0" smtClean="0"/>
              <a:t>tested (scenarios), test cases, </a:t>
            </a:r>
            <a:r>
              <a:rPr lang="en-US" dirty="0"/>
              <a:t>testing approach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test schedule</a:t>
            </a:r>
            <a:r>
              <a:rPr lang="en-US" dirty="0"/>
              <a:t>, acceptance criteria</a:t>
            </a:r>
          </a:p>
          <a:p>
            <a:pPr>
              <a:lnSpc>
                <a:spcPct val="100000"/>
              </a:lnSpc>
            </a:pPr>
            <a:r>
              <a:rPr lang="en-US" dirty="0"/>
              <a:t>Test scenarios and test cases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scenarios </a:t>
            </a:r>
            <a:r>
              <a:rPr lang="en-US" dirty="0"/>
              <a:t>– stories to be tested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cases </a:t>
            </a:r>
            <a:r>
              <a:rPr lang="en-US" dirty="0"/>
              <a:t>– tests of single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test scenario is covered by several test cases</a:t>
            </a:r>
            <a:endParaRPr lang="en-US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Plan, Test Scenarios </a:t>
            </a:r>
            <a:r>
              <a:rPr lang="en-US" dirty="0"/>
              <a:t>and Test Cases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212" y="3982958"/>
            <a:ext cx="2078843" cy="22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89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scenario</a:t>
            </a:r>
            <a:r>
              <a:rPr lang="en-US" dirty="0" smtClean="0"/>
              <a:t>: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Test the user registration form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cases </a:t>
            </a:r>
            <a:r>
              <a:rPr lang="en-US" dirty="0" smtClean="0"/>
              <a:t>for this scenario:</a:t>
            </a:r>
          </a:p>
          <a:p>
            <a:pPr lvl="1"/>
            <a:r>
              <a:rPr lang="en-US" dirty="0" smtClean="0"/>
              <a:t>Non-existing username </a:t>
            </a:r>
            <a:r>
              <a:rPr lang="en-US" dirty="0" smtClean="0">
                <a:sym typeface="Wingdings" panose="05000000000000000000" pitchFamily="2" charset="2"/>
              </a:rPr>
              <a:t> success</a:t>
            </a:r>
            <a:endParaRPr lang="en-US" dirty="0" smtClean="0"/>
          </a:p>
          <a:p>
            <a:pPr lvl="1"/>
            <a:r>
              <a:rPr lang="en-US" dirty="0" smtClean="0"/>
              <a:t>Duplicated username </a:t>
            </a:r>
            <a:r>
              <a:rPr lang="en-US" dirty="0" smtClean="0">
                <a:sym typeface="Wingdings" panose="05000000000000000000" pitchFamily="2" charset="2"/>
              </a:rPr>
              <a:t> error</a:t>
            </a:r>
          </a:p>
          <a:p>
            <a:pPr lvl="1"/>
            <a:r>
              <a:rPr lang="en-US" dirty="0" smtClean="0"/>
              <a:t>Empty username or password </a:t>
            </a:r>
            <a:r>
              <a:rPr lang="en-US" dirty="0" smtClean="0">
                <a:sym typeface="Wingdings" panose="05000000000000000000" pitchFamily="2" charset="2"/>
              </a:rPr>
              <a:t> error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 long username  error</a:t>
            </a:r>
          </a:p>
          <a:p>
            <a:pPr lvl="1"/>
            <a:r>
              <a:rPr lang="en-US" dirty="0" smtClean="0"/>
              <a:t>Invalid characters in username / password </a:t>
            </a:r>
            <a:r>
              <a:rPr lang="en-US" dirty="0" smtClean="0">
                <a:sym typeface="Wingdings" panose="05000000000000000000" pitchFamily="2" charset="2"/>
              </a:rPr>
              <a:t> error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Scenarios and Test Cases – Example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75612" y="1499398"/>
            <a:ext cx="3195417" cy="3959706"/>
            <a:chOff x="7089995" y="1524000"/>
            <a:chExt cx="4186017" cy="4569306"/>
          </a:xfrm>
        </p:grpSpPr>
        <p:sp>
          <p:nvSpPr>
            <p:cNvPr id="5" name="Rounded Rectangle 4"/>
            <p:cNvSpPr/>
            <p:nvPr/>
          </p:nvSpPr>
          <p:spPr>
            <a:xfrm>
              <a:off x="7089995" y="1524000"/>
              <a:ext cx="4186017" cy="4569306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449154" y="2185719"/>
              <a:ext cx="3456384" cy="0"/>
            </a:xfrm>
            <a:prstGeom prst="lin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49153" y="1624753"/>
              <a:ext cx="3456385" cy="532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 Registration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49154" y="3666583"/>
              <a:ext cx="3456384" cy="4680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/>
                <a:t>•••••••••••</a:t>
              </a:r>
              <a:endParaRPr lang="bg-BG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7146" y="3278831"/>
              <a:ext cx="3528392" cy="46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Password:</a:t>
              </a:r>
              <a:endParaRPr lang="bg-BG" sz="2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205048" y="5305035"/>
              <a:ext cx="1872587" cy="517584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effectLst>
                    <a:glow rad="12700">
                      <a:schemeClr val="accent6">
                        <a:lumMod val="50000"/>
                        <a:alpha val="2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Register</a:t>
              </a:r>
              <a:endParaRPr lang="bg-BG" sz="2200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154" y="4614931"/>
              <a:ext cx="3456384" cy="4680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noProof="1" smtClean="0"/>
                <a:t>Maria Steward</a:t>
              </a:r>
              <a:endParaRPr lang="en-US" sz="2000" b="1" noProof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77146" y="4227179"/>
              <a:ext cx="3528392" cy="46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Full Name:</a:t>
              </a:r>
              <a:endParaRPr lang="bg-BG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49154" y="2726089"/>
              <a:ext cx="3456384" cy="4680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noProof="1" smtClean="0"/>
                <a:t>maria</a:t>
              </a:r>
              <a:endParaRPr lang="en-US" sz="2000" b="1" noProof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77146" y="2338338"/>
              <a:ext cx="3528392" cy="46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Username:</a:t>
              </a:r>
              <a:endParaRPr lang="bg-B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17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114800"/>
            <a:ext cx="9806728" cy="820600"/>
          </a:xfrm>
        </p:spPr>
        <p:txBody>
          <a:bodyPr/>
          <a:lstStyle/>
          <a:p>
            <a:r>
              <a:rPr lang="en-US" dirty="0" smtClean="0"/>
              <a:t>Defect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5069168"/>
            <a:ext cx="9806728" cy="1339204"/>
          </a:xfrm>
        </p:spPr>
        <p:txBody>
          <a:bodyPr/>
          <a:lstStyle/>
          <a:p>
            <a:r>
              <a:rPr lang="en-US" dirty="0" smtClean="0"/>
              <a:t>Defect Reporting and Tracking, Issue Tracking Tools, Defect Lifecycle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40" y="1201944"/>
            <a:ext cx="6957272" cy="24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1129</Words>
  <Application>Microsoft Office PowerPoint</Application>
  <PresentationFormat>Custom</PresentationFormat>
  <Paragraphs>189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Wingdings 2</vt:lpstr>
      <vt:lpstr>SoftUni 16x9</vt:lpstr>
      <vt:lpstr>Software Quality Assurance</vt:lpstr>
      <vt:lpstr>Table of Contents</vt:lpstr>
      <vt:lpstr>Software Quality Assurance</vt:lpstr>
      <vt:lpstr>Software Quality Assurance</vt:lpstr>
      <vt:lpstr>The Software QA Process</vt:lpstr>
      <vt:lpstr>Software Testing</vt:lpstr>
      <vt:lpstr>Test Plan, Test Scenarios and Test Cases</vt:lpstr>
      <vt:lpstr>Test Scenarios and Test Cases – Example</vt:lpstr>
      <vt:lpstr>Defect Tracking</vt:lpstr>
      <vt:lpstr>Defect Tracking</vt:lpstr>
      <vt:lpstr>Defect Lifecycle</vt:lpstr>
      <vt:lpstr>Defects – Description</vt:lpstr>
      <vt:lpstr>Defect Tracking Systems / Issue Trackers</vt:lpstr>
      <vt:lpstr>Test Automation</vt:lpstr>
      <vt:lpstr>Test Automation</vt:lpstr>
      <vt:lpstr>Selenium – Web Testing Automation</vt:lpstr>
      <vt:lpstr>Selenium IDE + Web Driver</vt:lpstr>
      <vt:lpstr>Sikuli – UI Testing Automation</vt:lpstr>
      <vt:lpstr>SoapUI – Web Service Testing Automation</vt:lpstr>
      <vt:lpstr>JMeter – Performance Testing</vt:lpstr>
      <vt:lpstr>Software Quality Assurance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Fundamentals</dc:title>
  <dc:subject>C# Basics Course</dc:subject>
  <dc:creator/>
  <cp:keywords>software engineering, requirements, architecture, implementation, QA, methodologies, agile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2014-12-19T17:49:46Z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