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1"/>
  </p:notesMasterIdLst>
  <p:handoutMasterIdLst>
    <p:handoutMasterId r:id="rId32"/>
  </p:handoutMasterIdLst>
  <p:sldIdLst>
    <p:sldId id="394" r:id="rId3"/>
    <p:sldId id="473" r:id="rId4"/>
    <p:sldId id="474" r:id="rId5"/>
    <p:sldId id="475" r:id="rId6"/>
    <p:sldId id="476" r:id="rId7"/>
    <p:sldId id="477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5" r:id="rId16"/>
    <p:sldId id="486" r:id="rId17"/>
    <p:sldId id="487" r:id="rId18"/>
    <p:sldId id="488" r:id="rId19"/>
    <p:sldId id="489" r:id="rId20"/>
    <p:sldId id="490" r:id="rId21"/>
    <p:sldId id="491" r:id="rId22"/>
    <p:sldId id="492" r:id="rId23"/>
    <p:sldId id="493" r:id="rId24"/>
    <p:sldId id="494" r:id="rId25"/>
    <p:sldId id="495" r:id="rId26"/>
    <p:sldId id="498" r:id="rId27"/>
    <p:sldId id="472" r:id="rId28"/>
    <p:sldId id="499" r:id="rId29"/>
    <p:sldId id="393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16D"/>
    <a:srgbClr val="663606"/>
    <a:srgbClr val="F9F0AB"/>
    <a:srgbClr val="F9E6AB"/>
    <a:srgbClr val="F9FAAB"/>
    <a:srgbClr val="767691"/>
    <a:srgbClr val="7676AA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0" autoAdjust="0"/>
  </p:normalViewPr>
  <p:slideViewPr>
    <p:cSldViewPr>
      <p:cViewPr varScale="1">
        <p:scale>
          <a:sx n="71" d="100"/>
          <a:sy n="71" d="100"/>
        </p:scale>
        <p:origin x="402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1/27/2015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5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6891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1/27/2015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hyperlink" Target="http://softuni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hint.com/" TargetMode="External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ear.php.net/package/PHP_CodeSniffer" TargetMode="External"/><Relationship Id="rId4" Type="http://schemas.openxmlformats.org/officeDocument/2006/relationships/hyperlink" Target="http://www.jslint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high-quality-co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s://telerikacademy.com/Courses/Courses/Details/174" TargetMode="Externa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://www.softwaregroup-bg.com/" TargetMode="External"/><Relationship Id="rId3" Type="http://schemas.openxmlformats.org/officeDocument/2006/relationships/hyperlink" Target="http://www.vivacom.bg/" TargetMode="External"/><Relationship Id="rId7" Type="http://schemas.openxmlformats.org/officeDocument/2006/relationships/hyperlink" Target="http://www.sbtech.com/" TargetMode="External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://www.superhosting.bg/" TargetMode="External"/><Relationship Id="rId10" Type="http://schemas.openxmlformats.org/officeDocument/2006/relationships/image" Target="../media/image21.png"/><Relationship Id="rId4" Type="http://schemas.openxmlformats.org/officeDocument/2006/relationships/image" Target="../media/image18.jpeg"/><Relationship Id="rId9" Type="http://schemas.openxmlformats.org/officeDocument/2006/relationships/hyperlink" Target="http://komfo.com/" TargetMode="External"/><Relationship Id="rId1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56262" y="990600"/>
            <a:ext cx="7410049" cy="1171552"/>
          </a:xfrm>
        </p:spPr>
        <p:txBody>
          <a:bodyPr>
            <a:normAutofit/>
          </a:bodyPr>
          <a:lstStyle/>
          <a:p>
            <a:r>
              <a:rPr lang="en-US" sz="4800" dirty="0"/>
              <a:t>Code Formatting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56262" y="2193899"/>
            <a:ext cx="7339291" cy="10914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Correctly </a:t>
            </a:r>
            <a:r>
              <a:rPr lang="en-US" dirty="0" smtClean="0"/>
              <a:t>Formatting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Source Code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6" name="Picture 2" descr="http://bcsd.k12.ny.us/hamagrael/LMC/12262021582017770699Sephr_Notepad_with_Text_and_Pencil_1.svg.med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9218612" y="3733800"/>
            <a:ext cx="2047503" cy="2047503"/>
          </a:xfrm>
          <a:prstGeom prst="roundRect">
            <a:avLst>
              <a:gd name="adj" fmla="val 8875"/>
            </a:avLst>
          </a:prstGeom>
          <a:noFill/>
          <a:effectLst>
            <a:softEdge rad="31750"/>
          </a:effectLst>
        </p:spPr>
      </p:pic>
      <p:pic>
        <p:nvPicPr>
          <p:cNvPr id="17" name="Picture 2" descr="format, indent, less, submenu icon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tx2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2" y="3614550"/>
            <a:ext cx="2286000" cy="228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format, indent, mor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262" y="3733800"/>
            <a:ext cx="2047501" cy="204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softuni.bg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Brackets in Methods Declaration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Brackets in the method declaration should be formatted as follows: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Don't  use spaces between the brackets: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en-US" dirty="0" smtClean="0"/>
              <a:t>The same applies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-conditions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-loops: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2451462"/>
            <a:ext cx="1056364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CalcFactorial(uint num)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12589" y="3793941"/>
            <a:ext cx="1056364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CalcFactorial ( uint num ) 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2589" y="4373062"/>
            <a:ext cx="1056364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CalcFactorial (uint num) 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12589" y="5750560"/>
            <a:ext cx="1056364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(condition) { … }</a:t>
            </a:r>
          </a:p>
        </p:txBody>
      </p:sp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86376" y="2201091"/>
            <a:ext cx="1088287" cy="81642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86375" y="3831771"/>
            <a:ext cx="1088289" cy="81642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39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Separate method parameters by comma followed by a space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put space before the </a:t>
            </a:r>
            <a:r>
              <a:rPr lang="en-US" dirty="0"/>
              <a:t>comma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Incorrect examples: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Separating Parameters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069" y="3134360"/>
            <a:ext cx="10969943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username, string password)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3269" y="4800600"/>
            <a:ext cx="10969943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username,string password)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3269" y="5372100"/>
            <a:ext cx="10969943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 ,string password)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3269" y="5943600"/>
            <a:ext cx="10969943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 , string password)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7069" y="3683000"/>
            <a:ext cx="10969943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RegisterUser("nakov", "s3cr3t!p@ssw0rd");</a:t>
            </a:r>
          </a:p>
        </p:txBody>
      </p:sp>
    </p:spTree>
    <p:extLst>
      <p:ext uri="{BB962C8B-B14F-4D97-AF65-F5344CB8AC3E}">
        <p14:creationId xmlns:p14="http://schemas.microsoft.com/office/powerpoint/2010/main" val="170986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400"/>
              </a:lnSpc>
            </a:pPr>
            <a:r>
              <a:rPr lang="en-US" sz="3000" dirty="0" smtClean="0"/>
              <a:t>Use an empty line to separate logically related sequences of lines: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Lines in Method Body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7868" y="1752600"/>
            <a:ext cx="1117309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List&lt;Report&gt; PrepareReports()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List&lt;Report&gt; reports = new List&lt;Report&gt;();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Create incomes reports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 incomesSalesReport = PrepareIncomesSalesReport();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reports.Add(incomesSalesReport);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 incomesSupportReport = PrepareIncomesSupportReport();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reports.Add(incomesSupportReport);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Create expenses reports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 expensesPayrollReport = PrepareExpensesPayrollReport();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reports.Add(expensesPayrollReport);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 expensesMarketingReport = PrepareExpensesMarketingReport();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reports.Add(expensesMarketingReport);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reports;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922736" y="2443996"/>
            <a:ext cx="2742486" cy="527804"/>
          </a:xfrm>
          <a:prstGeom prst="wedgeRoundRectCallout">
            <a:avLst>
              <a:gd name="adj1" fmla="val -167911"/>
              <a:gd name="adj2" fmla="val 6161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line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22736" y="3967996"/>
            <a:ext cx="2742486" cy="527804"/>
          </a:xfrm>
          <a:prstGeom prst="wedgeRoundRectCallout">
            <a:avLst>
              <a:gd name="adj1" fmla="val -166059"/>
              <a:gd name="adj2" fmla="val 747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line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78677" y="5872996"/>
            <a:ext cx="2742486" cy="527804"/>
          </a:xfrm>
          <a:prstGeom prst="wedgeRoundRectCallout">
            <a:avLst>
              <a:gd name="adj1" fmla="val -110503"/>
              <a:gd name="adj2" fmla="val -5339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line</a:t>
            </a:r>
          </a:p>
        </p:txBody>
      </p:sp>
    </p:spTree>
    <p:extLst>
      <p:ext uri="{BB962C8B-B14F-4D97-AF65-F5344CB8AC3E}">
        <p14:creationId xmlns:p14="http://schemas.microsoft.com/office/powerpoint/2010/main" val="379790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Formatting classes / structures / interfaces / enumerations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Indent</a:t>
            </a:r>
            <a:r>
              <a:rPr lang="en-US" dirty="0" smtClean="0"/>
              <a:t> the class body with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dirty="0" smtClean="0"/>
              <a:t> [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Tab</a:t>
            </a:r>
            <a:r>
              <a:rPr lang="en-US" dirty="0" smtClean="0"/>
              <a:t>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the following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order</a:t>
            </a:r>
            <a:r>
              <a:rPr lang="en-US" dirty="0" smtClean="0"/>
              <a:t> of definitions: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Constants, delegates, inner types, fields, constructors, properties, methods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Static members, public members, protected members, internal members, private members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above order of definitions is not the only possible correct one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Formatting Types – Example in C#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6469" y="1151121"/>
            <a:ext cx="10969943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Static variables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const string Species = "Canis Lupus Familiaris";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Instance variables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age;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Constructors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Dog(string name, int age)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this.age =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6556" y="6172200"/>
            <a:ext cx="280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(continues on the next slide)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21866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Formatting Types – Example in C#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1323976"/>
            <a:ext cx="10969943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Properties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Name { get; set; }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Methods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Breathe()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TODO: breathing process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Bark()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wuf-wuf");</a:t>
            </a: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542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Formatting conditional statements and loops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Always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use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 }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block after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 smtClean="0"/>
              <a:t>, even when a single operator follows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Indent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block</a:t>
            </a:r>
            <a:r>
              <a:rPr lang="en-US" dirty="0" smtClean="0"/>
              <a:t> body after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Always put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new line </a:t>
            </a:r>
            <a:r>
              <a:rPr lang="en-US" dirty="0" smtClean="0"/>
              <a:t>after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</a:t>
            </a:r>
            <a:r>
              <a:rPr lang="en-US" dirty="0" smtClean="0"/>
              <a:t>block!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Always put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on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next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line</a:t>
            </a:r>
            <a:r>
              <a:rPr lang="en-US" dirty="0" smtClean="0"/>
              <a:t> (in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Always put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on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same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line</a:t>
            </a:r>
            <a:r>
              <a:rPr lang="en-US" dirty="0"/>
              <a:t> (</a:t>
            </a:r>
            <a:r>
              <a:rPr lang="en-US" dirty="0" smtClean="0"/>
              <a:t>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Java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JavaScript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Never indent with more than one [Tab]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Formatting Conditional Statements and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9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spcBef>
                <a:spcPts val="4800"/>
              </a:spcBef>
            </a:pPr>
            <a:r>
              <a:rPr lang="en-US" dirty="0" smtClean="0"/>
              <a:t>Incorrect examples: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Conditional Statements </a:t>
            </a:r>
            <a:r>
              <a:rPr lang="en-US" sz="3600" dirty="0"/>
              <a:t>and Loops Formatting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64764" y="1800761"/>
            <a:ext cx="1056364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10;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 = {0}", 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9" y="3810000"/>
            <a:ext cx="10563648" cy="677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("i={0}", i);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589" y="4781145"/>
            <a:ext cx="10563648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 Console.WriteLine("i={0}", i);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2589" y="5461337"/>
            <a:ext cx="10563648" cy="9694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("i={0}", 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110148" y="2338451"/>
            <a:ext cx="2742486" cy="953453"/>
          </a:xfrm>
          <a:prstGeom prst="wedgeRoundRectCallout">
            <a:avLst>
              <a:gd name="adj1" fmla="val -117117"/>
              <a:gd name="adj2" fmla="val 11576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are missing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765100" y="3400301"/>
            <a:ext cx="3712710" cy="1293971"/>
          </a:xfrm>
          <a:prstGeom prst="wedgeRoundRectCallout">
            <a:avLst>
              <a:gd name="adj1" fmla="val -79750"/>
              <a:gd name="adj2" fmla="val 6296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Never put multiple stetements on the same line!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13295" y="5562601"/>
            <a:ext cx="3859795" cy="953453"/>
          </a:xfrm>
          <a:prstGeom prst="wedgeRoundRectCallout">
            <a:avLst>
              <a:gd name="adj1" fmla="val -91279"/>
              <a:gd name="adj2" fmla="val -3743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 C# the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should be on the next line</a:t>
            </a:r>
          </a:p>
        </p:txBody>
      </p:sp>
    </p:spTree>
    <p:extLst>
      <p:ext uri="{BB962C8B-B14F-4D97-AF65-F5344CB8AC3E}">
        <p14:creationId xmlns:p14="http://schemas.microsoft.com/office/powerpoint/2010/main" val="163711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en-US" sz="2800" dirty="0" smtClean="0"/>
              <a:t>Empty lines are used to separate logically unrelated parts of the source code</a:t>
            </a:r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>
              <a:lnSpc>
                <a:spcPts val="3200"/>
              </a:lnSpc>
            </a:pPr>
            <a:endParaRPr lang="en-US" sz="3000" dirty="0" smtClean="0"/>
          </a:p>
          <a:p>
            <a:pPr lvl="1">
              <a:lnSpc>
                <a:spcPts val="3200"/>
              </a:lnSpc>
              <a:spcBef>
                <a:spcPts val="3600"/>
              </a:spcBef>
            </a:pPr>
            <a:r>
              <a:rPr lang="en-US" sz="2800" dirty="0" smtClean="0"/>
              <a:t>Don't put empty lines when not needed!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Empty Lines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4764" y="1676400"/>
            <a:ext cx="10563648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PrintList(List&lt;int&gt; ints) 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 ");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(int item in ints)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Console.Write(item);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1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Console.WriteLine("}");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…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703854" y="3945664"/>
            <a:ext cx="3094694" cy="1379101"/>
          </a:xfrm>
          <a:prstGeom prst="wedgeRoundRectCallout">
            <a:avLst>
              <a:gd name="adj1" fmla="val -127305"/>
              <a:gd name="adj2" fmla="val 20794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An empty line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separates the methods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703854" y="2169251"/>
            <a:ext cx="4570809" cy="953453"/>
          </a:xfrm>
          <a:prstGeom prst="wedgeRoundRectCallout">
            <a:avLst>
              <a:gd name="adj1" fmla="val -98644"/>
              <a:gd name="adj2" fmla="val 132908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An empty line</a:t>
            </a:r>
            <a:b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after the foreach block</a:t>
            </a:r>
          </a:p>
        </p:txBody>
      </p:sp>
    </p:spTree>
    <p:extLst>
      <p:ext uri="{BB962C8B-B14F-4D97-AF65-F5344CB8AC3E}">
        <p14:creationId xmlns:p14="http://schemas.microsoft.com/office/powerpoint/2010/main" val="127284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Misplaced Empty Lines – Example</a:t>
            </a:r>
            <a:endParaRPr 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1152466"/>
            <a:ext cx="10969943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PrintList(List&lt;int&gt; ints) 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 ");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(int item in ints)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Console.Write(item);</a:t>
            </a:r>
          </a:p>
          <a:p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Console.WriteLine("}");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399133" y="3272314"/>
            <a:ext cx="4313578" cy="953453"/>
          </a:xfrm>
          <a:prstGeom prst="wedgeRoundRectCallout">
            <a:avLst>
              <a:gd name="adj1" fmla="val -97225"/>
              <a:gd name="adj2" fmla="val 2578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do these empty lines serve for?</a:t>
            </a:r>
          </a:p>
        </p:txBody>
      </p:sp>
    </p:spTree>
    <p:extLst>
      <p:ext uri="{BB962C8B-B14F-4D97-AF65-F5344CB8AC3E}">
        <p14:creationId xmlns:p14="http://schemas.microsoft.com/office/powerpoint/2010/main" val="465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Why Do We Need Code Formatting?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Formatting Methods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Formatting Types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Formatting in Java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Common Mistakes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 smtClean="0"/>
              <a:t>Alignments</a:t>
            </a:r>
          </a:p>
          <a:p>
            <a:pPr marL="450850" indent="-450850">
              <a:buFont typeface="+mj-lt"/>
              <a:buAutoNum type="arabicPeriod"/>
              <a:tabLst/>
            </a:pPr>
            <a:r>
              <a:rPr lang="en-US" dirty="0"/>
              <a:t>Automated Tools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54274" name="Picture 2" descr="http://www.knowledgemag.co.uk/i/knowledge_head_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13296" y="1828800"/>
            <a:ext cx="4405752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439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 smtClean="0"/>
              <a:t>Break long lines after punctuation</a:t>
            </a:r>
          </a:p>
          <a:p>
            <a:pPr>
              <a:lnSpc>
                <a:spcPts val="3600"/>
              </a:lnSpc>
            </a:pPr>
            <a:r>
              <a:rPr lang="en-US" sz="3000" dirty="0" smtClean="0"/>
              <a:t>Indent the second line by single [Tab]</a:t>
            </a:r>
          </a:p>
          <a:p>
            <a:pPr>
              <a:lnSpc>
                <a:spcPts val="3600"/>
              </a:lnSpc>
            </a:pPr>
            <a:r>
              <a:rPr lang="en-US" sz="3000" dirty="0" smtClean="0"/>
              <a:t>Do not additionally indent the third line</a:t>
            </a:r>
          </a:p>
          <a:p>
            <a:pPr>
              <a:lnSpc>
                <a:spcPts val="3600"/>
              </a:lnSpc>
            </a:pPr>
            <a:r>
              <a:rPr lang="en-US" sz="3000" dirty="0" smtClean="0"/>
              <a:t>Examples: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Long Lines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9" y="5292804"/>
            <a:ext cx="10563648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DictionaryEntry&lt;K, V&gt; newEntry = </a:t>
            </a:r>
          </a:p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DictionaryEntry&lt;K, V&gt;(</a:t>
            </a:r>
          </a:p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oldEntry.Key,        					oldEntry.Value);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2589" y="3658850"/>
            <a:ext cx="10563648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 0 ||</a:t>
            </a:r>
          </a:p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matrix[x+1, y] == 0 || matrix[x, y-1] == 0 ||</a:t>
            </a:r>
          </a:p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y+1] == 0)</a:t>
            </a:r>
          </a:p>
          <a:p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</p:spTree>
    <p:extLst>
      <p:ext uri="{BB962C8B-B14F-4D97-AF65-F5344CB8AC3E}">
        <p14:creationId xmlns:p14="http://schemas.microsoft.com/office/powerpoint/2010/main" val="16416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Incorrect Ways To Break Long Lines (in C#)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1482804"/>
            <a:ext cx="10868369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0 || matrix[x+1, y] == 0 || matrix[x, 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y-1] == 0 || matrix[x, y+1] == 0)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441" y="3277850"/>
            <a:ext cx="10868369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 0 || 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matrix[x+1, y] == 0 || matrix[x, y-1] == 0 || 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matrix[x, y+1] == 0)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441" y="5064204"/>
            <a:ext cx="10868369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DictionaryEntry&lt;K, V&gt; newEntry 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= new DictionaryEntry&lt;K, V&gt;(oldEntry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.Key, oldEntry.Value);</a:t>
            </a:r>
          </a:p>
        </p:txBody>
      </p:sp>
    </p:spTree>
    <p:extLst>
      <p:ext uri="{BB962C8B-B14F-4D97-AF65-F5344CB8AC3E}">
        <p14:creationId xmlns:p14="http://schemas.microsoft.com/office/powerpoint/2010/main" val="49412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sz="3000" dirty="0" smtClean="0"/>
              <a:t>In C# use single [Tab] after breaking a long line:</a:t>
            </a:r>
          </a:p>
          <a:p>
            <a:pPr>
              <a:lnSpc>
                <a:spcPts val="3600"/>
              </a:lnSpc>
            </a:pPr>
            <a:endParaRPr lang="en-US" sz="3000" dirty="0"/>
          </a:p>
          <a:p>
            <a:pPr>
              <a:lnSpc>
                <a:spcPts val="3600"/>
              </a:lnSpc>
            </a:pPr>
            <a:endParaRPr lang="en-US" sz="3000" dirty="0" smtClean="0"/>
          </a:p>
          <a:p>
            <a:pPr>
              <a:lnSpc>
                <a:spcPts val="3600"/>
              </a:lnSpc>
            </a:pPr>
            <a:endParaRPr lang="en-US" sz="3000" dirty="0"/>
          </a:p>
          <a:p>
            <a:pPr>
              <a:lnSpc>
                <a:spcPts val="3600"/>
              </a:lnSpc>
              <a:spcBef>
                <a:spcPts val="1800"/>
              </a:spcBef>
            </a:pPr>
            <a:r>
              <a:rPr lang="en-US" sz="3000" dirty="0" smtClean="0"/>
              <a:t>In JavaScript, Java and PHP use double [Tab] in the carried long lines: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Breaking Long </a:t>
            </a:r>
            <a:r>
              <a:rPr lang="en-US" dirty="0" smtClean="0"/>
              <a:t>Lines in </a:t>
            </a:r>
            <a:r>
              <a:rPr lang="en-US" dirty="0" smtClean="0"/>
              <a:t>C#, JavaScript,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Java </a:t>
            </a:r>
            <a:r>
              <a:rPr lang="en-US" dirty="0" smtClean="0"/>
              <a:t>and PHP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1794808"/>
            <a:ext cx="10868369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 0 ||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matrix[x+1, y] == 0 || matrix[x, y-1] == 0 ||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y+1] == 0)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y]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441" y="4419600"/>
            <a:ext cx="10868369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 0 ||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matrix[x+1, y] == 0 || matrix[x, y-1] == 0 ||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matrix[x, y+1] == 0) 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y]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79578" y="2286000"/>
            <a:ext cx="1119034" cy="3276600"/>
            <a:chOff x="581178" y="2316480"/>
            <a:chExt cx="866622" cy="36576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581605" y="23164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81178" y="262890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81605" y="3337206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066800" y="53644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21475" y="53644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066800" y="56692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21475" y="56692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21475" y="5974080"/>
              <a:ext cx="381000" cy="0"/>
            </a:xfrm>
            <a:prstGeom prst="straightConnector1">
              <a:avLst/>
            </a:prstGeom>
            <a:ln w="28575">
              <a:solidFill>
                <a:schemeClr val="tx1">
                  <a:lumMod val="20000"/>
                  <a:lumOff val="80000"/>
                  <a:alpha val="70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828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types of alignments are considered harmful</a:t>
            </a:r>
          </a:p>
          <a:p>
            <a:pPr lvl="1"/>
            <a:r>
              <a:rPr lang="en-US" dirty="0" smtClean="0"/>
              <a:t>Alignments are hard-to-maintain!</a:t>
            </a:r>
          </a:p>
          <a:p>
            <a:r>
              <a:rPr lang="en-US" dirty="0" smtClean="0"/>
              <a:t>Incorrect examples: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3220720"/>
            <a:ext cx="1046207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          count    = 0;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      date     = DateTine.Now.Date;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       student  = new Student();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List&lt;Student&gt; students = new List&lt;Student&gt;();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8" y="4876800"/>
            <a:ext cx="1046207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matrix[x, y]                 = 0;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 + 1, y + 1]         = 0;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matrix[2 * x + y, 2 * y + x] = 0;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 * y, x * y]         = 0;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125883" y="4777880"/>
            <a:ext cx="3656648" cy="1189470"/>
          </a:xfrm>
          <a:prstGeom prst="wedgeRoundRectCallout">
            <a:avLst>
              <a:gd name="adj1" fmla="val -48997"/>
              <a:gd name="adj2" fmla="val -74220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36000" rIns="36000" bIns="0" anchor="ctr" anchorCtr="0">
            <a:spAutoFit/>
          </a:bodyPr>
          <a:lstStyle/>
          <a:p>
            <a:pPr algn="ctr" eaLnBrk="0" hangingPunct="0">
              <a:lnSpc>
                <a:spcPts val="27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Think about renaming </a:t>
            </a:r>
            <a:r>
              <a:rPr lang="en-US" sz="23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3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to </a:t>
            </a:r>
            <a:r>
              <a:rPr lang="en-US" sz="23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SchoolStudent</a:t>
            </a:r>
          </a:p>
        </p:txBody>
      </p:sp>
    </p:spTree>
    <p:extLst>
      <p:ext uri="{BB962C8B-B14F-4D97-AF65-F5344CB8AC3E}">
        <p14:creationId xmlns:p14="http://schemas.microsoft.com/office/powerpoint/2010/main" val="40923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5000"/>
              </a:lnSpc>
            </a:pPr>
            <a:r>
              <a:rPr lang="en-US" sz="3000" noProof="1" smtClean="0"/>
              <a:t>Take advantage of your IDE to help formatting the code [Ctrl + K + D]</a:t>
            </a:r>
          </a:p>
          <a:p>
            <a:pPr lvl="1">
              <a:lnSpc>
                <a:spcPct val="95000"/>
              </a:lnSpc>
            </a:pPr>
            <a:r>
              <a:rPr lang="en-US" sz="2800" noProof="1" smtClean="0"/>
              <a:t>Automatic alignment</a:t>
            </a:r>
          </a:p>
          <a:p>
            <a:pPr>
              <a:lnSpc>
                <a:spcPct val="95000"/>
              </a:lnSpc>
            </a:pPr>
            <a:r>
              <a:rPr lang="en-US" sz="3000" noProof="1" smtClean="0"/>
              <a:t>Style Code analysis</a:t>
            </a:r>
          </a:p>
          <a:p>
            <a:pPr lvl="1">
              <a:lnSpc>
                <a:spcPct val="95000"/>
              </a:lnSpc>
            </a:pPr>
            <a:r>
              <a:rPr lang="en-US" sz="2800" noProof="1" smtClean="0"/>
              <a:t>Visual Studio – StyleCop</a:t>
            </a:r>
          </a:p>
          <a:p>
            <a:pPr lvl="2">
              <a:lnSpc>
                <a:spcPct val="95000"/>
              </a:lnSpc>
            </a:pPr>
            <a:r>
              <a:rPr lang="en-US" sz="2600" noProof="1" smtClean="0">
                <a:hlinkClick r:id="rId2"/>
              </a:rPr>
              <a:t>http://code.msdn.microsoft.com/sourceanalysis</a:t>
            </a:r>
          </a:p>
          <a:p>
            <a:pPr lvl="1">
              <a:lnSpc>
                <a:spcPct val="95000"/>
              </a:lnSpc>
            </a:pPr>
            <a:r>
              <a:rPr lang="en-US" sz="2800" noProof="1" smtClean="0"/>
              <a:t>Eclipse – CheckStyle</a:t>
            </a:r>
          </a:p>
          <a:p>
            <a:pPr lvl="2">
              <a:lnSpc>
                <a:spcPct val="95000"/>
              </a:lnSpc>
            </a:pPr>
            <a:r>
              <a:rPr lang="en-US" sz="2600" noProof="1" smtClean="0">
                <a:hlinkClick r:id="rId2"/>
              </a:rPr>
              <a:t>http://sourceforge.net/projects/eclipse-cs/</a:t>
            </a:r>
          </a:p>
          <a:p>
            <a:pPr lvl="1">
              <a:lnSpc>
                <a:spcPct val="95000"/>
              </a:lnSpc>
            </a:pPr>
            <a:r>
              <a:rPr lang="en-US" sz="2800" noProof="1" smtClean="0"/>
              <a:t>JSHint, JSLint – JavaScript code analysis (all IDEs)</a:t>
            </a:r>
          </a:p>
          <a:p>
            <a:pPr lvl="2">
              <a:lnSpc>
                <a:spcPct val="95000"/>
              </a:lnSpc>
            </a:pPr>
            <a:r>
              <a:rPr lang="en-US" sz="2600" noProof="1" smtClean="0">
                <a:hlinkClick r:id="rId3"/>
              </a:rPr>
              <a:t>http://www.jshint.com/</a:t>
            </a:r>
            <a:r>
              <a:rPr lang="en-US" sz="2600" noProof="1" smtClean="0"/>
              <a:t>, </a:t>
            </a:r>
            <a:r>
              <a:rPr lang="en-US" sz="2600" noProof="1" smtClean="0">
                <a:hlinkClick r:id="rId4"/>
              </a:rPr>
              <a:t>http://www.jslint.com/</a:t>
            </a:r>
            <a:r>
              <a:rPr lang="en-US" sz="2600" noProof="1" smtClean="0"/>
              <a:t>  </a:t>
            </a:r>
          </a:p>
          <a:p>
            <a:pPr lvl="1">
              <a:lnSpc>
                <a:spcPct val="95000"/>
              </a:lnSpc>
            </a:pPr>
            <a:r>
              <a:rPr lang="en-US" sz="2800" noProof="1" smtClean="0"/>
              <a:t>PHP Storm – PHP Code Sniffer</a:t>
            </a:r>
          </a:p>
          <a:p>
            <a:pPr lvl="2">
              <a:lnSpc>
                <a:spcPct val="95000"/>
              </a:lnSpc>
            </a:pPr>
            <a:r>
              <a:rPr lang="en-US" sz="2600" noProof="1" smtClean="0">
                <a:hlinkClick r:id="rId5"/>
              </a:rPr>
              <a:t>http://pear.php.net/package/PHP_CodeSniffer</a:t>
            </a:r>
            <a:endParaRPr lang="en-US" sz="26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9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https://softuni.bg/courses/high-quality-code/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Code Formatting</a:t>
            </a:r>
          </a:p>
        </p:txBody>
      </p:sp>
    </p:spTree>
    <p:extLst>
      <p:ext uri="{BB962C8B-B14F-4D97-AF65-F5344CB8AC3E}">
        <p14:creationId xmlns:p14="http://schemas.microsoft.com/office/powerpoint/2010/main" val="191274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High Quality Code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8771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33" y="1427074"/>
            <a:ext cx="3473178" cy="123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11" y="1427088"/>
            <a:ext cx="2695672" cy="1236975"/>
          </a:xfrm>
          <a:prstGeom prst="rect">
            <a:avLst/>
          </a:prstGeom>
        </p:spPr>
      </p:pic>
      <p:pic>
        <p:nvPicPr>
          <p:cNvPr id="4" name="Picture 3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904" y="1427074"/>
            <a:ext cx="3738707" cy="1236650"/>
          </a:xfrm>
          <a:prstGeom prst="rect">
            <a:avLst/>
          </a:prstGeom>
        </p:spPr>
      </p:pic>
      <p:pic>
        <p:nvPicPr>
          <p:cNvPr id="5" name="Picture 4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811" y="3250872"/>
            <a:ext cx="2895601" cy="1140691"/>
          </a:xfrm>
          <a:prstGeom prst="rect">
            <a:avLst/>
          </a:prstGeom>
        </p:spPr>
      </p:pic>
      <p:pic>
        <p:nvPicPr>
          <p:cNvPr id="6" name="Picture 5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589" y="3250871"/>
            <a:ext cx="2970677" cy="1140691"/>
          </a:xfrm>
          <a:prstGeom prst="rect">
            <a:avLst/>
          </a:prstGeom>
        </p:spPr>
      </p:pic>
      <p:pic>
        <p:nvPicPr>
          <p:cNvPr id="7" name="Picture 6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444" y="3250875"/>
            <a:ext cx="4501767" cy="1140691"/>
          </a:xfrm>
          <a:prstGeom prst="rect">
            <a:avLst/>
          </a:prstGeom>
        </p:spPr>
      </p:pic>
      <p:pic>
        <p:nvPicPr>
          <p:cNvPr id="9" name="Picture 8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811" y="4978371"/>
            <a:ext cx="4645555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5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Formatting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Do We Need It?</a:t>
            </a:r>
            <a:endParaRPr lang="en-US" dirty="0"/>
          </a:p>
        </p:txBody>
      </p:sp>
      <p:pic>
        <p:nvPicPr>
          <p:cNvPr id="4" name="Picture 3" descr="C:\Users\Konov\AppData\Local\Microsoft\Windows\Temporary Internet Files\Content.IE5\DVBZGHLM\MPj04117220000[1]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2030" y="3173016"/>
            <a:ext cx="1117309" cy="11503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C:\Users\Konov\AppData\Local\Microsoft\Windows\Temporary Internet Files\Content.IE5\DVBZGHLM\MPj04117220000[1]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2942" y="2132014"/>
            <a:ext cx="2133044" cy="21961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 descr="C:\Users\Konov\AppData\Local\Microsoft\Windows\Temporary Internet Files\Content.IE5\DVBZGHLM\MPj04117220000[1]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4310" y="1371600"/>
            <a:ext cx="2945633" cy="30327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9166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Code Needs Formatting?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3812" y="1219200"/>
            <a:ext cx="9371250" cy="51193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  const    string                    FILE_NAME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="example.bin"  ;  static void Main   (             ){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FileStream   fs=     new FileStream(FILE_NAME,FileMode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  CreateNew)   // Create the writer      for data  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;BinaryWriter w=new   BinaryWriter     (    fs      );</a:t>
            </a:r>
            <a:b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Write data to                            Test.data.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  int i=0;i&lt;11;i++){w.Write((int)i);}w   .Close();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   .   Close  (  ) // Create the reader    for 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;fs=new FileStream(FILE_NAME,FileMode.            Open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 FileAccess.Read)     ;BinaryReader                r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new BinaryReader(fs);  // Read data from  Test.data.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for (int i = 0; i &lt; 11; i++){ Console      .WriteLine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(r.ReadInt32                                       ())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;}r       .    Close   (   );  fs .  Close  (  )  ;  }</a:t>
            </a:r>
          </a:p>
        </p:txBody>
      </p:sp>
    </p:spTree>
    <p:extLst>
      <p:ext uri="{BB962C8B-B14F-4D97-AF65-F5344CB8AC3E}">
        <p14:creationId xmlns:p14="http://schemas.microsoft.com/office/powerpoint/2010/main" val="270401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formatting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goals</a:t>
            </a:r>
          </a:p>
          <a:p>
            <a:pPr lvl="1"/>
            <a:r>
              <a:rPr lang="en-US" dirty="0" smtClean="0"/>
              <a:t>To improve code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readability</a:t>
            </a:r>
          </a:p>
          <a:p>
            <a:pPr lvl="1"/>
            <a:r>
              <a:rPr lang="en-US" dirty="0" smtClean="0"/>
              <a:t>To improve code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maintainability</a:t>
            </a:r>
          </a:p>
          <a:p>
            <a:r>
              <a:rPr lang="en-US" dirty="0" smtClean="0"/>
              <a:t>Fundamental principle of code formatting: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Any formatting style that follows the above principle is good</a:t>
            </a:r>
          </a:p>
          <a:p>
            <a:pPr lvl="1"/>
            <a:r>
              <a:rPr lang="en-US" dirty="0" smtClean="0"/>
              <a:t>Any other formatting is not good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Code Formatting Fundamentals</a:t>
            </a:r>
            <a:endParaRPr lang="en-US" sz="3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1711" y="3924112"/>
            <a:ext cx="10360501" cy="1105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formatting of the source code should disclose its logical structure.</a:t>
            </a:r>
          </a:p>
        </p:txBody>
      </p:sp>
    </p:spTree>
    <p:extLst>
      <p:ext uri="{BB962C8B-B14F-4D97-AF65-F5344CB8AC3E}">
        <p14:creationId xmlns:p14="http://schemas.microsoft.com/office/powerpoint/2010/main" val="256729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Put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alone</a:t>
            </a:r>
            <a:r>
              <a:rPr lang="en-US" dirty="0" smtClean="0"/>
              <a:t> on a line under the corresponding parent block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Indent the block contents by a single [Tab]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 Studio will replace the [Tab] with 4 spaces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Blocks in C#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4419600"/>
            <a:ext cx="10563648" cy="19543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 condition)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Block contents indented by a single [Tab]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VS will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replace the [Tab] with 4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707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Put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 at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end</a:t>
            </a:r>
            <a:r>
              <a:rPr lang="en-US" dirty="0" smtClean="0"/>
              <a:t> of the block 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alone</a:t>
            </a:r>
            <a:r>
              <a:rPr lang="en-US" dirty="0" smtClean="0"/>
              <a:t> on a line under the corresponding parent block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Indent</a:t>
            </a:r>
            <a:r>
              <a:rPr lang="en-US" dirty="0" smtClean="0"/>
              <a:t> the block contents by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dirty="0" smtClean="0"/>
              <a:t> [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Tab</a:t>
            </a:r>
            <a:r>
              <a:rPr lang="en-US" dirty="0" smtClean="0"/>
              <a:t>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indent with spaces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Put single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space</a:t>
            </a:r>
            <a:r>
              <a:rPr lang="en-US" dirty="0" smtClean="0"/>
              <a:t> between the statement and the condition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rmAutofit/>
          </a:bodyPr>
          <a:lstStyle/>
          <a:p>
            <a:r>
              <a:rPr lang="en-US" sz="3700" dirty="0" smtClean="0"/>
              <a:t>Formatting Blocks in Java, JavaScript and PHP</a:t>
            </a:r>
            <a:endParaRPr lang="en-US" sz="37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4437828"/>
            <a:ext cx="10563648" cy="15819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 condition)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Block contents indented by a single [Tab]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Don't use spaces for indentation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794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Use empty line for separation between methods: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Lines between Methods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1752601"/>
            <a:ext cx="1056364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Factorial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static ulong CalcFactorial(uint num)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 ==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num * CalcFactorial(num - 1);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ulong factorial = CalcFactorial(5);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Console.WriteLine(factorial);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484971" y="4228148"/>
            <a:ext cx="4266089" cy="953453"/>
          </a:xfrm>
          <a:prstGeom prst="wedgeRoundRectCallout">
            <a:avLst>
              <a:gd name="adj1" fmla="val -90353"/>
              <a:gd name="adj2" fmla="val -18311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Leave empty line between methods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658493" y="2743201"/>
            <a:ext cx="6022465" cy="953453"/>
          </a:xfrm>
          <a:prstGeom prst="wedgeRoundRectCallout">
            <a:avLst>
              <a:gd name="adj1" fmla="val -82094"/>
              <a:gd name="adj2" fmla="val 19009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Always use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after </a:t>
            </a: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</a:p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(there is no space to do it here)</a:t>
            </a:r>
          </a:p>
        </p:txBody>
      </p:sp>
    </p:spTree>
    <p:extLst>
      <p:ext uri="{BB962C8B-B14F-4D97-AF65-F5344CB8AC3E}">
        <p14:creationId xmlns:p14="http://schemas.microsoft.com/office/powerpoint/2010/main" val="424677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Methods Indentation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Methods should be indented with a single [Tab] from the class body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Methods body should be indented with a single [Tab] as well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9" y="3505200"/>
            <a:ext cx="10563648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IndentationExample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int Zero()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65212" y="4093328"/>
            <a:ext cx="3605861" cy="12954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89692" y="3962401"/>
            <a:ext cx="5281824" cy="953453"/>
          </a:xfrm>
          <a:prstGeom prst="wedgeRoundRectCallout">
            <a:avLst>
              <a:gd name="adj1" fmla="val -73332"/>
              <a:gd name="adj2" fmla="val 635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entire method is indented with a single [Tab]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95325" y="4664310"/>
            <a:ext cx="2945633" cy="38100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945633" y="5837546"/>
            <a:ext cx="5688118" cy="527804"/>
          </a:xfrm>
          <a:prstGeom prst="wedgeRoundRectCallout">
            <a:avLst>
              <a:gd name="adj1" fmla="val -45276"/>
              <a:gd name="adj2" fmla="val -213231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 body is also indented</a:t>
            </a:r>
          </a:p>
        </p:txBody>
      </p:sp>
    </p:spTree>
    <p:extLst>
      <p:ext uri="{BB962C8B-B14F-4D97-AF65-F5344CB8AC3E}">
        <p14:creationId xmlns:p14="http://schemas.microsoft.com/office/powerpoint/2010/main" val="148666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1793</Words>
  <Application>Microsoft Office PowerPoint</Application>
  <PresentationFormat>Custom</PresentationFormat>
  <Paragraphs>357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SoftUni 16x9</vt:lpstr>
      <vt:lpstr>Code Formatting</vt:lpstr>
      <vt:lpstr>Table of Contents</vt:lpstr>
      <vt:lpstr>Code Formatting</vt:lpstr>
      <vt:lpstr>Why Code Needs Formatting?</vt:lpstr>
      <vt:lpstr>Code Formatting Fundamentals</vt:lpstr>
      <vt:lpstr>Formatting Blocks in C#</vt:lpstr>
      <vt:lpstr>Formatting Blocks in Java, JavaScript and PHP</vt:lpstr>
      <vt:lpstr>Empty Lines between Methods</vt:lpstr>
      <vt:lpstr>Methods Indentation</vt:lpstr>
      <vt:lpstr>Brackets in Methods Declaration</vt:lpstr>
      <vt:lpstr>Separating Parameters</vt:lpstr>
      <vt:lpstr>Empty Lines in Method Body</vt:lpstr>
      <vt:lpstr>Formatting Types</vt:lpstr>
      <vt:lpstr>Formatting Types – Example in C#</vt:lpstr>
      <vt:lpstr>Formatting Types – Example in C# (2)</vt:lpstr>
      <vt:lpstr>Formatting Conditional Statements and Loops</vt:lpstr>
      <vt:lpstr>Conditional Statements and Loops Formatting </vt:lpstr>
      <vt:lpstr>Using Empty Lines</vt:lpstr>
      <vt:lpstr>Misplaced Empty Lines – Example</vt:lpstr>
      <vt:lpstr>Breaking Long Lines</vt:lpstr>
      <vt:lpstr>Incorrect Ways To Break Long Lines (in C#)</vt:lpstr>
      <vt:lpstr>Breaking Long Lines in C#, JavaScript,  Java and PHP</vt:lpstr>
      <vt:lpstr>Alignments</vt:lpstr>
      <vt:lpstr>Automated Tools</vt:lpstr>
      <vt:lpstr>Code Formatting</vt:lpstr>
      <vt:lpstr>License</vt:lpstr>
      <vt:lpstr>SoftUni Diamond Partners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Formatting</dc:title>
  <dc:subject>C# Basics Course</dc:subject>
  <dc:creator/>
  <cp:keywords>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2015-01-28T11:17:18Z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