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442" r:id="rId5"/>
    <p:sldId id="452" r:id="rId6"/>
    <p:sldId id="453" r:id="rId7"/>
    <p:sldId id="454" r:id="rId8"/>
    <p:sldId id="455" r:id="rId9"/>
    <p:sldId id="462" r:id="rId10"/>
    <p:sldId id="458" r:id="rId11"/>
    <p:sldId id="456" r:id="rId12"/>
    <p:sldId id="457" r:id="rId13"/>
    <p:sldId id="459" r:id="rId14"/>
    <p:sldId id="460" r:id="rId15"/>
    <p:sldId id="461" r:id="rId16"/>
    <p:sldId id="463" r:id="rId17"/>
    <p:sldId id="448" r:id="rId18"/>
    <p:sldId id="449" r:id="rId19"/>
    <p:sldId id="450" r:id="rId20"/>
    <p:sldId id="419" r:id="rId21"/>
    <p:sldId id="45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2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5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5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courses/web-services-and-cloud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jpeg"/><Relationship Id="rId15" Type="http://schemas.openxmlformats.org/officeDocument/2006/relationships/image" Target="../media/image26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softwaregroup-bg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87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0412" y="1600200"/>
            <a:ext cx="6848941" cy="1808228"/>
          </a:xfrm>
        </p:spPr>
        <p:txBody>
          <a:bodyPr>
            <a:normAutofit/>
          </a:bodyPr>
          <a:lstStyle/>
          <a:p>
            <a:r>
              <a:rPr lang="en-US" dirty="0" smtClean="0"/>
              <a:t>Consuming REST</a:t>
            </a:r>
            <a:br>
              <a:rPr lang="en-US" dirty="0" smtClean="0"/>
            </a:br>
            <a:r>
              <a:rPr lang="en-US" dirty="0" smtClean="0"/>
              <a:t>Services from C#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8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2" y="4572000"/>
            <a:ext cx="2074855" cy="131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29" y="1563943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George\Desktop\consume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50815" y="4097441"/>
            <a:ext cx="3223681" cy="207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6182" y="3873682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589205" y="3752246"/>
            <a:ext cx="203587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Web Services 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Cloud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8" descr="http://www.widgetpress.com/img/formentry/features_js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61" y="-201047"/>
            <a:ext cx="1943406" cy="26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code is executed step by step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9155" y="1998185"/>
            <a:ext cx="717047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 static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11 {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12     int n = int.Parse(Console.ReadLine());</a:t>
            </a:r>
          </a:p>
          <a:p>
            <a:pPr marL="182880"/>
            <a:r>
              <a:rPr lang="nn-NO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13     PrintNumbersInRange(0, 10);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14     Console.WriteLine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("Done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.");</a:t>
            </a: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15 }</a:t>
            </a: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17 static void PrintNumbersInRange(int a, int b)</a:t>
            </a: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18 {</a:t>
            </a: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19     </a:t>
            </a:r>
            <a:r>
              <a:rPr lang="nn-NO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nn-NO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(int i = </a:t>
            </a:r>
            <a:r>
              <a:rPr lang="nn-NO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a; </a:t>
            </a:r>
            <a:r>
              <a:rPr lang="nn-NO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nn-NO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&lt;= b; </a:t>
            </a:r>
            <a:r>
              <a:rPr lang="nn-NO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i++)</a:t>
            </a:r>
          </a:p>
          <a:p>
            <a:pPr marL="182880"/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20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21         Console.WriteLine(i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22 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23 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906" y="1998185"/>
            <a:ext cx="533400" cy="4454278"/>
          </a:xfrm>
          <a:prstGeom prst="rect">
            <a:avLst/>
          </a:prstGeom>
          <a:solidFill>
            <a:schemeClr val="dk1">
              <a:alpha val="2000"/>
            </a:schemeClr>
          </a:solidFill>
          <a:ln>
            <a:solidFill>
              <a:srgbClr val="C7BFA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365086" y="2405287"/>
            <a:ext cx="2881200" cy="609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5086" y="3377807"/>
            <a:ext cx="2881200" cy="609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PrintNumbersInRange()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65086" y="4343400"/>
            <a:ext cx="2881200" cy="609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Console.WriteLine(..)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9805686" y="3014887"/>
            <a:ext cx="0" cy="362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9805686" y="3987407"/>
            <a:ext cx="0" cy="3559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05686" y="4969131"/>
            <a:ext cx="0" cy="543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93686" y="5454180"/>
            <a:ext cx="708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programming allows the execution of code simultaneously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152648" y="2706993"/>
            <a:ext cx="2712985" cy="5519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  <a:endParaRPr lang="en-US" sz="17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52647" y="3725542"/>
            <a:ext cx="2712985" cy="50589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(0..10)</a:t>
            </a:r>
            <a:endParaRPr lang="en-US" sz="17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52647" y="4691135"/>
            <a:ext cx="2712985" cy="50589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Console.WriteLine(..)</a:t>
            </a:r>
            <a:endParaRPr lang="en-US" sz="17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6" idx="2"/>
            <a:endCxn id="27" idx="0"/>
          </p:cNvCxnSpPr>
          <p:nvPr/>
        </p:nvCxnSpPr>
        <p:spPr>
          <a:xfrm flipH="1">
            <a:off x="8509140" y="3258918"/>
            <a:ext cx="1" cy="466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28" idx="0"/>
          </p:cNvCxnSpPr>
          <p:nvPr/>
        </p:nvCxnSpPr>
        <p:spPr>
          <a:xfrm>
            <a:off x="8509140" y="4231438"/>
            <a:ext cx="0" cy="459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509139" y="5224426"/>
            <a:ext cx="2" cy="343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265890" y="4685289"/>
            <a:ext cx="1706615" cy="50589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 (10..20)</a:t>
            </a:r>
            <a:endParaRPr lang="en-US" sz="17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/>
          <p:cNvCxnSpPr>
            <a:endCxn id="33" idx="0"/>
          </p:cNvCxnSpPr>
          <p:nvPr/>
        </p:nvCxnSpPr>
        <p:spPr>
          <a:xfrm>
            <a:off x="8542549" y="4425572"/>
            <a:ext cx="2576649" cy="2597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86037" y="2558635"/>
            <a:ext cx="6099763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int n = int.Parse(Console.ReadLine());</a:t>
            </a:r>
          </a:p>
          <a:p>
            <a:pPr marL="182880"/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PrintNumbersInRange(0, 10);</a:t>
            </a:r>
          </a:p>
          <a:p>
            <a:pPr marL="182880"/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var task = Task.Run(() =&gt; </a:t>
            </a:r>
          </a:p>
          <a:p>
            <a:pPr marL="182880"/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PrintNumbersInRange(10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20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Console.WriteLine("Done.");</a:t>
            </a:r>
          </a:p>
          <a:p>
            <a:pPr marL="182880"/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52647" y="5580391"/>
            <a:ext cx="2712985" cy="50589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endParaRPr lang="en-US" sz="17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Elbow Connector 15"/>
          <p:cNvCxnSpPr>
            <a:stCxn id="33" idx="2"/>
            <a:endCxn id="15" idx="3"/>
          </p:cNvCxnSpPr>
          <p:nvPr/>
        </p:nvCxnSpPr>
        <p:spPr>
          <a:xfrm rot="5400000">
            <a:off x="10171338" y="4885479"/>
            <a:ext cx="642154" cy="12535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9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+mj-lt"/>
                <a:cs typeface="Consolas" panose="020B0609020204030204" pitchFamily="49" charset="0"/>
              </a:rPr>
              <a:t>The keywords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 smtClean="0"/>
              <a:t> are always used together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 smtClean="0"/>
              <a:t> hints the compiler that the method might run in parallel</a:t>
            </a:r>
          </a:p>
          <a:p>
            <a:pPr lvl="1"/>
            <a:r>
              <a:rPr lang="en-US" noProof="1" smtClean="0"/>
              <a:t>Does not make a method run asynchronously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 smtClean="0"/>
              <a:t> </a:t>
            </a:r>
            <a:r>
              <a:rPr lang="en-US" dirty="0" smtClean="0"/>
              <a:t>makes it)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Tells the compiler "</a:t>
            </a:r>
            <a:r>
              <a:rPr lang="en-US" dirty="0"/>
              <a:t>this </a:t>
            </a:r>
            <a:r>
              <a:rPr lang="en-US" dirty="0" smtClean="0"/>
              <a:t>method could </a:t>
            </a:r>
            <a:r>
              <a:rPr lang="en-US" dirty="0"/>
              <a:t>wait for a resource or operation</a:t>
            </a:r>
            <a:r>
              <a:rPr lang="en-US" dirty="0" smtClean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</a:t>
            </a:r>
            <a:r>
              <a:rPr lang="en-US" dirty="0" smtClean="0"/>
              <a:t>method</a:t>
            </a:r>
            <a:endParaRPr lang="bg-BG" dirty="0"/>
          </a:p>
          <a:p>
            <a:pPr lvl="2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Tasks with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 smtClean="0"/>
              <a:t> </a:t>
            </a:r>
            <a:r>
              <a:rPr lang="en-US" noProof="1"/>
              <a:t>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3210358"/>
            <a:ext cx="102870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void PrintAllPosts(string file, int parts)</a:t>
            </a:r>
          </a:p>
        </p:txBody>
      </p:sp>
    </p:spTree>
    <p:extLst>
      <p:ext uri="{BB962C8B-B14F-4D97-AF65-F5344CB8AC3E}">
        <p14:creationId xmlns:p14="http://schemas.microsoft.com/office/powerpoint/2010/main" val="304364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 smtClean="0"/>
              <a:t> is used in a method which has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 smtClean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Saves </a:t>
            </a:r>
            <a:r>
              <a:rPr lang="en-US" dirty="0"/>
              <a:t>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</a:t>
            </a:r>
            <a:r>
              <a:rPr lang="en-US" dirty="0" smtClean="0"/>
              <a:t>resource (a task to complete)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result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when it completes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cs typeface="Consolas" panose="020B0609020204030204" pitchFamily="49" charset="0"/>
              </a:rPr>
              <a:t>Tasks with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 smtClean="0"/>
              <a:t> </a:t>
            </a:r>
            <a:r>
              <a:rPr lang="en-US" noProof="1"/>
              <a:t>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 smtClean="0">
                <a:cs typeface="Consolas" panose="020B0609020204030204" pitchFamily="49" charset="0"/>
              </a:rPr>
              <a:t>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724400"/>
            <a:ext cx="9982200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await PrintAllPosts("localhost:55231/api/posts");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2132012" y="5654338"/>
            <a:ext cx="4038600" cy="586523"/>
          </a:xfrm>
          <a:prstGeom prst="wedgeRoundRectCallout">
            <a:avLst>
              <a:gd name="adj1" fmla="val 2192"/>
              <a:gd name="adj2" fmla="val -106620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Task&lt;string&gt;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 smtClean="0"/>
              <a:t> 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 smtClean="0">
                <a:cs typeface="Consolas" panose="020B0609020204030204" pitchFamily="49" charset="0"/>
              </a:rPr>
              <a:t>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678" y="1151118"/>
            <a:ext cx="10503333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PrintAllPostsAsync("localhost:55231/api/posts");</a:t>
            </a: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1" y="2778610"/>
            <a:ext cx="10515599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PrintAllPostsAsync(string endPoint)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httpClient = new HttpClient();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("Fetching posts...");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response = 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httpClient.GetAsync(endPoint);</a:t>
            </a:r>
          </a:p>
          <a:p>
            <a:pPr marL="182880"/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182880"/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var posts = </a:t>
            </a:r>
            <a:r>
              <a:rPr lang="en-US" sz="1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response.Content.ReadAsAsync&lt;IEnumerable&lt;PostDTO&gt;&gt;();</a:t>
            </a:r>
          </a:p>
          <a:p>
            <a:pPr marL="182880"/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foreach (var post in posts)</a:t>
            </a:r>
          </a:p>
          <a:p>
            <a:pPr marL="182880"/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Console.WriteLine(post);</a:t>
            </a:r>
          </a:p>
          <a:p>
            <a:pPr marL="182880"/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Console.WriteLine("Download successful.");</a:t>
            </a:r>
          </a:p>
          <a:p>
            <a:pPr marL="182880"/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0012" y="3934691"/>
            <a:ext cx="9076315" cy="2286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109036" y="2922519"/>
            <a:ext cx="3457376" cy="1012172"/>
          </a:xfrm>
          <a:prstGeom prst="wedgeRoundRectCallout">
            <a:avLst>
              <a:gd name="adj1" fmla="val -63059"/>
              <a:gd name="adj2" fmla="val 4241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calling thread exits the method on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endParaRPr lang="bg-BG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847012" y="5038637"/>
            <a:ext cx="3690487" cy="1437820"/>
          </a:xfrm>
          <a:prstGeom prst="wedgeRoundRectCallout">
            <a:avLst>
              <a:gd name="adj1" fmla="val -73399"/>
              <a:gd name="adj2" fmla="val -3970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Everything after that will execute when the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*Async()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method returns a result</a:t>
            </a:r>
            <a:endParaRPr lang="bg-BG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3911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 descr="http://www.coffeecup.com/files/forums/winie9f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295400"/>
            <a:ext cx="4818581" cy="3221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340" y="5351600"/>
            <a:ext cx="8938472" cy="820600"/>
          </a:xfrm>
        </p:spPr>
        <p:txBody>
          <a:bodyPr/>
          <a:lstStyle/>
          <a:p>
            <a:r>
              <a:rPr lang="en-GB" dirty="0" smtClean="0"/>
              <a:t>RESTSharp</a:t>
            </a:r>
            <a:endParaRPr lang="en-GB" dirty="0"/>
          </a:p>
        </p:txBody>
      </p:sp>
      <p:pic>
        <p:nvPicPr>
          <p:cNvPr id="8194" name="Picture 2" descr="http://matthewschrager.com/wp-content/uploads/2013/02/RestShar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40" y="2064949"/>
            <a:ext cx="8938472" cy="232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6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REST and HTTP API client for .NET</a:t>
            </a:r>
          </a:p>
          <a:p>
            <a:pPr lvl="1"/>
            <a:r>
              <a:rPr lang="en-US" noProof="1" smtClean="0"/>
              <a:t>Supported in older </a:t>
            </a:r>
            <a:r>
              <a:rPr lang="en-US" noProof="1"/>
              <a:t>versions of .NET (before 4.5</a:t>
            </a:r>
            <a:r>
              <a:rPr lang="en-US" noProof="1" smtClean="0"/>
              <a:t>)</a:t>
            </a:r>
            <a:endParaRPr lang="bg-BG" dirty="0" smtClean="0"/>
          </a:p>
          <a:p>
            <a:r>
              <a:rPr lang="en-US" dirty="0" smtClean="0"/>
              <a:t>Available in </a:t>
            </a:r>
            <a:r>
              <a:rPr lang="en-US" noProof="1" smtClean="0"/>
              <a:t>NuGet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RESTSharp</a:t>
            </a:r>
            <a:endParaRPr lang="en-GB" dirty="0"/>
          </a:p>
        </p:txBody>
      </p:sp>
      <p:sp>
        <p:nvSpPr>
          <p:cNvPr id="6" name="Text Placeholder 9"/>
          <p:cNvSpPr txBox="1">
            <a:spLocks/>
          </p:cNvSpPr>
          <p:nvPr/>
        </p:nvSpPr>
        <p:spPr>
          <a:xfrm>
            <a:off x="604836" y="3277612"/>
            <a:ext cx="109759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client = new RestClient();</a:t>
            </a:r>
            <a:endParaRPr lang="en-US" sz="2400" noProof="1">
              <a:solidFill>
                <a:srgbClr val="FBEEDC"/>
              </a:solidFill>
            </a:endParaRPr>
          </a:p>
          <a:p>
            <a:r>
              <a:rPr lang="en-US" sz="2400" noProof="1">
                <a:solidFill>
                  <a:srgbClr val="FBEEDC"/>
                </a:solidFill>
              </a:rPr>
              <a:t>client.BaseUrl = new Uri</a:t>
            </a:r>
            <a:r>
              <a:rPr lang="en-US" sz="2400" noProof="1" smtClean="0">
                <a:solidFill>
                  <a:srgbClr val="FBEEDC"/>
                </a:solidFill>
              </a:rPr>
              <a:t>("</a:t>
            </a:r>
            <a:r>
              <a:rPr lang="en-US" sz="2400" noProof="1">
                <a:solidFill>
                  <a:srgbClr val="FBEEDC"/>
                </a:solidFill>
              </a:rPr>
              <a:t>http://localhost:37328/api</a:t>
            </a:r>
            <a:r>
              <a:rPr lang="en-US" sz="2400" noProof="1" smtClean="0">
                <a:solidFill>
                  <a:srgbClr val="FBEEDC"/>
                </a:solidFill>
              </a:rPr>
              <a:t>/");</a:t>
            </a:r>
          </a:p>
          <a:p>
            <a:endParaRPr lang="en-US" sz="2400" noProof="1">
              <a:solidFill>
                <a:srgbClr val="FBEEDC"/>
              </a:solidFill>
            </a:endParaRPr>
          </a:p>
          <a:p>
            <a:r>
              <a:rPr lang="en-US" sz="2400" noProof="1" smtClean="0">
                <a:solidFill>
                  <a:srgbClr val="FBEEDC"/>
                </a:solidFill>
              </a:rPr>
              <a:t>var request = new RestRequest("students/{id}", Method.GET);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request.AddUrlSegment("id", "5");</a:t>
            </a:r>
          </a:p>
          <a:p>
            <a:endParaRPr lang="en-US" sz="2400" noProof="1" smtClean="0">
              <a:solidFill>
                <a:srgbClr val="FBEEDC"/>
              </a:solidFill>
            </a:endParaRPr>
          </a:p>
          <a:p>
            <a:r>
              <a:rPr lang="en-US" sz="2400" noProof="1" smtClean="0">
                <a:solidFill>
                  <a:srgbClr val="FBEEDC"/>
                </a:solidFill>
              </a:rPr>
              <a:t>var response = client.Execute(request);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Console.WriteLine(response.Content);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https://softuni.bg/courses/web-services-and-cloud/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4" y="117000"/>
            <a:ext cx="11163397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Consuming REST Services with C#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9014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Web Services and Cloud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dirty="0" smtClean="0"/>
              <a:t>Consuming Web Services – Overview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dirty="0" smtClean="0"/>
              <a:t>Using </a:t>
            </a:r>
            <a:r>
              <a:rPr lang="en-US" sz="3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sz="3600" noProof="1" smtClean="0">
                <a:latin typeface="+mj-lt"/>
                <a:cs typeface="Consolas" panose="020B0609020204030204" pitchFamily="49" charset="0"/>
              </a:rPr>
              <a:t>Asynchronous API with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3600" b="1" noProof="1" smtClean="0">
                <a:latin typeface="+mj-lt"/>
                <a:cs typeface="Consolas" panose="020B0609020204030204" pitchFamily="49" charset="0"/>
              </a:rPr>
              <a:t>/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dirty="0" smtClean="0"/>
              <a:t>Using </a:t>
            </a:r>
            <a:r>
              <a:rPr lang="en-US" sz="3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RestSharp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12" y="1524000"/>
            <a:ext cx="3429001" cy="4421449"/>
          </a:xfrm>
          <a:prstGeom prst="rect">
            <a:avLst/>
          </a:prstGeom>
        </p:spPr>
      </p:pic>
      <p:pic>
        <p:nvPicPr>
          <p:cNvPr id="1026" name="Picture 2" descr="https://upload.wikimedia.org/wikipedia/commons/7/75/Internet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4495800"/>
            <a:ext cx="3429000" cy="18402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ipartbest.com/cliparts/jTx/Azq/jTxAzqr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4648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HTTP client for .NET</a:t>
            </a:r>
          </a:p>
          <a:p>
            <a:r>
              <a:rPr lang="en-US" dirty="0" smtClean="0"/>
              <a:t>Flexible API for accessing HTTP resources</a:t>
            </a:r>
          </a:p>
          <a:p>
            <a:r>
              <a:rPr lang="en-US" dirty="0" smtClean="0"/>
              <a:t>Has only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Using the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TAP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/>
              <a:t>ask-based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/>
              <a:t>synchronous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attern)</a:t>
            </a:r>
          </a:p>
          <a:p>
            <a:r>
              <a:rPr lang="en-US" dirty="0" smtClean="0"/>
              <a:t>Sends and receives HTTP requests and responses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HttpRequestMessage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HttpResponseMessage</a:t>
            </a:r>
          </a:p>
          <a:p>
            <a:pPr lvl="1"/>
            <a:r>
              <a:rPr lang="en-US" dirty="0" smtClean="0"/>
              <a:t>Responses / requests are accessed </a:t>
            </a:r>
            <a:r>
              <a:rPr lang="en-US" noProof="1" smtClean="0"/>
              <a:t>through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methods</a:t>
            </a:r>
          </a:p>
          <a:p>
            <a:r>
              <a:rPr lang="en-US" dirty="0" smtClean="0"/>
              <a:t>Can </a:t>
            </a:r>
            <a:r>
              <a:rPr lang="en-US" dirty="0"/>
              <a:t>have defaults </a:t>
            </a:r>
            <a:r>
              <a:rPr lang="en-US" dirty="0" smtClean="0"/>
              <a:t>configured for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0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*Async().Result</a:t>
            </a:r>
            <a:r>
              <a:rPr lang="en-US" sz="3200" b="1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blocks the program until a result is returned</a:t>
            </a:r>
            <a:endParaRPr lang="en-US" b="1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GET Request</a:t>
            </a:r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760412" y="1974771"/>
            <a:ext cx="1051877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string </a:t>
            </a:r>
            <a:r>
              <a:rPr lang="en-US" sz="2200" noProof="1">
                <a:solidFill>
                  <a:srgbClr val="FBEEDC"/>
                </a:solidFill>
              </a:rPr>
              <a:t>GetAllPostsEndpoint = </a:t>
            </a:r>
            <a:r>
              <a:rPr lang="en-US" sz="2200" noProof="1" smtClean="0">
                <a:solidFill>
                  <a:srgbClr val="FBEEDC"/>
                </a:solidFill>
              </a:rPr>
              <a:t>"http</a:t>
            </a:r>
            <a:r>
              <a:rPr lang="en-US" sz="2200" noProof="1">
                <a:solidFill>
                  <a:srgbClr val="FBEEDC"/>
                </a:solidFill>
              </a:rPr>
              <a:t>://</a:t>
            </a:r>
            <a:r>
              <a:rPr lang="en-US" sz="2200" noProof="1" smtClean="0">
                <a:solidFill>
                  <a:srgbClr val="FBEEDC"/>
                </a:solidFill>
              </a:rPr>
              <a:t>localhost:64411/api/posts";</a:t>
            </a:r>
          </a:p>
          <a:p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var </a:t>
            </a:r>
            <a:r>
              <a:rPr lang="en-US" sz="2200" noProof="1">
                <a:solidFill>
                  <a:srgbClr val="FBEEDC"/>
                </a:solidFill>
              </a:rPr>
              <a:t>httpClient = new HttpClient</a:t>
            </a:r>
            <a:r>
              <a:rPr lang="en-US" sz="2200" noProof="1" smtClean="0">
                <a:solidFill>
                  <a:srgbClr val="FBEEDC"/>
                </a:solidFill>
              </a:rPr>
              <a:t>();</a:t>
            </a:r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var </a:t>
            </a:r>
            <a:r>
              <a:rPr lang="en-US" sz="2200" noProof="1">
                <a:solidFill>
                  <a:srgbClr val="FBEEDC"/>
                </a:solidFill>
              </a:rPr>
              <a:t>response = httpClient.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GetAsync</a:t>
            </a:r>
            <a:r>
              <a:rPr lang="en-US" sz="2200" noProof="1">
                <a:solidFill>
                  <a:srgbClr val="FBEEDC"/>
                </a:solidFill>
              </a:rPr>
              <a:t>(GetAllPostsEndpoint).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Result</a:t>
            </a:r>
            <a:r>
              <a:rPr lang="en-US" sz="2200" noProof="1">
                <a:solidFill>
                  <a:srgbClr val="FBEEDC"/>
                </a:solidFill>
              </a:rPr>
              <a:t>;</a:t>
            </a:r>
          </a:p>
          <a:p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>
                <a:solidFill>
                  <a:srgbClr val="FBEEDC"/>
                </a:solidFill>
              </a:rPr>
              <a:t>var </a:t>
            </a:r>
            <a:r>
              <a:rPr lang="en-US" sz="2200" noProof="1" smtClean="0">
                <a:solidFill>
                  <a:srgbClr val="FBEEDC"/>
                </a:solidFill>
              </a:rPr>
              <a:t>postsJson </a:t>
            </a:r>
            <a:r>
              <a:rPr lang="en-US" sz="2200" noProof="1">
                <a:solidFill>
                  <a:srgbClr val="FBEEDC"/>
                </a:solidFill>
              </a:rPr>
              <a:t>= </a:t>
            </a:r>
            <a:r>
              <a:rPr lang="en-US" sz="2200" noProof="1" smtClean="0">
                <a:solidFill>
                  <a:srgbClr val="FBEEDC"/>
                </a:solidFill>
              </a:rPr>
              <a:t>response.Content.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ReadAsStringAsync</a:t>
            </a:r>
            <a:r>
              <a:rPr lang="en-US" sz="2200" noProof="1" smtClean="0">
                <a:solidFill>
                  <a:srgbClr val="FBEEDC"/>
                </a:solidFill>
              </a:rPr>
              <a:t>().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Result</a:t>
            </a:r>
            <a:r>
              <a:rPr lang="en-US" sz="2200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Console.WriteLine(postsJson);</a:t>
            </a:r>
          </a:p>
          <a:p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>
                <a:solidFill>
                  <a:srgbClr val="FBEEDC"/>
                </a:solidFill>
              </a:rPr>
              <a:t>//  [{"id":1,"content</a:t>
            </a:r>
            <a:r>
              <a:rPr lang="en-US" sz="2200" noProof="1" smtClean="0">
                <a:solidFill>
                  <a:srgbClr val="FBEEDC"/>
                </a:solidFill>
              </a:rPr>
              <a:t>":"...","</a:t>
            </a:r>
            <a:r>
              <a:rPr lang="en-US" sz="2200" noProof="1">
                <a:solidFill>
                  <a:srgbClr val="FBEEDC"/>
                </a:solidFill>
              </a:rPr>
              <a:t>author":"peicho","</a:t>
            </a:r>
            <a:r>
              <a:rPr lang="en-US" sz="2200" noProof="1" smtClean="0">
                <a:solidFill>
                  <a:srgbClr val="FBEEDC"/>
                </a:solidFill>
              </a:rPr>
              <a:t>likes</a:t>
            </a:r>
            <a:r>
              <a:rPr lang="en-US" sz="2200" noProof="1">
                <a:solidFill>
                  <a:srgbClr val="FBEEDC"/>
                </a:solidFill>
              </a:rPr>
              <a:t>":0</a:t>
            </a:r>
            <a:r>
              <a:rPr lang="en-US" sz="2200" noProof="1" smtClean="0">
                <a:solidFill>
                  <a:srgbClr val="FBEEDC"/>
                </a:solidFill>
              </a:rPr>
              <a:t>},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// {"</a:t>
            </a:r>
            <a:r>
              <a:rPr lang="en-US" sz="2200" noProof="1">
                <a:solidFill>
                  <a:srgbClr val="FBEEDC"/>
                </a:solidFill>
              </a:rPr>
              <a:t>id":2,"content</a:t>
            </a:r>
            <a:r>
              <a:rPr lang="en-US" sz="2200" noProof="1" smtClean="0">
                <a:solidFill>
                  <a:srgbClr val="FBEEDC"/>
                </a:solidFill>
              </a:rPr>
              <a:t>":"...", ... }]</a:t>
            </a:r>
            <a:endParaRPr lang="en-US" sz="2200" noProof="1">
              <a:solidFill>
                <a:srgbClr val="FBEEDC"/>
              </a:solidFill>
            </a:endParaRPr>
          </a:p>
          <a:p>
            <a:endParaRPr lang="en-US" sz="22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30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Microsoft.AspNet.WebApi.Client</a:t>
            </a:r>
            <a:r>
              <a:rPr lang="en-US" sz="3000" b="1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 smtClean="0">
                <a:latin typeface="+mj-lt"/>
                <a:cs typeface="Consolas" panose="020B0609020204030204" pitchFamily="49" charset="0"/>
              </a:rPr>
              <a:t>adds the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ReadAsAsync&lt;T&gt;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 smtClean="0">
                <a:latin typeface="+mj-lt"/>
                <a:cs typeface="Consolas" panose="020B0609020204030204" pitchFamily="49" charset="0"/>
              </a:rPr>
              <a:t>extension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method </a:t>
            </a:r>
            <a:endParaRPr lang="en-US" sz="3000" b="1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Response to Object</a:t>
            </a:r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04836" y="2286000"/>
            <a:ext cx="1051877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rgbClr val="FBEEDC"/>
                </a:solidFill>
              </a:rPr>
              <a:t>var httpClient = new HttpClient</a:t>
            </a:r>
            <a:r>
              <a:rPr lang="en-US" sz="2200" noProof="1" smtClean="0">
                <a:solidFill>
                  <a:srgbClr val="FBEEDC"/>
                </a:solidFill>
              </a:rPr>
              <a:t>();</a:t>
            </a:r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>
                <a:solidFill>
                  <a:srgbClr val="FBEEDC"/>
                </a:solidFill>
              </a:rPr>
              <a:t>var response = httpClient.GetAsync(GetAllPostsEndpoint).Result;</a:t>
            </a:r>
          </a:p>
          <a:p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>
                <a:solidFill>
                  <a:srgbClr val="FBEEDC"/>
                </a:solidFill>
              </a:rPr>
              <a:t>var posts = response.Content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  .ReadAsAsync&lt;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IEnumerable&lt;PostDTO&gt;</a:t>
            </a:r>
            <a:r>
              <a:rPr lang="en-US" sz="2200" noProof="1">
                <a:solidFill>
                  <a:srgbClr val="FBEEDC"/>
                </a:solidFill>
              </a:rPr>
              <a:t>&gt;().Result;</a:t>
            </a:r>
          </a:p>
          <a:p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>
                <a:solidFill>
                  <a:srgbClr val="FBEEDC"/>
                </a:solidFill>
              </a:rPr>
              <a:t>foreach </a:t>
            </a:r>
            <a:r>
              <a:rPr lang="en-US" sz="2200" noProof="1" smtClean="0">
                <a:solidFill>
                  <a:srgbClr val="FBEEDC"/>
                </a:solidFill>
              </a:rPr>
              <a:t>(PostDTO post </a:t>
            </a:r>
            <a:r>
              <a:rPr lang="en-US" sz="2200" noProof="1">
                <a:solidFill>
                  <a:srgbClr val="FBEEDC"/>
                </a:solidFill>
              </a:rPr>
              <a:t>in posts)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  Console.WriteLine(post);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919758" y="4191000"/>
            <a:ext cx="5737254" cy="2322084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PostDTO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Id { get; set;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Content { get; set;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Author { get; set;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Likes { get; set;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500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POST Request</a:t>
            </a:r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81036" y="1340108"/>
            <a:ext cx="1051877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rgbClr val="FBEEDC"/>
                </a:solidFill>
              </a:rPr>
              <a:t>var httpClient = new HttpClient();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httpClient.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DefaultRequestHeaders</a:t>
            </a:r>
            <a:r>
              <a:rPr lang="en-US" sz="2200" noProof="1">
                <a:solidFill>
                  <a:srgbClr val="FBEEDC"/>
                </a:solidFill>
              </a:rPr>
              <a:t>.Add</a:t>
            </a:r>
            <a:r>
              <a:rPr lang="en-US" sz="2200" noProof="1" smtClean="0">
                <a:solidFill>
                  <a:srgbClr val="FBEEDC"/>
                </a:solidFill>
              </a:rPr>
              <a:t>(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"Authorization", "Bearer " + "{token}");</a:t>
            </a:r>
          </a:p>
          <a:p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>
                <a:solidFill>
                  <a:srgbClr val="FBEEDC"/>
                </a:solidFill>
              </a:rPr>
              <a:t>var content = new FormUrlEncodedContent(new[]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  new KeyValuePair&lt;string, string&gt;("content", "nov post"),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  new KeyValuePair&lt;string, string&gt;("wallOwnerUsername", "peicho")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});</a:t>
            </a:r>
          </a:p>
          <a:p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>
                <a:solidFill>
                  <a:srgbClr val="FBEEDC"/>
                </a:solidFill>
              </a:rPr>
              <a:t>var response = httpClient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  .PostAsync(AddNewPostEndpoint, 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content</a:t>
            </a:r>
            <a:r>
              <a:rPr lang="en-US" sz="2200" noProof="1">
                <a:solidFill>
                  <a:srgbClr val="FBEEDC"/>
                </a:solidFill>
              </a:rPr>
              <a:t>).Result;</a:t>
            </a:r>
          </a:p>
          <a:p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...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5612" y="1249729"/>
            <a:ext cx="3848357" cy="1012172"/>
          </a:xfrm>
          <a:prstGeom prst="wedgeRoundRectCallout">
            <a:avLst>
              <a:gd name="adj1" fmla="val -80813"/>
              <a:gd name="adj2" fmla="val 1579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>
                <a:latin typeface="+mj-lt"/>
              </a:rPr>
              <a:t>Manually set custom request header</a:t>
            </a:r>
            <a:endParaRPr lang="en-US" dirty="0">
              <a:latin typeface="+mj-lt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008812" y="5602205"/>
            <a:ext cx="3848357" cy="569995"/>
          </a:xfrm>
          <a:prstGeom prst="wedgeRoundRectCallout">
            <a:avLst>
              <a:gd name="adj1" fmla="val -52732"/>
              <a:gd name="adj2" fmla="val -7955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>
                <a:latin typeface="+mj-lt"/>
              </a:rPr>
              <a:t>Send data in request body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029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dirty="0" smtClean="0"/>
              <a:t> does not support adding query string parameters</a:t>
            </a:r>
          </a:p>
          <a:p>
            <a:pPr lvl="1"/>
            <a:r>
              <a:rPr lang="en-US" dirty="0" smtClean="0"/>
              <a:t>Can be done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UriBuilder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HttpUtility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Query Strings</a:t>
            </a:r>
            <a:endParaRPr lang="en-US" dirty="0"/>
          </a:p>
        </p:txBody>
      </p:sp>
      <p:sp>
        <p:nvSpPr>
          <p:cNvPr id="5" name="Text Placeholder 9"/>
          <p:cNvSpPr txBox="1">
            <a:spLocks/>
          </p:cNvSpPr>
          <p:nvPr/>
        </p:nvSpPr>
        <p:spPr>
          <a:xfrm>
            <a:off x="684212" y="2505194"/>
            <a:ext cx="10882199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const string Endpoint = "api/users/search";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var </a:t>
            </a:r>
            <a:r>
              <a:rPr lang="en-US" sz="2200" noProof="1">
                <a:solidFill>
                  <a:srgbClr val="FBEEDC"/>
                </a:solidFill>
              </a:rPr>
              <a:t>builder = new </a:t>
            </a:r>
            <a:r>
              <a:rPr lang="en-US" sz="2200" noProof="1" smtClean="0">
                <a:solidFill>
                  <a:srgbClr val="FBEEDC"/>
                </a:solidFill>
              </a:rPr>
              <a:t>UriBuilder(Endpoint);</a:t>
            </a:r>
          </a:p>
          <a:p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>
                <a:solidFill>
                  <a:srgbClr val="FBEEDC"/>
                </a:solidFill>
              </a:rPr>
              <a:t>var query = HttpUtility.ParseQueryString(string.Empty);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query["name"] = "</a:t>
            </a:r>
            <a:r>
              <a:rPr lang="bg-BG" sz="2200" noProof="1">
                <a:solidFill>
                  <a:srgbClr val="FBEEDC"/>
                </a:solidFill>
              </a:rPr>
              <a:t>мо";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query["minAge"] = "18";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query["maxAge"] = "50</a:t>
            </a:r>
            <a:r>
              <a:rPr lang="en-US" sz="2200" noProof="1" smtClean="0">
                <a:solidFill>
                  <a:srgbClr val="FBEEDC"/>
                </a:solidFill>
              </a:rPr>
              <a:t>";</a:t>
            </a:r>
          </a:p>
          <a:p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>
                <a:solidFill>
                  <a:srgbClr val="FBEEDC"/>
                </a:solidFill>
              </a:rPr>
              <a:t>builder.Query = query.ToString</a:t>
            </a:r>
            <a:r>
              <a:rPr lang="en-US" sz="2200" noProof="1" smtClean="0">
                <a:solidFill>
                  <a:srgbClr val="FBEEDC"/>
                </a:solidFill>
              </a:rPr>
              <a:t>();</a:t>
            </a:r>
            <a:endParaRPr lang="en-US" sz="2200" noProof="1">
              <a:solidFill>
                <a:srgbClr val="FBEEDC"/>
              </a:solidFill>
            </a:endParaRPr>
          </a:p>
          <a:p>
            <a:pPr>
              <a:spcAft>
                <a:spcPts val="800"/>
              </a:spcAft>
            </a:pPr>
            <a:r>
              <a:rPr lang="en-US" sz="2200" noProof="1">
                <a:solidFill>
                  <a:srgbClr val="FBEEDC"/>
                </a:solidFill>
              </a:rPr>
              <a:t>Console.WriteLine(builder</a:t>
            </a:r>
            <a:r>
              <a:rPr lang="en-US" sz="2200" noProof="1" smtClean="0">
                <a:solidFill>
                  <a:srgbClr val="FBEEDC"/>
                </a:solidFill>
              </a:rPr>
              <a:t>);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// </a:t>
            </a:r>
            <a:r>
              <a:rPr lang="en-US" sz="2200" noProof="1" smtClean="0">
                <a:solidFill>
                  <a:srgbClr val="FBEEDC"/>
                </a:solidFill>
              </a:rPr>
              <a:t>api/users/search?name</a:t>
            </a:r>
            <a:r>
              <a:rPr lang="en-US" sz="2200" noProof="1">
                <a:solidFill>
                  <a:srgbClr val="FBEEDC"/>
                </a:solidFill>
              </a:rPr>
              <a:t>=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%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u043c%u043e</a:t>
            </a:r>
            <a:r>
              <a:rPr lang="en-US" sz="2200" noProof="1" smtClean="0">
                <a:solidFill>
                  <a:srgbClr val="FBEEDC"/>
                </a:solidFill>
              </a:rPr>
              <a:t>&amp;minAge=18&amp;maxAge=50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627812" y="5029200"/>
            <a:ext cx="3848357" cy="569995"/>
          </a:xfrm>
          <a:prstGeom prst="wedgeRoundRectCallout">
            <a:avLst>
              <a:gd name="adj1" fmla="val -60022"/>
              <a:gd name="adj2" fmla="val 11185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>
                <a:latin typeface="+mj-lt"/>
              </a:rPr>
              <a:t>Escapes special characters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367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Simple HttpClient Requests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s://encrypted-tbn3.gstatic.com/images?q=tbn:ANd9GcTlzbnj65hP7SKe_5SUZQ1b_jaLq5sdHQVRmnn5jul0_uxBJDy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83" y="990600"/>
            <a:ext cx="3405930" cy="340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pic>
        <p:nvPicPr>
          <p:cNvPr id="3" name="Picture 2" descr="http://med2heal.com/wp-content/uploads/Step_by_step_Blaustich_beschnibbe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448" y="1981200"/>
            <a:ext cx="53340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19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1038</Words>
  <Application>Microsoft Office PowerPoint</Application>
  <PresentationFormat>Custom</PresentationFormat>
  <Paragraphs>218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Consuming REST Services from C#</vt:lpstr>
      <vt:lpstr>Table of Contents</vt:lpstr>
      <vt:lpstr>HttpClient</vt:lpstr>
      <vt:lpstr>Sending a GET Request</vt:lpstr>
      <vt:lpstr>Converting Response to Object</vt:lpstr>
      <vt:lpstr>Sending a POST Request</vt:lpstr>
      <vt:lpstr>Building Query Strings</vt:lpstr>
      <vt:lpstr>Simple HttpClient Requests</vt:lpstr>
      <vt:lpstr>Asynchronous Programming</vt:lpstr>
      <vt:lpstr>Synchronous Code</vt:lpstr>
      <vt:lpstr>Asynchronous Code</vt:lpstr>
      <vt:lpstr>Tasks with async and await</vt:lpstr>
      <vt:lpstr>Tasks with async and await (2)</vt:lpstr>
      <vt:lpstr>async and await – Example</vt:lpstr>
      <vt:lpstr>Graphical User Interface</vt:lpstr>
      <vt:lpstr>RESTSharp</vt:lpstr>
      <vt:lpstr>RESTSharp</vt:lpstr>
      <vt:lpstr>Consuming REST Services with C#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REST</dc:title>
  <dc:subject>Software Development Course</dc:subject>
  <dc:creator/>
  <cp:keywords>.NET, REST, HTTP, Web services,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2015-08-21T14:39:01Z</dcterms:modified>
  <cp:category>.NET, REST, HTTP, Web services,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