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8" r:id="rId3"/>
    <p:sldId id="261" r:id="rId4"/>
    <p:sldId id="257" r:id="rId5"/>
    <p:sldId id="267" r:id="rId6"/>
    <p:sldId id="262" r:id="rId7"/>
    <p:sldId id="263" r:id="rId8"/>
    <p:sldId id="264" r:id="rId9"/>
    <p:sldId id="265" r:id="rId10"/>
    <p:sldId id="266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E6CC9-307F-F5F1-FF54-1666D0CBB692}" v="155" dt="2022-02-17T15:47:55.748"/>
    <p1510:client id="{1EAA54AB-6DC9-85B6-4350-ECE1B5E862D9}" v="120" dt="2022-02-17T15:26:58.537"/>
    <p1510:client id="{2B2420CE-5955-5BD0-F846-A6D9B4BE0C43}" v="1582" dt="2022-02-17T20:22:03.479"/>
    <p1510:client id="{7E5B37DD-517B-4B84-8730-DB93FF2DF072}" v="129" dt="2022-02-17T15:36:15.379"/>
    <p1510:client id="{8C33222C-B923-2E8E-06FB-DB66FA108189}" v="115" dt="2022-02-17T20:32:32.354"/>
    <p1510:client id="{8E19B600-AFCB-ACF2-DEDD-2711655A156D}" v="529" dt="2022-02-16T19:39:21.202"/>
    <p1510:client id="{CA123FDA-8B90-478A-8E7B-4F6259667A46}" v="327" dt="2022-02-16T21:36:11.592"/>
    <p1510:client id="{CD2E9F1C-E510-EC48-0454-577885F9AB07}" v="211" dt="2022-02-17T17:33:59.558"/>
    <p1510:client id="{EE27B65D-976C-4532-AC31-F81B0CBF3700}" v="27" dt="2022-02-16T21:43:17.255"/>
    <p1510:client id="{FFDB971C-0FF0-4628-AB92-2A43C668DB3B}" v="71" dt="2022-02-17T16:35:4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0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3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2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regory-wagner-1a531a1a2/" TargetMode="External"/><Relationship Id="rId2" Type="http://schemas.openxmlformats.org/officeDocument/2006/relationships/hyperlink" Target="https://www.linkedin.com/in/daniel-b-7a98bb9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christopher-nash-44750b224/" TargetMode="External"/><Relationship Id="rId4" Type="http://schemas.openxmlformats.org/officeDocument/2006/relationships/hyperlink" Target="https://www.linkedin.com/in/sawyer-tucker-10b55a19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eveloper/data-apis/arms-data-api/" TargetMode="External"/><Relationship Id="rId2" Type="http://schemas.openxmlformats.org/officeDocument/2006/relationships/hyperlink" Target="https://www.commodities-api.com/api-sett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ss.usda.gov/Publications/AgCensus/2017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Commodity Price and 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Daniel Brickman, Chris Nash, Sawyer Tucker, Greg Wagner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DACC8-BE9A-4F5C-888B-CEDC68A1730B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5ACE544-382A-4A78-8CF1-73597C88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6" y="0"/>
            <a:ext cx="11698367" cy="6602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6D71C-B1F2-438C-8CDC-D7333B01DCC4}"/>
              </a:ext>
            </a:extLst>
          </p:cNvPr>
          <p:cNvSpPr txBox="1"/>
          <p:nvPr/>
        </p:nvSpPr>
        <p:spPr>
          <a:xfrm>
            <a:off x="3263900" y="587828"/>
            <a:ext cx="1972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30 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F84B7-5ED9-4971-9C1F-CC78D4D8E383}"/>
              </a:ext>
            </a:extLst>
          </p:cNvPr>
          <p:cNvSpPr/>
          <p:nvPr/>
        </p:nvSpPr>
        <p:spPr>
          <a:xfrm>
            <a:off x="1899103" y="583747"/>
            <a:ext cx="1106713" cy="281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A2D6-8E8D-4C6B-A926-C851D6FB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Recommendations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D3D9-87C5-451F-A90C-B1B66879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44097" cy="34163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Predicting time series data is tricky and needs to be updated frequently to retain accuracy</a:t>
            </a:r>
          </a:p>
          <a:p>
            <a:pPr lvl="1"/>
            <a:r>
              <a:rPr lang="en-US"/>
              <a:t>Real world events and weather patterns change our model</a:t>
            </a:r>
          </a:p>
          <a:p>
            <a:pPr lvl="1"/>
            <a:r>
              <a:rPr lang="en-US"/>
              <a:t>Example: The Russia-Ukraine (global), Canada Truckers (more local)</a:t>
            </a:r>
          </a:p>
          <a:p>
            <a:r>
              <a:rPr lang="en-US"/>
              <a:t>Minnesota is a top producer of Corn and Soybean in the US</a:t>
            </a:r>
          </a:p>
          <a:p>
            <a:r>
              <a:rPr lang="en-US"/>
              <a:t>Possible Commodity-Currency Link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FD533-B3FF-474E-B424-2B338DD6BD3E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A57E3FD-BDA3-427D-A765-2DA969CEE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56" y="2235994"/>
            <a:ext cx="6166624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2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36A-2223-4C89-A62A-1C83DEAE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19364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6B057-94F8-4556-AA08-F9BE387D8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744" y="3253519"/>
            <a:ext cx="5428551" cy="16223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Any 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3330EA8-CE7C-4BD6-B18B-E3549A25E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2A4B0A-79E4-412B-81FC-A3AB551E8B51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F275-C296-4406-A15D-94E72812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FFD1-B48E-48D0-94C2-CCB7B151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943088" cy="1883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Daniel Brickman</a:t>
            </a:r>
          </a:p>
          <a:p>
            <a:pPr lvl="1"/>
            <a:r>
              <a:rPr lang="en-US"/>
              <a:t>BA Statistics from University of Minnesota Twin Cities 2021</a:t>
            </a:r>
          </a:p>
          <a:p>
            <a:pPr lvl="1"/>
            <a:r>
              <a:rPr lang="en-US"/>
              <a:t>Located in Minneapolis, Minnesota</a:t>
            </a:r>
          </a:p>
          <a:p>
            <a:pPr lvl="1"/>
            <a:r>
              <a:rPr lang="en-US">
                <a:hlinkClick r:id="rId2"/>
              </a:rPr>
              <a:t>LinkedIn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8E889D-63E8-457B-9148-63A847873111}"/>
              </a:ext>
            </a:extLst>
          </p:cNvPr>
          <p:cNvSpPr txBox="1">
            <a:spLocks/>
          </p:cNvSpPr>
          <p:nvPr/>
        </p:nvSpPr>
        <p:spPr>
          <a:xfrm>
            <a:off x="6097068" y="2599297"/>
            <a:ext cx="4943088" cy="1883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Greg Wagner</a:t>
            </a:r>
          </a:p>
          <a:p>
            <a:pPr lvl="1"/>
            <a:r>
              <a:rPr lang="en-US"/>
              <a:t>BS in Mathematics from Davidson College, 2018</a:t>
            </a:r>
          </a:p>
          <a:p>
            <a:pPr lvl="1"/>
            <a:r>
              <a:rPr lang="en-US"/>
              <a:t>Located in Fort Myers, Florida (part of the Washington, DC cohort)</a:t>
            </a:r>
          </a:p>
          <a:p>
            <a:pPr lvl="1"/>
            <a:r>
              <a:rPr lang="en-US">
                <a:hlinkClick r:id="rId3"/>
              </a:rPr>
              <a:t>LinkedIn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93B25C-AFCC-4AF1-9639-496B6FB1E25C}"/>
              </a:ext>
            </a:extLst>
          </p:cNvPr>
          <p:cNvSpPr txBox="1">
            <a:spLocks/>
          </p:cNvSpPr>
          <p:nvPr/>
        </p:nvSpPr>
        <p:spPr>
          <a:xfrm>
            <a:off x="1151325" y="4459514"/>
            <a:ext cx="4943088" cy="1883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Sawyer Tucker</a:t>
            </a:r>
          </a:p>
          <a:p>
            <a:pPr lvl="1"/>
            <a:r>
              <a:rPr lang="en-US"/>
              <a:t>BBA in Computer Information Systems      Western Michigan University, 2021</a:t>
            </a:r>
          </a:p>
          <a:p>
            <a:pPr lvl="1"/>
            <a:r>
              <a:rPr lang="en-US"/>
              <a:t>Located in Minneapolis, Minnesota</a:t>
            </a:r>
          </a:p>
          <a:p>
            <a:pPr lvl="1"/>
            <a:r>
              <a:rPr lang="en-US">
                <a:hlinkClick r:id="rId4"/>
              </a:rPr>
              <a:t>LinkedIn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D391E8-45AF-4BCC-9337-568086E77F3D}"/>
              </a:ext>
            </a:extLst>
          </p:cNvPr>
          <p:cNvSpPr txBox="1">
            <a:spLocks/>
          </p:cNvSpPr>
          <p:nvPr/>
        </p:nvSpPr>
        <p:spPr>
          <a:xfrm>
            <a:off x="6102511" y="4461997"/>
            <a:ext cx="4943088" cy="1883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Christopher Nash</a:t>
            </a:r>
          </a:p>
          <a:p>
            <a:pPr lvl="1"/>
            <a:r>
              <a:rPr lang="en-US"/>
              <a:t>BBA of Computer Information Systems from Western Michigan University, 2021</a:t>
            </a:r>
          </a:p>
          <a:p>
            <a:pPr lvl="1"/>
            <a:r>
              <a:rPr lang="en-US"/>
              <a:t>Located in Milwaukee, Wisconsin</a:t>
            </a:r>
          </a:p>
          <a:p>
            <a:pPr lvl="1"/>
            <a:r>
              <a:rPr lang="en-US">
                <a:ea typeface="+mn-lt"/>
                <a:cs typeface="+mn-lt"/>
                <a:hlinkClick r:id="rId5"/>
              </a:rPr>
              <a:t>LinkedIn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61DD2-D8BB-46BE-9F22-66616306B592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059A-0947-465E-80F9-8CB647C8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B7BC-2B62-453A-8162-C0D8C600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91" y="1821448"/>
            <a:ext cx="10680526" cy="45793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Commodities are raw materials or agricultural products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Traded in Chicago Mercantile Exchange Group and the New York Mercantile Exchange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Like stocks, prices fluctuate minute-to-minute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Unlike stocks, commodities are an asset that can be used or consumed</a:t>
            </a:r>
          </a:p>
          <a:p>
            <a:pPr lvl="1"/>
            <a:r>
              <a:rPr lang="en-US">
                <a:cs typeface="Calibri" panose="020F0502020204030204"/>
              </a:rPr>
              <a:t>Value in being able to predict future prices of commodities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Half our group is entering an agriculturally-focused field, so we examined three crops: corn, wheat, and soybeans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0B1BB-3A00-4658-9256-6CC91B25D121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935-B9AE-4230-9A20-7A7EECB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9421-40A2-40CE-933E-B197A5C6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17" y="1901658"/>
            <a:ext cx="10660474" cy="4739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How have the prices of commodities like wheat, corn, and soybeans changed over time?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What affects the prices of these commodities?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Can we predict the price of these commodities in the future?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Does our model change as we receive incoming data from the API?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Which states are the top producers and consumers of these commodities?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Which nations are the top producers and consumers of these commodities?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FBBD1-5535-4588-A39E-0125D91EAEA9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8743-F841-4BFD-BE5D-968D1E2C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FDAD-1E00-40D0-9AE4-D570B63B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0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Commodities API</a:t>
            </a:r>
            <a:r>
              <a:rPr lang="en-US"/>
              <a:t> - updates every two minutes</a:t>
            </a:r>
          </a:p>
          <a:p>
            <a:pPr lvl="1"/>
            <a:r>
              <a:rPr lang="en-US"/>
              <a:t>Corn, wheat, soy, gold, relevant foreign currencies</a:t>
            </a:r>
          </a:p>
          <a:p>
            <a:pPr lvl="1"/>
            <a:r>
              <a:rPr lang="en-US"/>
              <a:t>Used in ML model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Economic Research Service API</a:t>
            </a:r>
            <a:r>
              <a:rPr lang="en-US">
                <a:ea typeface="+mn-lt"/>
                <a:cs typeface="+mn-lt"/>
              </a:rPr>
              <a:t> - US Department of Agriculture</a:t>
            </a:r>
          </a:p>
          <a:p>
            <a:pPr lvl="1"/>
            <a:r>
              <a:rPr lang="en-US"/>
              <a:t>Reports how much and what type of commodity is produced in USD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Foreign Agricultural Service Data API</a:t>
            </a:r>
            <a:r>
              <a:rPr lang="en-US">
                <a:ea typeface="+mn-lt"/>
                <a:cs typeface="+mn-lt"/>
              </a:rPr>
              <a:t> - National Agriculture Stats Service</a:t>
            </a:r>
          </a:p>
          <a:p>
            <a:pPr lvl="1"/>
            <a:r>
              <a:rPr lang="en-US"/>
              <a:t>What is being exported and to whom in USD</a:t>
            </a:r>
          </a:p>
          <a:p>
            <a:pPr lv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2E7-2AE3-4EBD-9CC3-5DF14FF67571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64EA-B292-4EAC-83F9-31D8AB52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Platform Overview</a:t>
            </a:r>
            <a:endParaRPr lang="en-US"/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E0CFF159-9056-442A-8093-7A58B4902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84" y="2812299"/>
            <a:ext cx="11671952" cy="293146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88A283-52C4-4EC1-B053-F3193D775D20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A7F-D2C0-43CE-A772-9CE70C70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B09F7D2-2E22-4FBC-A653-8A2DB852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3" y="2555247"/>
            <a:ext cx="9303542" cy="38072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775AA7-3BD4-4C9E-918D-93C23BCD7588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BD2-49A0-4219-AEA5-9EF2CE61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F01C-ED3D-4447-9AB6-5B1ACE9E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ARIMA forecasting model for Wheat/Corn/Soybeans</a:t>
            </a:r>
          </a:p>
          <a:p>
            <a:pPr lvl="1"/>
            <a:r>
              <a:rPr lang="en-US"/>
              <a:t>AutoRegressive Integrated Moving Average</a:t>
            </a:r>
          </a:p>
          <a:p>
            <a:r>
              <a:rPr lang="en-US"/>
              <a:t>Training with 90% commodity data, testing with last 10%</a:t>
            </a:r>
          </a:p>
          <a:p>
            <a:r>
              <a:rPr lang="en-US"/>
              <a:t>Using autoARIMA python package to select best hyperparameters for each commodity</a:t>
            </a:r>
          </a:p>
          <a:p>
            <a:pPr lvl="1"/>
            <a:r>
              <a:rPr lang="en-US"/>
              <a:t>Corn: {1, 0, 3} p, d, q values respectively</a:t>
            </a:r>
          </a:p>
          <a:p>
            <a:r>
              <a:rPr lang="en-US"/>
              <a:t>MAPE = 0.00235 ~ 99.765% accurate</a:t>
            </a:r>
          </a:p>
          <a:p>
            <a:r>
              <a:rPr lang="en-US"/>
              <a:t>Limitation - modeling must be graphed on a separate Power BI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3D557-A144-4110-8C6A-C5468FD47456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703C-17F9-4B09-B970-03B6476D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ARIMA Testing</a:t>
            </a:r>
          </a:p>
        </p:txBody>
      </p:sp>
      <p:pic>
        <p:nvPicPr>
          <p:cNvPr id="7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4E5F515-893B-46F6-8474-E2229D46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83" y="2286357"/>
            <a:ext cx="8569847" cy="42612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6F594A-2294-47CF-AC4F-5E98CF2B6AB1}"/>
              </a:ext>
            </a:extLst>
          </p:cNvPr>
          <p:cNvSpPr/>
          <p:nvPr/>
        </p:nvSpPr>
        <p:spPr>
          <a:xfrm>
            <a:off x="10443117" y="-1858"/>
            <a:ext cx="706244" cy="114299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A4DE7-3641-488C-A7ED-21BF6DA37659}"/>
              </a:ext>
            </a:extLst>
          </p:cNvPr>
          <p:cNvSpPr txBox="1"/>
          <p:nvPr/>
        </p:nvSpPr>
        <p:spPr>
          <a:xfrm>
            <a:off x="5565178" y="6331475"/>
            <a:ext cx="1364343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API 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9E2B3-9391-4F31-B770-7D5097A25A25}"/>
              </a:ext>
            </a:extLst>
          </p:cNvPr>
          <p:cNvSpPr txBox="1"/>
          <p:nvPr/>
        </p:nvSpPr>
        <p:spPr>
          <a:xfrm rot="16200000">
            <a:off x="1072315" y="4196212"/>
            <a:ext cx="2081461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Corn Stock Price (USD)</a:t>
            </a:r>
          </a:p>
        </p:txBody>
      </p:sp>
    </p:spTree>
    <p:extLst>
      <p:ext uri="{BB962C8B-B14F-4D97-AF65-F5344CB8AC3E}">
        <p14:creationId xmlns:p14="http://schemas.microsoft.com/office/powerpoint/2010/main" val="3261358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Commodity Price and Machine Learning</vt:lpstr>
      <vt:lpstr>Presenter Introduction</vt:lpstr>
      <vt:lpstr>Project Introduction</vt:lpstr>
      <vt:lpstr>Initial Questions</vt:lpstr>
      <vt:lpstr>Data Sources</vt:lpstr>
      <vt:lpstr>Data Platform Overview</vt:lpstr>
      <vt:lpstr>Visualizations</vt:lpstr>
      <vt:lpstr>Machine Learning</vt:lpstr>
      <vt:lpstr>ARIMA Testing</vt:lpstr>
      <vt:lpstr>PowerPoint Presentation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2022-02-14T15:22:27Z</dcterms:created>
  <dcterms:modified xsi:type="dcterms:W3CDTF">2022-02-17T21:58:54Z</dcterms:modified>
</cp:coreProperties>
</file>