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6" r:id="rId6"/>
    <p:sldId id="273" r:id="rId7"/>
    <p:sldId id="271" r:id="rId8"/>
    <p:sldId id="274" r:id="rId9"/>
    <p:sldId id="279" r:id="rId10"/>
    <p:sldId id="277" r:id="rId11"/>
    <p:sldId id="267" r:id="rId12"/>
    <p:sldId id="278" r:id="rId13"/>
    <p:sldId id="287" r:id="rId14"/>
    <p:sldId id="268" r:id="rId15"/>
    <p:sldId id="281" r:id="rId16"/>
    <p:sldId id="280" r:id="rId17"/>
    <p:sldId id="286" r:id="rId18"/>
    <p:sldId id="288" r:id="rId19"/>
    <p:sldId id="284" r:id="rId20"/>
    <p:sldId id="285" r:id="rId21"/>
    <p:sldId id="275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5" autoAdjust="0"/>
    <p:restoredTop sz="79313" autoAdjust="0"/>
  </p:normalViewPr>
  <p:slideViewPr>
    <p:cSldViewPr>
      <p:cViewPr varScale="1">
        <p:scale>
          <a:sx n="87" d="100"/>
          <a:sy n="87" d="100"/>
        </p:scale>
        <p:origin x="100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D73CF-DC62-4291-9115-D9D1676BC2EF}" type="datetimeFigureOut">
              <a:rPr lang="de-CH" smtClean="0"/>
              <a:t>29.01.2016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A860A-BF66-46EA-91C3-08EAE7DD12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522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HTML5 und </a:t>
            </a:r>
            <a:r>
              <a:rPr lang="de-CH" dirty="0" err="1" smtClean="0"/>
              <a:t>WinForms</a:t>
            </a:r>
            <a:r>
              <a:rPr lang="de-CH" dirty="0" smtClean="0"/>
              <a:t>…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A860A-BF66-46EA-91C3-08EAE7DD12E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0946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smtClean="0"/>
              <a:t>-Aufbau (einzelne View Models durchgehen)</a:t>
            </a:r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MenuViewModel</a:t>
            </a:r>
            <a:r>
              <a:rPr lang="de-CH" baseline="0" dirty="0" smtClean="0"/>
              <a:t>: Setting </a:t>
            </a:r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StatusMenuBar</a:t>
            </a:r>
            <a:r>
              <a:rPr lang="de-CH" baseline="0" dirty="0" smtClean="0"/>
              <a:t>(Anzeige Status Connection)</a:t>
            </a:r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DetailInformationViewModel</a:t>
            </a:r>
            <a:r>
              <a:rPr lang="de-CH" baseline="0" dirty="0" smtClean="0"/>
              <a:t>: (New Button Logik, -&gt; Dialog Fenster, </a:t>
            </a:r>
            <a:r>
              <a:rPr lang="de-CH" baseline="0" dirty="0" err="1" smtClean="0"/>
              <a:t>IDataErrorInfo</a:t>
            </a:r>
            <a:r>
              <a:rPr lang="de-CH" baseline="0" dirty="0" smtClean="0"/>
              <a:t>)</a:t>
            </a:r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DatabaseDataGriedViewModel</a:t>
            </a:r>
            <a:r>
              <a:rPr lang="de-CH" baseline="0" dirty="0" smtClean="0"/>
              <a:t>: </a:t>
            </a:r>
            <a:r>
              <a:rPr lang="de-CH" baseline="0" dirty="0" err="1" smtClean="0"/>
              <a:t>DevExpress</a:t>
            </a:r>
            <a:r>
              <a:rPr lang="de-CH" baseline="0" smtClean="0"/>
              <a:t>(Filter, Such Funktionen)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A860A-BF66-46EA-91C3-08EAE7DD12EA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548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Wird im Anschluss noch gezeigt (wenn</a:t>
            </a:r>
            <a:r>
              <a:rPr lang="de-CH" baseline="0" dirty="0" smtClean="0"/>
              <a:t> möglich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A860A-BF66-46EA-91C3-08EAE7DD12E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150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Wird im Anschluss noch gezeigt (wenn</a:t>
            </a:r>
            <a:r>
              <a:rPr lang="de-CH" baseline="0" dirty="0" smtClean="0"/>
              <a:t> möglich</a:t>
            </a:r>
            <a:r>
              <a:rPr lang="de-CH" dirty="0" smtClean="0"/>
              <a:t>)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A860A-BF66-46EA-91C3-08EAE7DD12E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0798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</a:t>
            </a:r>
            <a:r>
              <a:rPr lang="de-CH" dirty="0" err="1" smtClean="0"/>
              <a:t>Sql</a:t>
            </a:r>
            <a:r>
              <a:rPr lang="de-CH" dirty="0" smtClean="0"/>
              <a:t> </a:t>
            </a:r>
            <a:r>
              <a:rPr lang="de-CH" dirty="0" err="1" smtClean="0"/>
              <a:t>scripts</a:t>
            </a:r>
            <a:r>
              <a:rPr lang="de-CH" dirty="0" smtClean="0"/>
              <a:t> erstellt und</a:t>
            </a:r>
            <a:r>
              <a:rPr lang="de-CH" baseline="0" dirty="0" smtClean="0"/>
              <a:t> Datenbankschema erstellt</a:t>
            </a:r>
          </a:p>
          <a:p>
            <a:r>
              <a:rPr lang="de-CH" baseline="0" dirty="0" smtClean="0"/>
              <a:t>-Danach mit Entity Framework das Datenbankschema ausgelesen und ins Projekt eingefügt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A860A-BF66-46EA-91C3-08EAE7DD12EA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9604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Model:</a:t>
            </a:r>
            <a:br>
              <a:rPr lang="de-CH" dirty="0" smtClean="0"/>
            </a:br>
            <a:r>
              <a:rPr lang="de-CH" dirty="0" smtClean="0"/>
              <a:t>-Lesen und Speichern</a:t>
            </a:r>
            <a:r>
              <a:rPr lang="de-CH" baseline="0" dirty="0" smtClean="0"/>
              <a:t> der Datenbankeinträge</a:t>
            </a:r>
          </a:p>
          <a:p>
            <a:r>
              <a:rPr lang="de-CH" baseline="0" dirty="0" smtClean="0"/>
              <a:t>-Überprüfen der Datenbankverbindung</a:t>
            </a:r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A860A-BF66-46EA-91C3-08EAE7DD12EA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1346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-Beinhaltet</a:t>
            </a:r>
            <a:r>
              <a:rPr lang="de-CH" baseline="0" dirty="0" smtClean="0"/>
              <a:t> Zugriffsmethoden auf die Datenbank</a:t>
            </a:r>
          </a:p>
          <a:p>
            <a:r>
              <a:rPr lang="de-CH" baseline="0" dirty="0" smtClean="0"/>
              <a:t>-Check ob Datenbank verfügbar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A860A-BF66-46EA-91C3-08EAE7DD12EA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322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A860A-BF66-46EA-91C3-08EAE7DD12EA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694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BasisViewModel</a:t>
            </a:r>
            <a:r>
              <a:rPr lang="de-CH" baseline="0" dirty="0" smtClean="0"/>
              <a:t> ist </a:t>
            </a:r>
            <a:r>
              <a:rPr lang="de-CH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INotifyPropertyChanged</a:t>
            </a:r>
            <a:r>
              <a:rPr lang="de-CH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de-CH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CH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ViewModelEvents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-Vorteil</a:t>
            </a:r>
            <a:r>
              <a:rPr lang="de-CH" baseline="0" dirty="0" smtClean="0"/>
              <a:t> dieser Struktur -&gt; </a:t>
            </a:r>
            <a:r>
              <a:rPr lang="de-CH" baseline="0" dirty="0" err="1" smtClean="0"/>
              <a:t>BasisViewModel</a:t>
            </a:r>
            <a:r>
              <a:rPr lang="de-CH" baseline="0" dirty="0" smtClean="0"/>
              <a:t> hat virtuelle Methoden welche von allen </a:t>
            </a:r>
            <a:r>
              <a:rPr lang="de-CH" baseline="0" dirty="0" err="1" smtClean="0"/>
              <a:t>ViewModels</a:t>
            </a:r>
            <a:r>
              <a:rPr lang="de-CH" baseline="0" dirty="0" smtClean="0"/>
              <a:t> überschrieben werden können.</a:t>
            </a:r>
          </a:p>
          <a:p>
            <a:r>
              <a:rPr lang="de-CH" baseline="0" dirty="0" smtClean="0"/>
              <a:t>-Beispiel: </a:t>
            </a:r>
            <a:r>
              <a:rPr lang="de-CH" baseline="0" dirty="0" err="1" smtClean="0"/>
              <a:t>Subscribe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Unsubscribe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Init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-Weiterer Vorteil</a:t>
            </a:r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ViewModelEvents</a:t>
            </a:r>
            <a:r>
              <a:rPr lang="de-CH" baseline="0" dirty="0" smtClean="0"/>
              <a:t> für </a:t>
            </a:r>
            <a:r>
              <a:rPr lang="de-CH" baseline="0" dirty="0" err="1" smtClean="0"/>
              <a:t>OpenDialog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OnUserFeedback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OnHandleError</a:t>
            </a:r>
            <a:r>
              <a:rPr lang="de-CH" baseline="0" dirty="0" smtClean="0"/>
              <a:t> usw.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A860A-BF66-46EA-91C3-08EAE7DD12EA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234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A860A-BF66-46EA-91C3-08EAE7DD12EA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891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E67B-DC0C-4E9E-AC25-91D754DDF911}" type="datetimeFigureOut">
              <a:rPr lang="de-CH" smtClean="0"/>
              <a:t>29.01.2016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AF87-A5A7-403B-9655-37D901258A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640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E67B-DC0C-4E9E-AC25-91D754DDF911}" type="datetimeFigureOut">
              <a:rPr lang="de-CH" smtClean="0"/>
              <a:t>29.01.2016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AF87-A5A7-403B-9655-37D901258A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739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E67B-DC0C-4E9E-AC25-91D754DDF911}" type="datetimeFigureOut">
              <a:rPr lang="de-CH" smtClean="0"/>
              <a:t>29.01.2016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AF87-A5A7-403B-9655-37D901258A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5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E67B-DC0C-4E9E-AC25-91D754DDF911}" type="datetimeFigureOut">
              <a:rPr lang="de-CH" smtClean="0"/>
              <a:t>29.01.2016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AF87-A5A7-403B-9655-37D901258A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042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E67B-DC0C-4E9E-AC25-91D754DDF911}" type="datetimeFigureOut">
              <a:rPr lang="de-CH" smtClean="0"/>
              <a:t>29.01.2016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AF87-A5A7-403B-9655-37D901258A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67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E67B-DC0C-4E9E-AC25-91D754DDF911}" type="datetimeFigureOut">
              <a:rPr lang="de-CH" smtClean="0"/>
              <a:t>29.01.2016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AF87-A5A7-403B-9655-37D901258A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083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E67B-DC0C-4E9E-AC25-91D754DDF911}" type="datetimeFigureOut">
              <a:rPr lang="de-CH" smtClean="0"/>
              <a:t>29.01.2016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AF87-A5A7-403B-9655-37D901258A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251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E67B-DC0C-4E9E-AC25-91D754DDF911}" type="datetimeFigureOut">
              <a:rPr lang="de-CH" smtClean="0"/>
              <a:t>29.01.2016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AF87-A5A7-403B-9655-37D901258A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20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E67B-DC0C-4E9E-AC25-91D754DDF911}" type="datetimeFigureOut">
              <a:rPr lang="de-CH" smtClean="0"/>
              <a:t>29.01.2016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AF87-A5A7-403B-9655-37D901258A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236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E67B-DC0C-4E9E-AC25-91D754DDF911}" type="datetimeFigureOut">
              <a:rPr lang="de-CH" smtClean="0"/>
              <a:t>29.01.2016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AF87-A5A7-403B-9655-37D901258A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445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E67B-DC0C-4E9E-AC25-91D754DDF911}" type="datetimeFigureOut">
              <a:rPr lang="de-CH" smtClean="0"/>
              <a:t>29.01.2016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AF87-A5A7-403B-9655-37D901258A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442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2E67B-DC0C-4E9E-AC25-91D754DDF911}" type="datetimeFigureOut">
              <a:rPr lang="de-CH" smtClean="0"/>
              <a:t>29.01.2016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AF87-A5A7-403B-9655-37D901258A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259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de-CH" dirty="0"/>
              <a:t>SW Verwaltungsmanagement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280" y="2219538"/>
            <a:ext cx="5971120" cy="31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7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00808"/>
            <a:ext cx="2672162" cy="144016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225" y="4221088"/>
            <a:ext cx="2516734" cy="131655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83568" y="3239472"/>
            <a:ext cx="234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Charts und Diagramme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857217" y="5661248"/>
            <a:ext cx="111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DataGrids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2029056"/>
            <a:ext cx="2915238" cy="158061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292080" y="3717032"/>
            <a:ext cx="70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Maps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5868144" y="5373216"/>
            <a:ext cx="222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www.devexpress.com</a:t>
            </a:r>
            <a:endParaRPr lang="de-CH" dirty="0"/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600" smtClean="0"/>
              <a:t>DevExpress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328811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Unit Test Project</a:t>
            </a:r>
            <a:endParaRPr lang="de-CH" sz="36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95536" y="170080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Unit Test Project vom Visual Studio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CH" dirty="0" smtClean="0"/>
          </a:p>
        </p:txBody>
      </p:sp>
      <p:pic>
        <p:nvPicPr>
          <p:cNvPr id="7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584" y="3140968"/>
            <a:ext cx="6912768" cy="251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0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UI Test Project</a:t>
            </a:r>
            <a:endParaRPr lang="de-CH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Nützliche GUI Tests</a:t>
            </a:r>
          </a:p>
          <a:p>
            <a:r>
              <a:rPr lang="de-CH" dirty="0" smtClean="0"/>
              <a:t>Eigene Click-Abläufe definieren</a:t>
            </a:r>
          </a:p>
          <a:p>
            <a:r>
              <a:rPr lang="de-CH" dirty="0" smtClean="0"/>
              <a:t>Auswahl von Elementen und deren Inhalten für </a:t>
            </a:r>
            <a:r>
              <a:rPr lang="de-CH" dirty="0" err="1" smtClean="0"/>
              <a:t>Asserts</a:t>
            </a: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894610"/>
            <a:ext cx="6813669" cy="24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8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Entity Framework</a:t>
            </a:r>
            <a:endParaRPr lang="de-CH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Datenbankanbindung</a:t>
            </a:r>
          </a:p>
          <a:p>
            <a:r>
              <a:rPr lang="de-CH" dirty="0" smtClean="0"/>
              <a:t>Datenbankoperationen über das Framework</a:t>
            </a:r>
          </a:p>
          <a:p>
            <a:r>
              <a:rPr lang="de-CH" dirty="0" smtClean="0"/>
              <a:t>Tabellen werden aus DB geladen und in Objekte gepackt</a:t>
            </a:r>
          </a:p>
          <a:p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CH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CH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CH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13" y="4184035"/>
            <a:ext cx="7081173" cy="20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4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de-CH" sz="3600" dirty="0" smtClean="0"/>
              <a:t>Aufbau der Software</a:t>
            </a:r>
            <a:endParaRPr lang="de-CH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 smtClean="0"/>
              <a:t>MVVM</a:t>
            </a:r>
          </a:p>
          <a:p>
            <a:r>
              <a:rPr lang="de-CH" dirty="0" smtClean="0"/>
              <a:t>Model</a:t>
            </a:r>
          </a:p>
          <a:p>
            <a:pPr lvl="1"/>
            <a:r>
              <a:rPr lang="de-CH" dirty="0" smtClean="0"/>
              <a:t>Datenbankanbindung</a:t>
            </a:r>
          </a:p>
          <a:p>
            <a:r>
              <a:rPr lang="de-CH" dirty="0" err="1" smtClean="0"/>
              <a:t>ViewModel</a:t>
            </a:r>
            <a:endParaRPr lang="de-CH" dirty="0" smtClean="0"/>
          </a:p>
          <a:p>
            <a:pPr lvl="1"/>
            <a:r>
              <a:rPr lang="de-CH" dirty="0" smtClean="0"/>
              <a:t>Verarbeitung der Inputs</a:t>
            </a:r>
          </a:p>
          <a:p>
            <a:pPr lvl="1"/>
            <a:r>
              <a:rPr lang="de-CH" dirty="0" smtClean="0"/>
              <a:t>Interpretieren von Datenbankinformationen aus dem Model</a:t>
            </a:r>
          </a:p>
          <a:p>
            <a:r>
              <a:rPr lang="de-CH" dirty="0" smtClean="0"/>
              <a:t>View</a:t>
            </a:r>
          </a:p>
          <a:p>
            <a:pPr lvl="1"/>
            <a:r>
              <a:rPr lang="de-CH" dirty="0" smtClean="0"/>
              <a:t>GUI mit </a:t>
            </a:r>
            <a:r>
              <a:rPr lang="de-CH" dirty="0" err="1" smtClean="0"/>
              <a:t>Bindings</a:t>
            </a:r>
            <a:r>
              <a:rPr lang="de-CH" dirty="0" smtClean="0"/>
              <a:t> zum </a:t>
            </a:r>
            <a:r>
              <a:rPr lang="de-CH" dirty="0" err="1" smtClean="0"/>
              <a:t>ViewModel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607059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2411760" y="5229200"/>
            <a:ext cx="4320480" cy="351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00" dirty="0" err="1" smtClean="0">
                <a:solidFill>
                  <a:schemeClr val="tx1"/>
                </a:solidFill>
              </a:rPr>
              <a:t>public</a:t>
            </a:r>
            <a:r>
              <a:rPr lang="de-CH" sz="800" dirty="0" smtClean="0">
                <a:solidFill>
                  <a:schemeClr val="tx1"/>
                </a:solidFill>
              </a:rPr>
              <a:t> </a:t>
            </a:r>
            <a:r>
              <a:rPr lang="de-CH" sz="800" dirty="0" err="1" smtClean="0">
                <a:solidFill>
                  <a:schemeClr val="tx1"/>
                </a:solidFill>
              </a:rPr>
              <a:t>SoftwareVersionsDatabaseAccessManager</a:t>
            </a:r>
            <a:r>
              <a:rPr lang="de-CH" sz="800" dirty="0" smtClean="0">
                <a:solidFill>
                  <a:schemeClr val="tx1"/>
                </a:solidFill>
              </a:rPr>
              <a:t> </a:t>
            </a:r>
            <a:r>
              <a:rPr lang="de-CH" sz="800" dirty="0" err="1" smtClean="0">
                <a:solidFill>
                  <a:schemeClr val="tx1"/>
                </a:solidFill>
              </a:rPr>
              <a:t>SoftwareVersionsDatabaseAccessManager</a:t>
            </a:r>
            <a:r>
              <a:rPr lang="de-CH" sz="800" dirty="0" smtClean="0">
                <a:solidFill>
                  <a:schemeClr val="tx1"/>
                </a:solidFill>
              </a:rPr>
              <a:t/>
            </a:r>
            <a:br>
              <a:rPr lang="de-CH" sz="800" dirty="0" smtClean="0">
                <a:solidFill>
                  <a:schemeClr val="tx1"/>
                </a:solidFill>
              </a:rPr>
            </a:br>
            <a:r>
              <a:rPr lang="de-CH" sz="800" dirty="0" err="1">
                <a:solidFill>
                  <a:schemeClr val="tx1"/>
                </a:solidFill>
              </a:rPr>
              <a:t>public</a:t>
            </a:r>
            <a:r>
              <a:rPr lang="de-CH" sz="800" dirty="0">
                <a:solidFill>
                  <a:schemeClr val="tx1"/>
                </a:solidFill>
              </a:rPr>
              <a:t> </a:t>
            </a:r>
            <a:r>
              <a:rPr lang="de-CH" sz="800" dirty="0" err="1">
                <a:solidFill>
                  <a:schemeClr val="tx1"/>
                </a:solidFill>
              </a:rPr>
              <a:t>SelectionItemDatabaseAccessManager</a:t>
            </a:r>
            <a:r>
              <a:rPr lang="de-CH" sz="800" dirty="0">
                <a:solidFill>
                  <a:schemeClr val="tx1"/>
                </a:solidFill>
              </a:rPr>
              <a:t> </a:t>
            </a:r>
            <a:r>
              <a:rPr lang="de-CH" sz="800" dirty="0" err="1">
                <a:solidFill>
                  <a:schemeClr val="tx1"/>
                </a:solidFill>
              </a:rPr>
              <a:t>SelectionItemDatabaseManager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411760" y="4937931"/>
            <a:ext cx="4320480" cy="291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VersionManagementModel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89613" y="3731945"/>
            <a:ext cx="2448273" cy="500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>
            <a:off x="694441" y="3429000"/>
            <a:ext cx="2448272" cy="291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>
                <a:solidFill>
                  <a:schemeClr val="tx1"/>
                </a:solidFill>
              </a:rPr>
              <a:t>SoftwareVersionsDatabaseAccessManager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732241" y="3729094"/>
            <a:ext cx="2335692" cy="500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/>
          <p:cNvSpPr/>
          <p:nvPr/>
        </p:nvSpPr>
        <p:spPr>
          <a:xfrm>
            <a:off x="6732240" y="3429000"/>
            <a:ext cx="2335693" cy="291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>
                <a:solidFill>
                  <a:schemeClr val="tx1"/>
                </a:solidFill>
              </a:rPr>
              <a:t>SelectionItemDatabaseAccessManager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3507598" y="1943677"/>
            <a:ext cx="2344827" cy="712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00" dirty="0" err="1">
                <a:solidFill>
                  <a:schemeClr val="tx1"/>
                </a:solidFill>
              </a:rPr>
              <a:t>s</a:t>
            </a:r>
            <a:r>
              <a:rPr lang="de-CH" sz="1000" dirty="0" err="1" smtClean="0">
                <a:solidFill>
                  <a:schemeClr val="tx1"/>
                </a:solidFill>
              </a:rPr>
              <a:t>tring</a:t>
            </a:r>
            <a:r>
              <a:rPr lang="de-CH" sz="1000" dirty="0" smtClean="0">
                <a:solidFill>
                  <a:schemeClr val="tx1"/>
                </a:solidFill>
              </a:rPr>
              <a:t> </a:t>
            </a:r>
            <a:r>
              <a:rPr lang="de-CH" sz="1000" dirty="0" err="1" smtClean="0">
                <a:solidFill>
                  <a:schemeClr val="tx1"/>
                </a:solidFill>
              </a:rPr>
              <a:t>DatabaseName</a:t>
            </a:r>
            <a:r>
              <a:rPr lang="de-CH" sz="1000" dirty="0" smtClean="0">
                <a:solidFill>
                  <a:schemeClr val="tx1"/>
                </a:solidFill>
              </a:rPr>
              <a:t/>
            </a:r>
            <a:br>
              <a:rPr lang="de-CH" sz="1000" dirty="0" smtClean="0">
                <a:solidFill>
                  <a:schemeClr val="tx1"/>
                </a:solidFill>
              </a:rPr>
            </a:br>
            <a:r>
              <a:rPr lang="de-CH" sz="1000" dirty="0" err="1" smtClean="0">
                <a:solidFill>
                  <a:schemeClr val="tx1"/>
                </a:solidFill>
              </a:rPr>
              <a:t>bool</a:t>
            </a:r>
            <a:r>
              <a:rPr lang="de-CH" sz="1000" dirty="0" smtClean="0">
                <a:solidFill>
                  <a:schemeClr val="tx1"/>
                </a:solidFill>
              </a:rPr>
              <a:t> </a:t>
            </a:r>
            <a:r>
              <a:rPr lang="de-CH" sz="1000" dirty="0" err="1" smtClean="0">
                <a:solidFill>
                  <a:schemeClr val="tx1"/>
                </a:solidFill>
              </a:rPr>
              <a:t>IsDatabaseAvailable</a:t>
            </a:r>
            <a:r>
              <a:rPr lang="de-CH" sz="1000" dirty="0" smtClean="0">
                <a:solidFill>
                  <a:schemeClr val="tx1"/>
                </a:solidFill>
              </a:rPr>
              <a:t>()</a:t>
            </a:r>
            <a:br>
              <a:rPr lang="de-CH" sz="1000" dirty="0" smtClean="0">
                <a:solidFill>
                  <a:schemeClr val="tx1"/>
                </a:solidFill>
              </a:rPr>
            </a:br>
            <a:r>
              <a:rPr lang="de-CH" sz="1000" dirty="0" err="1" smtClean="0">
                <a:solidFill>
                  <a:schemeClr val="tx1"/>
                </a:solidFill>
              </a:rPr>
              <a:t>void</a:t>
            </a:r>
            <a:r>
              <a:rPr lang="de-CH" sz="1000" dirty="0" smtClean="0">
                <a:solidFill>
                  <a:schemeClr val="tx1"/>
                </a:solidFill>
              </a:rPr>
              <a:t> </a:t>
            </a:r>
            <a:r>
              <a:rPr lang="de-CH" sz="1000" dirty="0" err="1" smtClean="0">
                <a:solidFill>
                  <a:schemeClr val="tx1"/>
                </a:solidFill>
              </a:rPr>
              <a:t>BuildDatabaseContext</a:t>
            </a:r>
            <a:r>
              <a:rPr lang="de-CH" sz="1000" dirty="0" smtClean="0">
                <a:solidFill>
                  <a:schemeClr val="tx1"/>
                </a:solidFill>
              </a:rPr>
              <a:t>(</a:t>
            </a:r>
            <a:r>
              <a:rPr lang="de-CH" sz="1000" dirty="0" err="1" smtClean="0">
                <a:solidFill>
                  <a:schemeClr val="tx1"/>
                </a:solidFill>
              </a:rPr>
              <a:t>string</a:t>
            </a:r>
            <a:r>
              <a:rPr lang="de-CH" sz="1000" dirty="0" smtClean="0">
                <a:solidFill>
                  <a:schemeClr val="tx1"/>
                </a:solidFill>
              </a:rPr>
              <a:t>, </a:t>
            </a:r>
            <a:r>
              <a:rPr lang="de-CH" sz="1000" dirty="0" err="1" smtClean="0">
                <a:solidFill>
                  <a:schemeClr val="tx1"/>
                </a:solidFill>
              </a:rPr>
              <a:t>string</a:t>
            </a:r>
            <a:r>
              <a:rPr lang="de-CH" sz="1000" dirty="0" smtClean="0">
                <a:solidFill>
                  <a:schemeClr val="tx1"/>
                </a:solidFill>
              </a:rPr>
              <a:t>)</a:t>
            </a:r>
            <a:endParaRPr lang="de-CH" dirty="0"/>
          </a:p>
        </p:txBody>
      </p:sp>
      <p:sp>
        <p:nvSpPr>
          <p:cNvPr id="21" name="Rechteck 20"/>
          <p:cNvSpPr/>
          <p:nvPr/>
        </p:nvSpPr>
        <p:spPr>
          <a:xfrm>
            <a:off x="3507598" y="1652408"/>
            <a:ext cx="2344827" cy="291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DatabaseAccessManager</a:t>
            </a:r>
            <a:endParaRPr lang="de-CH" sz="8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4680013" y="2657866"/>
            <a:ext cx="3220075" cy="772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endCxn id="20" idx="2"/>
          </p:cNvCxnSpPr>
          <p:nvPr/>
        </p:nvCxnSpPr>
        <p:spPr>
          <a:xfrm flipV="1">
            <a:off x="1897561" y="2656634"/>
            <a:ext cx="2782451" cy="772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2" idx="0"/>
            <a:endCxn id="18" idx="1"/>
          </p:cNvCxnSpPr>
          <p:nvPr/>
        </p:nvCxnSpPr>
        <p:spPr>
          <a:xfrm flipV="1">
            <a:off x="4572000" y="3979367"/>
            <a:ext cx="2160241" cy="9585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2" idx="0"/>
            <a:endCxn id="16" idx="3"/>
          </p:cNvCxnSpPr>
          <p:nvPr/>
        </p:nvCxnSpPr>
        <p:spPr>
          <a:xfrm flipH="1" flipV="1">
            <a:off x="3137886" y="3982218"/>
            <a:ext cx="1434114" cy="955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98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47" y="2564904"/>
            <a:ext cx="6658709" cy="382145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ViewModel</a:t>
            </a:r>
            <a:r>
              <a:rPr lang="de-CH" dirty="0" smtClean="0"/>
              <a:t> / View</a:t>
            </a:r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1304747" y="2996952"/>
            <a:ext cx="6498002" cy="145082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/>
          <p:cNvSpPr/>
          <p:nvPr/>
        </p:nvSpPr>
        <p:spPr>
          <a:xfrm>
            <a:off x="1304747" y="4536783"/>
            <a:ext cx="6498002" cy="162852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>
            <a:off x="1304747" y="6226885"/>
            <a:ext cx="6498002" cy="211936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>
            <a:off x="1314358" y="2713008"/>
            <a:ext cx="6498002" cy="211936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/>
          <p:cNvSpPr txBox="1"/>
          <p:nvPr/>
        </p:nvSpPr>
        <p:spPr>
          <a:xfrm>
            <a:off x="1475656" y="1316199"/>
            <a:ext cx="5948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5</a:t>
            </a:r>
            <a:r>
              <a:rPr lang="de-CH" dirty="0" smtClean="0"/>
              <a:t> Module (</a:t>
            </a:r>
            <a:r>
              <a:rPr lang="de-CH" dirty="0" smtClean="0">
                <a:solidFill>
                  <a:schemeClr val="accent6"/>
                </a:solidFill>
              </a:rPr>
              <a:t>Workspace</a:t>
            </a:r>
            <a:r>
              <a:rPr lang="de-CH" dirty="0" smtClean="0"/>
              <a:t>, </a:t>
            </a:r>
            <a:r>
              <a:rPr lang="de-CH" dirty="0" smtClean="0">
                <a:solidFill>
                  <a:schemeClr val="accent4"/>
                </a:solidFill>
              </a:rPr>
              <a:t>Menu</a:t>
            </a:r>
            <a:r>
              <a:rPr lang="de-CH" dirty="0" smtClean="0"/>
              <a:t>, </a:t>
            </a:r>
            <a:r>
              <a:rPr lang="de-CH" dirty="0" err="1" smtClean="0">
                <a:solidFill>
                  <a:srgbClr val="FF0000"/>
                </a:solidFill>
              </a:rPr>
              <a:t>UserInput</a:t>
            </a:r>
            <a:r>
              <a:rPr lang="de-CH" dirty="0" smtClean="0"/>
              <a:t>, </a:t>
            </a:r>
            <a:r>
              <a:rPr lang="de-CH" dirty="0" err="1" smtClean="0">
                <a:solidFill>
                  <a:srgbClr val="00B050"/>
                </a:solidFill>
              </a:rPr>
              <a:t>DataGrid</a:t>
            </a:r>
            <a:r>
              <a:rPr lang="de-CH" dirty="0" smtClean="0"/>
              <a:t>, </a:t>
            </a:r>
            <a:r>
              <a:rPr lang="de-CH" dirty="0" smtClean="0">
                <a:solidFill>
                  <a:schemeClr val="tx2"/>
                </a:solidFill>
              </a:rPr>
              <a:t>Status</a:t>
            </a:r>
            <a:r>
              <a:rPr lang="de-CH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Kommunikation zwischen den Modulen über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1187624" y="2564904"/>
            <a:ext cx="6768752" cy="396044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1660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ViewModels</a:t>
            </a:r>
            <a:endParaRPr lang="de-CH" dirty="0"/>
          </a:p>
        </p:txBody>
      </p:sp>
      <p:sp>
        <p:nvSpPr>
          <p:cNvPr id="20" name="Rechteck 19"/>
          <p:cNvSpPr/>
          <p:nvPr/>
        </p:nvSpPr>
        <p:spPr>
          <a:xfrm>
            <a:off x="6922762" y="1816746"/>
            <a:ext cx="1784482" cy="726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800" dirty="0">
                <a:solidFill>
                  <a:schemeClr val="tx1"/>
                </a:solidFill>
              </a:rPr>
              <a:t> </a:t>
            </a:r>
            <a:r>
              <a:rPr lang="de-CH" sz="800" dirty="0" err="1">
                <a:solidFill>
                  <a:schemeClr val="tx1"/>
                </a:solidFill>
              </a:rPr>
              <a:t>protected</a:t>
            </a:r>
            <a:r>
              <a:rPr lang="de-CH" sz="800" dirty="0">
                <a:solidFill>
                  <a:schemeClr val="tx1"/>
                </a:solidFill>
              </a:rPr>
              <a:t> </a:t>
            </a:r>
            <a:r>
              <a:rPr lang="de-CH" sz="800" dirty="0" err="1">
                <a:solidFill>
                  <a:schemeClr val="tx1"/>
                </a:solidFill>
              </a:rPr>
              <a:t>ViewModelEvents</a:t>
            </a:r>
            <a:r>
              <a:rPr lang="de-CH" sz="800" dirty="0">
                <a:solidFill>
                  <a:schemeClr val="tx1"/>
                </a:solidFill>
              </a:rPr>
              <a:t> </a:t>
            </a:r>
            <a:r>
              <a:rPr lang="de-CH" sz="800" dirty="0" err="1">
                <a:solidFill>
                  <a:schemeClr val="tx1"/>
                </a:solidFill>
              </a:rPr>
              <a:t>events</a:t>
            </a:r>
            <a:r>
              <a:rPr lang="de-CH" dirty="0"/>
              <a:t>;</a:t>
            </a:r>
          </a:p>
        </p:txBody>
      </p:sp>
      <p:sp>
        <p:nvSpPr>
          <p:cNvPr id="21" name="Rechteck 20"/>
          <p:cNvSpPr/>
          <p:nvPr/>
        </p:nvSpPr>
        <p:spPr>
          <a:xfrm>
            <a:off x="6922762" y="1597486"/>
            <a:ext cx="1784482" cy="22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BasisViewModel</a:t>
            </a:r>
            <a:endParaRPr lang="de-CH" sz="800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/>
          <p:cNvCxnSpPr>
            <a:endCxn id="21" idx="1"/>
          </p:cNvCxnSpPr>
          <p:nvPr/>
        </p:nvCxnSpPr>
        <p:spPr>
          <a:xfrm flipV="1">
            <a:off x="1641012" y="1709674"/>
            <a:ext cx="5281750" cy="1006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5730585" y="2957507"/>
            <a:ext cx="1872208" cy="496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DatabaseDataGridViewModel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730585" y="3454189"/>
            <a:ext cx="1872208" cy="507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/>
          <p:cNvCxnSpPr>
            <a:stCxn id="49" idx="3"/>
            <a:endCxn id="46" idx="1"/>
          </p:cNvCxnSpPr>
          <p:nvPr/>
        </p:nvCxnSpPr>
        <p:spPr>
          <a:xfrm>
            <a:off x="2505050" y="2964635"/>
            <a:ext cx="733346" cy="1152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3238396" y="3868423"/>
            <a:ext cx="1290513" cy="496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WorkspaceViewModel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3238396" y="4365104"/>
            <a:ext cx="1290513" cy="507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960981" y="2716294"/>
            <a:ext cx="1544069" cy="496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MainWindowViewModel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958623" y="3212976"/>
            <a:ext cx="1546427" cy="507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/>
          <p:cNvCxnSpPr>
            <a:stCxn id="46" idx="0"/>
            <a:endCxn id="21" idx="1"/>
          </p:cNvCxnSpPr>
          <p:nvPr/>
        </p:nvCxnSpPr>
        <p:spPr>
          <a:xfrm flipV="1">
            <a:off x="3883653" y="1709674"/>
            <a:ext cx="3039109" cy="2158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2" idx="0"/>
            <a:endCxn id="20" idx="2"/>
          </p:cNvCxnSpPr>
          <p:nvPr/>
        </p:nvCxnSpPr>
        <p:spPr>
          <a:xfrm flipV="1">
            <a:off x="6666689" y="2543273"/>
            <a:ext cx="1148314" cy="414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46" idx="3"/>
            <a:endCxn id="32" idx="1"/>
          </p:cNvCxnSpPr>
          <p:nvPr/>
        </p:nvCxnSpPr>
        <p:spPr>
          <a:xfrm flipV="1">
            <a:off x="4528909" y="3205848"/>
            <a:ext cx="1201676" cy="9109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6843424" y="5092558"/>
            <a:ext cx="1872208" cy="496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DetailedInformationViewModel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6843424" y="5589240"/>
            <a:ext cx="1872208" cy="507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mit Pfeil 80"/>
          <p:cNvCxnSpPr>
            <a:stCxn id="46" idx="3"/>
            <a:endCxn id="79" idx="1"/>
          </p:cNvCxnSpPr>
          <p:nvPr/>
        </p:nvCxnSpPr>
        <p:spPr>
          <a:xfrm>
            <a:off x="4528909" y="4116764"/>
            <a:ext cx="2314515" cy="1224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79" idx="0"/>
            <a:endCxn id="20" idx="2"/>
          </p:cNvCxnSpPr>
          <p:nvPr/>
        </p:nvCxnSpPr>
        <p:spPr>
          <a:xfrm flipV="1">
            <a:off x="7779528" y="2543273"/>
            <a:ext cx="35475" cy="2549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46" idx="3"/>
          </p:cNvCxnSpPr>
          <p:nvPr/>
        </p:nvCxnSpPr>
        <p:spPr>
          <a:xfrm>
            <a:off x="4528909" y="4116764"/>
            <a:ext cx="547147" cy="16164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4932040" y="57358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759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ViewModelEvents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2564904"/>
            <a:ext cx="7338505" cy="372307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475656" y="1316199"/>
            <a:ext cx="5351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In allen </a:t>
            </a:r>
            <a:r>
              <a:rPr lang="de-CH" dirty="0" err="1" smtClean="0"/>
              <a:t>ViewModels</a:t>
            </a:r>
            <a:r>
              <a:rPr lang="de-CH" dirty="0" smtClean="0"/>
              <a:t> verfügbar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Hauptsächlich in </a:t>
            </a:r>
            <a:r>
              <a:rPr lang="de-CH" dirty="0" err="1" smtClean="0"/>
              <a:t>app.xaml.cs</a:t>
            </a:r>
            <a:r>
              <a:rPr lang="de-CH" dirty="0" smtClean="0"/>
              <a:t> </a:t>
            </a:r>
            <a:r>
              <a:rPr lang="de-CH" dirty="0" err="1" smtClean="0"/>
              <a:t>abboniert</a:t>
            </a:r>
            <a:r>
              <a:rPr lang="de-CH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Wäre auch für </a:t>
            </a:r>
            <a:r>
              <a:rPr lang="de-CH" dirty="0" err="1" smtClean="0"/>
              <a:t>ViewModel</a:t>
            </a:r>
            <a:r>
              <a:rPr lang="de-CH" dirty="0" smtClean="0"/>
              <a:t>-Kommunikation geeignet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9778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Input Validierung</a:t>
            </a:r>
            <a:endParaRPr lang="de-CH" dirty="0"/>
          </a:p>
        </p:txBody>
      </p:sp>
      <p:sp>
        <p:nvSpPr>
          <p:cNvPr id="2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CH" dirty="0" err="1" smtClean="0"/>
              <a:t>IDataError</a:t>
            </a:r>
            <a:r>
              <a:rPr lang="de-CH" dirty="0" smtClean="0"/>
              <a:t>-Interface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5510915"/>
            <a:ext cx="4579580" cy="856282"/>
          </a:xfrm>
          <a:prstGeom prst="rect">
            <a:avLst/>
          </a:prstGeom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47083"/>
              </p:ext>
            </p:extLst>
          </p:nvPr>
        </p:nvGraphicFramePr>
        <p:xfrm>
          <a:off x="647564" y="2420888"/>
          <a:ext cx="7848872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640487384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3566205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columnName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{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de-CH" sz="9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{</a:t>
                      </a:r>
                    </a:p>
                    <a:p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if (</a:t>
                      </a:r>
                      <a:r>
                        <a:rPr lang="en-US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textInput</a:t>
                      </a: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!= null &amp;&amp; </a:t>
                      </a:r>
                      <a:r>
                        <a:rPr lang="en-US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textInput.Length</a:t>
                      </a: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&gt; 500)</a:t>
                      </a:r>
                    </a:p>
                    <a:p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Error = "The text input is to long (max 500 character)";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endParaRPr lang="de-CH" sz="9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Error =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String.Empty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de-CH" sz="9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Error;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endParaRPr lang="de-CH" sz="9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Error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{ 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}</a:t>
                      </a:r>
                      <a:endParaRPr lang="de-CH" sz="900" dirty="0" smtClean="0"/>
                    </a:p>
                    <a:p>
                      <a:endParaRPr lang="de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TextBox</a:t>
                      </a: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Text="{Binding </a:t>
                      </a:r>
                      <a:r>
                        <a:rPr lang="en-US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TextInput</a:t>
                      </a: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UpdateSourceTrigger</a:t>
                      </a: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PropertyChanged</a:t>
                      </a: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ValidatesOnDataErrors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=True,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NotifyOnValidationError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}" Name="TextBox"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Height="25"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MinWidth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="200"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IsReadOnly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="{Binding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IsReadOnly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}"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TextWrapping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Wrap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&lt;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TextBox.Style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&lt;Style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TargetType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="{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x:Type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TextBox}"&gt;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&lt;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Style.Triggers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&lt;Trigger Property="</a:t>
                      </a:r>
                      <a:r>
                        <a:rPr lang="en-US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Validation.HasError</a:t>
                      </a: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 Value="true"&gt;</a:t>
                      </a:r>
                    </a:p>
                    <a:p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&lt;Setter Property="ToolTip" Value="{Binding </a:t>
                      </a:r>
                      <a:r>
                        <a:rPr lang="en-US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RelativeSource</a:t>
                      </a: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={</a:t>
                      </a:r>
                      <a:r>
                        <a:rPr lang="en-US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RelativeSource</a:t>
                      </a: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Self},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Path=(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Validation.Errors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)[0].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ErrorContent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}"/&gt;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&lt;/Trigger&gt;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&lt;/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Style.Triggers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&lt;/Style&gt;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&lt;/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TextBox.Style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&lt;/TextBox&gt;</a:t>
                      </a:r>
                      <a:endParaRPr lang="de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001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18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Einleitung </a:t>
            </a:r>
          </a:p>
          <a:p>
            <a:r>
              <a:rPr lang="de-CH" dirty="0" err="1" smtClean="0"/>
              <a:t>Requirements</a:t>
            </a:r>
            <a:endParaRPr lang="de-CH" dirty="0" smtClean="0"/>
          </a:p>
          <a:p>
            <a:r>
              <a:rPr lang="de-CH" dirty="0" smtClean="0"/>
              <a:t>Übersicht (Verwendete Komponenten)</a:t>
            </a:r>
          </a:p>
          <a:p>
            <a:r>
              <a:rPr lang="de-CH" dirty="0" smtClean="0"/>
              <a:t>Software Aufbau</a:t>
            </a:r>
          </a:p>
          <a:p>
            <a:r>
              <a:rPr lang="de-CH" dirty="0" smtClean="0"/>
              <a:t>Live Demo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1629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Asynchrone Kommandos</a:t>
            </a:r>
            <a:endParaRPr lang="de-CH" dirty="0"/>
          </a:p>
        </p:txBody>
      </p:sp>
      <p:sp>
        <p:nvSpPr>
          <p:cNvPr id="2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CH" dirty="0" err="1" smtClean="0"/>
              <a:t>Async</a:t>
            </a:r>
            <a:r>
              <a:rPr lang="de-CH" dirty="0" smtClean="0"/>
              <a:t>/</a:t>
            </a:r>
            <a:r>
              <a:rPr lang="de-CH" dirty="0" err="1" smtClean="0"/>
              <a:t>Await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53414"/>
              </p:ext>
            </p:extLst>
          </p:nvPr>
        </p:nvGraphicFramePr>
        <p:xfrm>
          <a:off x="719572" y="2780928"/>
          <a:ext cx="770485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0">
                  <a:extLst>
                    <a:ext uri="{9D8B030D-6E8A-4147-A177-3AD203B41FA5}">
                      <a16:colId xmlns:a16="http://schemas.microsoft.com/office/drawing/2014/main" val="2263515530"/>
                    </a:ext>
                  </a:extLst>
                </a:gridCol>
                <a:gridCol w="4500856">
                  <a:extLst>
                    <a:ext uri="{9D8B030D-6E8A-4147-A177-3AD203B41FA5}">
                      <a16:colId xmlns:a16="http://schemas.microsoft.com/office/drawing/2014/main" val="2523562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private 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void </a:t>
                      </a:r>
                      <a:r>
                        <a:rPr lang="en-US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OnExecuteCommand</a:t>
                      </a:r>
                      <a:r>
                        <a:rPr lang="en-US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(object parameter)</a:t>
                      </a:r>
                    </a:p>
                    <a:p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{</a:t>
                      </a:r>
                    </a:p>
                    <a:p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endParaRPr lang="de-CH" sz="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{</a:t>
                      </a:r>
                    </a:p>
                    <a:p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viewModelEvents.OnCursorLoading</a:t>
                      </a:r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CursorLoadingEventArgs</a:t>
                      </a:r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endParaRPr lang="de-CH" sz="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slowTask</a:t>
                      </a:r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Task.Factory.StartNew</a:t>
                      </a:r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(() =&gt; Execute());</a:t>
                      </a:r>
                    </a:p>
                    <a:p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await</a:t>
                      </a:r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slowTask</a:t>
                      </a:r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catch (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ex)</a:t>
                      </a:r>
                    </a:p>
                    <a:p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{</a:t>
                      </a:r>
                    </a:p>
                    <a:p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viewModelEvents.OnHandleError</a:t>
                      </a:r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UnexpectedErrorHandlerEventArgs</a:t>
                      </a:r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(ex));</a:t>
                      </a:r>
                    </a:p>
                    <a:p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finally</a:t>
                      </a:r>
                      <a:endParaRPr lang="de-CH" sz="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{</a:t>
                      </a:r>
                    </a:p>
                    <a:p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viewModelEvents.OnCursorLoading</a:t>
                      </a:r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CursorLoadingEventArgs</a:t>
                      </a:r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de-CH" sz="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Application.Current.Windows</a:t>
                      </a:r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[1].Close();</a:t>
                      </a:r>
                    </a:p>
                    <a:p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r>
                        <a:rPr lang="de-CH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} </a:t>
                      </a:r>
                      <a:endParaRPr lang="de-CH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private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ViewModelEvents_ChangeDatabaseSettings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sender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Events.EventArgs.DatabaseAccess.DatabaseAccessEventArgs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e)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{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endParaRPr lang="de-CH" sz="9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{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Dispatcher.CurrentDispatcher.InvokeAsync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(() =&gt;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catch (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ex)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{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viewModelEvents.OnHandleError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ExpectedErrorHandlerEventArgs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CH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ex.Message</a:t>
                      </a:r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r>
                        <a:rPr lang="de-CH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  <a:endParaRPr lang="de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05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465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</a:t>
            </a:r>
            <a:r>
              <a:rPr lang="de-CH" dirty="0"/>
              <a:t>D</a:t>
            </a:r>
            <a:r>
              <a:rPr lang="de-CH" dirty="0" smtClean="0"/>
              <a:t>emo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7481"/>
            <a:ext cx="8229600" cy="4351401"/>
          </a:xfrm>
        </p:spPr>
      </p:pic>
    </p:spTree>
    <p:extLst>
      <p:ext uri="{BB962C8B-B14F-4D97-AF65-F5344CB8AC3E}">
        <p14:creationId xmlns:p14="http://schemas.microsoft.com/office/powerpoint/2010/main" val="125743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412776"/>
            <a:ext cx="7992888" cy="1224136"/>
          </a:xfrm>
        </p:spPr>
        <p:txBody>
          <a:bodyPr/>
          <a:lstStyle/>
          <a:p>
            <a:r>
              <a:rPr lang="de-CH" dirty="0" smtClean="0"/>
              <a:t>Access DB</a:t>
            </a:r>
          </a:p>
          <a:p>
            <a:r>
              <a:rPr lang="de-CH" dirty="0" smtClean="0"/>
              <a:t>Oberfläche + Daten im gleichen Programm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708920"/>
            <a:ext cx="5112568" cy="38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0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011" y="1844824"/>
            <a:ext cx="8229600" cy="4525963"/>
          </a:xfrm>
        </p:spPr>
        <p:txBody>
          <a:bodyPr/>
          <a:lstStyle/>
          <a:p>
            <a:r>
              <a:rPr lang="de-CH" dirty="0" smtClean="0"/>
              <a:t>Auslesen von Datensätzen aus DB und Anzeige auf Oberfläche</a:t>
            </a:r>
          </a:p>
          <a:p>
            <a:r>
              <a:rPr lang="de-CH" dirty="0" smtClean="0"/>
              <a:t>Neue Datensätze über die Oberfläche anlegen und in der DB hinterlegen</a:t>
            </a:r>
          </a:p>
          <a:p>
            <a:r>
              <a:rPr lang="de-CH" dirty="0" smtClean="0"/>
              <a:t>Bearbeitung von Datensätze aus DB</a:t>
            </a:r>
          </a:p>
          <a:p>
            <a:r>
              <a:rPr lang="de-CH" dirty="0" smtClean="0"/>
              <a:t>Filtermöglichkeiten der Datensätze</a:t>
            </a:r>
          </a:p>
        </p:txBody>
      </p:sp>
    </p:spTree>
    <p:extLst>
      <p:ext uri="{BB962C8B-B14F-4D97-AF65-F5344CB8AC3E}">
        <p14:creationId xmlns:p14="http://schemas.microsoft.com/office/powerpoint/2010/main" val="11528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Übersicht</a:t>
            </a:r>
            <a:endParaRPr lang="de-CH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Verwendete Komponenten</a:t>
            </a:r>
            <a:r>
              <a:rPr lang="de-CH" dirty="0"/>
              <a:t> </a:t>
            </a:r>
            <a:r>
              <a:rPr lang="de-CH" dirty="0" smtClean="0"/>
              <a:t>aus .NET</a:t>
            </a:r>
          </a:p>
          <a:p>
            <a:pPr lvl="1"/>
            <a:r>
              <a:rPr lang="de-CH" dirty="0"/>
              <a:t>C# </a:t>
            </a:r>
          </a:p>
          <a:p>
            <a:pPr lvl="1"/>
            <a:r>
              <a:rPr lang="de-CH" dirty="0"/>
              <a:t>WPF Oberfläche mit </a:t>
            </a:r>
            <a:r>
              <a:rPr lang="de-CH" dirty="0" err="1"/>
              <a:t>DevExpress</a:t>
            </a:r>
            <a:r>
              <a:rPr lang="de-CH" dirty="0"/>
              <a:t> Framework</a:t>
            </a:r>
          </a:p>
          <a:p>
            <a:pPr lvl="1"/>
            <a:r>
              <a:rPr lang="de-CH" dirty="0"/>
              <a:t>MVVM-Pattern (SW-Struktur)</a:t>
            </a:r>
          </a:p>
          <a:p>
            <a:pPr lvl="1"/>
            <a:r>
              <a:rPr lang="de-CH" dirty="0"/>
              <a:t>Entity Framework (Anbindung an Datenbank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UnitTest</a:t>
            </a:r>
            <a:r>
              <a:rPr lang="de-CH" dirty="0" smtClean="0"/>
              <a:t>-Projekt (Tests)</a:t>
            </a:r>
          </a:p>
          <a:p>
            <a:pPr lvl="1"/>
            <a:r>
              <a:rPr lang="de-CH" dirty="0" smtClean="0"/>
              <a:t>UI-Test-Projekt (GUI-Tests mit Click Simulator)</a:t>
            </a: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Microsoft Datenbank</a:t>
            </a:r>
          </a:p>
          <a:p>
            <a:pPr lvl="1"/>
            <a:r>
              <a:rPr lang="de-CH" dirty="0" smtClean="0"/>
              <a:t>SQL Server 2014 Management Studio</a:t>
            </a:r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51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Übersicht </a:t>
            </a:r>
            <a:endParaRPr lang="de-CH" sz="3600" dirty="0"/>
          </a:p>
        </p:txBody>
      </p:sp>
      <p:sp>
        <p:nvSpPr>
          <p:cNvPr id="5" name="Zylinder 4"/>
          <p:cNvSpPr/>
          <p:nvPr/>
        </p:nvSpPr>
        <p:spPr>
          <a:xfrm>
            <a:off x="545286" y="2852936"/>
            <a:ext cx="792088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MS</a:t>
            </a:r>
          </a:p>
          <a:p>
            <a:pPr algn="ctr"/>
            <a:r>
              <a:rPr lang="de-CH" dirty="0" smtClean="0"/>
              <a:t>SQL DB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4644008" y="3140968"/>
            <a:ext cx="7920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WPF</a:t>
            </a:r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3275856" y="3140968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Entity Framework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5441830" y="3140968"/>
            <a:ext cx="143442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DevExpress</a:t>
            </a:r>
            <a:r>
              <a:rPr lang="de-CH" dirty="0" smtClean="0"/>
              <a:t> Framework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3275856" y="2708920"/>
            <a:ext cx="52669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Version Management Tool</a:t>
            </a:r>
            <a:endParaRPr lang="de-CH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1409382" y="3356992"/>
            <a:ext cx="1800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6876255" y="3140968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Unit Tests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7812359" y="3140968"/>
            <a:ext cx="733291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GUI 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368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Microsoft SQL Server Management Studio</a:t>
            </a:r>
            <a:endParaRPr lang="de-CH" sz="36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80928"/>
            <a:ext cx="5460356" cy="350152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755576" y="1579929"/>
            <a:ext cx="6825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Gratis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Muss nur installiert werden und kann dann lokal verwendet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Ausgabe von DB-Diagrammen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950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Datenbank Struktur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85" y="3140968"/>
            <a:ext cx="5504229" cy="338437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55576" y="1579929"/>
            <a:ext cx="58857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Haupttabelle Softwareversions mit Untertabellen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Hilfstabellen </a:t>
            </a:r>
            <a:r>
              <a:rPr lang="de-CH" dirty="0" err="1" smtClean="0"/>
              <a:t>Authors</a:t>
            </a:r>
            <a:r>
              <a:rPr lang="de-CH" dirty="0" smtClean="0"/>
              <a:t>, </a:t>
            </a:r>
            <a:r>
              <a:rPr lang="de-CH" dirty="0" err="1" smtClean="0"/>
              <a:t>BaseSoftware</a:t>
            </a:r>
            <a:r>
              <a:rPr lang="de-CH" dirty="0" smtClean="0"/>
              <a:t>, </a:t>
            </a:r>
            <a:r>
              <a:rPr lang="de-CH" dirty="0" err="1" smtClean="0"/>
              <a:t>PropertyTypes</a:t>
            </a:r>
            <a:r>
              <a:rPr lang="de-CH" dirty="0" smtClean="0"/>
              <a:t> usw.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Kann automatisch im Management Studio erstellt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858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err="1" smtClean="0"/>
              <a:t>DevExpress</a:t>
            </a:r>
            <a:r>
              <a:rPr lang="de-CH" sz="3600" dirty="0" smtClean="0"/>
              <a:t> (WPF)</a:t>
            </a:r>
            <a:endParaRPr lang="de-CH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Mächtiges GUI-Framework</a:t>
            </a:r>
          </a:p>
          <a:p>
            <a:r>
              <a:rPr lang="de-CH" dirty="0" smtClean="0"/>
              <a:t>Kostenpflichtig oder 30 Tage Trial</a:t>
            </a:r>
          </a:p>
          <a:p>
            <a:r>
              <a:rPr lang="de-CH" dirty="0" err="1" smtClean="0"/>
              <a:t>DataGrid</a:t>
            </a:r>
            <a:r>
              <a:rPr lang="de-CH" dirty="0" smtClean="0"/>
              <a:t> wurde daraus verwendet</a:t>
            </a:r>
          </a:p>
          <a:p>
            <a:pPr lvl="1"/>
            <a:r>
              <a:rPr lang="de-CH" dirty="0" smtClean="0"/>
              <a:t>Filter-, </a:t>
            </a:r>
            <a:r>
              <a:rPr lang="de-CH" dirty="0" err="1" smtClean="0"/>
              <a:t>Sort</a:t>
            </a:r>
            <a:r>
              <a:rPr lang="de-CH" dirty="0" smtClean="0"/>
              <a:t>- und </a:t>
            </a:r>
            <a:r>
              <a:rPr lang="de-CH" dirty="0" err="1" smtClean="0"/>
              <a:t>Gruppierfunktionen</a:t>
            </a:r>
            <a:endParaRPr lang="de-CH" dirty="0" smtClean="0"/>
          </a:p>
          <a:p>
            <a:pPr lvl="1"/>
            <a:r>
              <a:rPr lang="de-CH" dirty="0" smtClean="0"/>
              <a:t>Verschiedene Layouts</a:t>
            </a:r>
          </a:p>
          <a:p>
            <a:pPr lvl="1"/>
            <a:r>
              <a:rPr lang="de-CH" dirty="0" smtClean="0"/>
              <a:t>Einstellungen können in </a:t>
            </a:r>
            <a:r>
              <a:rPr lang="de-CH" dirty="0" err="1" smtClean="0"/>
              <a:t>xml</a:t>
            </a:r>
            <a:r>
              <a:rPr lang="de-CH" dirty="0" smtClean="0"/>
              <a:t> exportiert werden um User-Einstellungen zu speichern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649001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Bildschirmpräsentation (4:3)</PresentationFormat>
  <Paragraphs>204</Paragraphs>
  <Slides>21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Arial</vt:lpstr>
      <vt:lpstr>Calibri</vt:lpstr>
      <vt:lpstr>Larissa</vt:lpstr>
      <vt:lpstr>SW Verwaltungsmanagement</vt:lpstr>
      <vt:lpstr>Ablauf</vt:lpstr>
      <vt:lpstr>Einleitung</vt:lpstr>
      <vt:lpstr>Requirements</vt:lpstr>
      <vt:lpstr>Übersicht</vt:lpstr>
      <vt:lpstr>Übersicht </vt:lpstr>
      <vt:lpstr>Microsoft SQL Server Management Studio</vt:lpstr>
      <vt:lpstr>Datenbank Struktur</vt:lpstr>
      <vt:lpstr>DevExpress (WPF)</vt:lpstr>
      <vt:lpstr>PowerPoint-Präsentation</vt:lpstr>
      <vt:lpstr>Unit Test Project</vt:lpstr>
      <vt:lpstr>UI Test Project</vt:lpstr>
      <vt:lpstr>Entity Framework</vt:lpstr>
      <vt:lpstr>Aufbau der Software</vt:lpstr>
      <vt:lpstr>Model</vt:lpstr>
      <vt:lpstr>ViewModel / View</vt:lpstr>
      <vt:lpstr>ViewModels</vt:lpstr>
      <vt:lpstr>ViewModelEvents</vt:lpstr>
      <vt:lpstr>Input Validierung</vt:lpstr>
      <vt:lpstr>Asynchrone Kommandos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IC2 Firmware Datenbank</dc:title>
  <dc:creator>Andreas</dc:creator>
  <cp:lastModifiedBy>Adrian Brand</cp:lastModifiedBy>
  <cp:revision>53</cp:revision>
  <dcterms:created xsi:type="dcterms:W3CDTF">2015-12-06T09:43:53Z</dcterms:created>
  <dcterms:modified xsi:type="dcterms:W3CDTF">2016-01-29T14:52:56Z</dcterms:modified>
</cp:coreProperties>
</file>