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52" r:id="rId2"/>
    <p:sldMasterId id="2147483881" r:id="rId3"/>
    <p:sldMasterId id="2147483883" r:id="rId4"/>
    <p:sldMasterId id="2147483887" r:id="rId5"/>
    <p:sldMasterId id="2147483885" r:id="rId6"/>
  </p:sldMasterIdLst>
  <p:notesMasterIdLst>
    <p:notesMasterId r:id="rId20"/>
  </p:notesMasterIdLst>
  <p:sldIdLst>
    <p:sldId id="259" r:id="rId7"/>
    <p:sldId id="262" r:id="rId8"/>
    <p:sldId id="263" r:id="rId9"/>
    <p:sldId id="264" r:id="rId10"/>
    <p:sldId id="265" r:id="rId11"/>
    <p:sldId id="266" r:id="rId12"/>
    <p:sldId id="274" r:id="rId13"/>
    <p:sldId id="269" r:id="rId14"/>
    <p:sldId id="267" r:id="rId15"/>
    <p:sldId id="273" r:id="rId16"/>
    <p:sldId id="271" r:id="rId17"/>
    <p:sldId id="272" r:id="rId18"/>
    <p:sldId id="270" r:id="rId19"/>
  </p:sldIdLst>
  <p:sldSz cx="9144000" cy="6858000" type="screen4x3"/>
  <p:notesSz cx="6797675" cy="9874250"/>
  <p:defaultTextStyle>
    <a:defPPr>
      <a:defRPr lang="de-DE"/>
    </a:defPPr>
    <a:lvl1pPr marL="342900" indent="-3429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969696"/>
    <a:srgbClr val="4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8" autoAdjust="0"/>
    <p:restoredTop sz="94660"/>
  </p:normalViewPr>
  <p:slideViewPr>
    <p:cSldViewPr>
      <p:cViewPr varScale="1">
        <p:scale>
          <a:sx n="97" d="100"/>
          <a:sy n="97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CE5510CC-4FBC-41EB-8CA8-CD62A6936C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90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808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4620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40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26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 smtClean="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29435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406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4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21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88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12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054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97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25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644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1942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4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926930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279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1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4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8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498729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528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58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3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6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962219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3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691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0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13844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1748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7369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644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4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51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4021943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61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6825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31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6656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4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738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6158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5909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72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57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5399291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0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766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33778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20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0058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1965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2516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69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5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0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63B0FA23-E742-4BAC-9467-5698B7193A90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55D16D5C-27A3-4068-A98F-C9750B8462B6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382F5C9A-B3CA-439F-B4BD-43A0417BEED3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31900"/>
            <a:ext cx="2814638" cy="5626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4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5F109400-1893-4192-A1D7-D3D540EAE662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231900"/>
            <a:ext cx="2814638" cy="5626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4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95FF9DFE-9B10-4FD1-9491-F2889EC2C46C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231900"/>
            <a:ext cx="2814638" cy="5626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4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61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37C28D57-E3D5-4427-98C1-0CF7972AC352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de.nanotec.com/produkte/158-motorsteuerunge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86400" y="3657600"/>
            <a:ext cx="3276600" cy="338554"/>
          </a:xfrm>
          <a:noFill/>
        </p:spPr>
        <p:txBody>
          <a:bodyPr/>
          <a:lstStyle/>
          <a:p>
            <a:r>
              <a:rPr lang="de-CH" dirty="0" smtClean="0"/>
              <a:t>VAT IC2 Controller Generation</a:t>
            </a:r>
            <a:endParaRPr lang="de-CH" dirty="0"/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Leo Marugg </a:t>
            </a:r>
          </a:p>
          <a:p>
            <a:r>
              <a:rPr lang="de-CH" dirty="0" smtClean="0"/>
              <a:t>22.08.2013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Concept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700808"/>
            <a:ext cx="7718425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57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err="1" smtClean="0"/>
              <a:t>Mechanical</a:t>
            </a:r>
            <a:r>
              <a:rPr lang="de-CH" dirty="0" smtClean="0"/>
              <a:t> Design</a:t>
            </a:r>
          </a:p>
        </p:txBody>
      </p:sp>
      <p:pic>
        <p:nvPicPr>
          <p:cNvPr id="6" name="Picture 5" descr="C:\Users\lmc\Pictures\Snagit\24-05-2013 15-24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4104456" cy="393147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6" t="3144" r="31512" b="1829"/>
          <a:stretch/>
        </p:blipFill>
        <p:spPr>
          <a:xfrm>
            <a:off x="548793" y="1470301"/>
            <a:ext cx="3240360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\\hq.vat\PROZESSE\Prozesse\Hauptgeschaeftsprozesse\IP02_Produktentwicklung\Projekte\FE-1050234_R655_DN250\Elektronik\Controller\Bilder\06-08-2013 13-14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7398"/>
            <a:ext cx="3966913" cy="39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hq.vat\PROZESSE\Prozesse\Hauptgeschaeftsprozesse\IP02_Produktentwicklung\Projekte\FE-1050234_R655_DN250\Elektronik\Controller\Bilder\06-08-2013 13-11-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34" y="1300131"/>
            <a:ext cx="3721389" cy="29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err="1" smtClean="0"/>
              <a:t>Mechanical</a:t>
            </a:r>
            <a:r>
              <a:rPr lang="de-CH" dirty="0" smtClean="0"/>
              <a:t> Design</a:t>
            </a:r>
          </a:p>
        </p:txBody>
      </p:sp>
      <p:pic>
        <p:nvPicPr>
          <p:cNvPr id="6" name="Picture 4" descr="\\hq.vat\PROZESSE\Prozesse\Hauptgeschaeftsprozesse\IP02_Produktentwicklung\Projekte\FE-1050234_R655_DN250\Elektronik\Controller\Bilder\06-08-2013 13-12-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39725" y="1844824"/>
            <a:ext cx="2128020" cy="45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2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err="1" smtClean="0"/>
              <a:t>Mechanical</a:t>
            </a:r>
            <a:r>
              <a:rPr lang="de-CH" dirty="0" smtClean="0"/>
              <a:t> Design</a:t>
            </a:r>
          </a:p>
        </p:txBody>
      </p:sp>
      <p:pic>
        <p:nvPicPr>
          <p:cNvPr id="4" name="Picture 2" descr="C:\Users\lmc\Pictures\VAT\06-08-2013 11-03-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93568"/>
            <a:ext cx="2813776" cy="33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mc\Pictures\VAT\06-08-2013 11-02-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850" y1="71092" x2="94066" y2="76975"/>
                        <a14:foregroundMark x1="76440" y1="83866" x2="86911" y2="75630"/>
                        <a14:foregroundMark x1="65096" y1="85210" x2="65096" y2="85210"/>
                        <a14:foregroundMark x1="80803" y1="90084" x2="80803" y2="90084"/>
                        <a14:foregroundMark x1="95812" y1="75630" x2="95812" y2="75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5" y="4470316"/>
            <a:ext cx="2162992" cy="22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lmc\Pictures\VAT\06-08-2013 11-03-5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66" y="1338150"/>
            <a:ext cx="3067823" cy="31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08" y="4839632"/>
            <a:ext cx="1755917" cy="182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lmc\Pictures\VAT\06-08-2013 11-02-2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5" r="100000">
                        <a14:foregroundMark x1="4119" y1="70154" x2="19769" y2="83190"/>
                        <a14:foregroundMark x1="76771" y1="20412" x2="76442" y2="36192"/>
                        <a14:foregroundMark x1="75618" y1="21784" x2="67545" y2="29503"/>
                        <a14:foregroundMark x1="87150" y1="57461" x2="83526" y2="65866"/>
                        <a14:foregroundMark x1="92916" y1="49571" x2="96705" y2="51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48" y="4580614"/>
            <a:ext cx="2220019" cy="213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Background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type="body" sz="half" idx="2"/>
          </p:nvPr>
        </p:nvSpPr>
        <p:spPr>
          <a:xfrm>
            <a:off x="3275856" y="1700808"/>
            <a:ext cx="5624512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b="1" dirty="0" smtClean="0"/>
              <a:t>Actual IC Controller Platform</a:t>
            </a:r>
          </a:p>
          <a:p>
            <a:pPr marL="0" indent="0" eaLnBrk="1" hangingPunct="1">
              <a:buNone/>
            </a:pPr>
            <a:endParaRPr lang="en-US" sz="1600" b="1" dirty="0" smtClean="0"/>
          </a:p>
          <a:p>
            <a:pPr eaLnBrk="1" hangingPunct="1">
              <a:buFontTx/>
              <a:buChar char="-"/>
            </a:pPr>
            <a:r>
              <a:rPr lang="en-US" sz="1600" dirty="0" smtClean="0"/>
              <a:t>12 year old design</a:t>
            </a:r>
          </a:p>
          <a:p>
            <a:pPr eaLnBrk="1" hangingPunct="1">
              <a:buFontTx/>
              <a:buChar char="-"/>
            </a:pPr>
            <a:r>
              <a:rPr lang="en-US" sz="1600" dirty="0" smtClean="0"/>
              <a:t>Some components are reaching end of the lifecycle</a:t>
            </a:r>
            <a:br>
              <a:rPr lang="en-US" sz="1600" dirty="0" smtClean="0"/>
            </a:br>
            <a:r>
              <a:rPr lang="en-US" sz="1600" dirty="0" smtClean="0">
                <a:sym typeface="Wingdings" pitchFamily="2" charset="2"/>
              </a:rPr>
              <a:t> difficult  component supply</a:t>
            </a:r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Computing power of 16Bit CPU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Limitation for improving software performance</a:t>
            </a:r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Fieldbus integration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Expensive solution with OEM-modules</a:t>
            </a:r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Drive technology</a:t>
            </a:r>
            <a:r>
              <a:rPr lang="en-US" sz="1600" dirty="0">
                <a:sym typeface="Wingdings" pitchFamily="2" charset="2"/>
              </a:rPr>
              <a:t/>
            </a:r>
            <a:br>
              <a:rPr lang="en-US" sz="1600" dirty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Limited dynamics with present technology</a:t>
            </a:r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High manufacturing cost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Some expensive components 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Logistic costs due to high number of HW-versions </a:t>
            </a:r>
            <a:br>
              <a:rPr lang="en-US" sz="1600" dirty="0" smtClean="0">
                <a:sym typeface="Wingdings" pitchFamily="2" charset="2"/>
              </a:rPr>
            </a:br>
            <a:endParaRPr lang="en-US" sz="1600" dirty="0" smtClean="0"/>
          </a:p>
          <a:p>
            <a:pPr eaLnBrk="1" hangingPunct="1">
              <a:buFontTx/>
              <a:buChar char="-"/>
            </a:pPr>
            <a:endParaRPr lang="en-US" sz="1600" dirty="0" smtClean="0"/>
          </a:p>
          <a:p>
            <a:pPr marL="0" indent="0" eaLnBrk="1" hangingPunct="1">
              <a:buNone/>
            </a:pPr>
            <a:endParaRPr lang="en-US" sz="1600" dirty="0" smtClean="0"/>
          </a:p>
        </p:txBody>
      </p:sp>
      <p:pic>
        <p:nvPicPr>
          <p:cNvPr id="4" name="Picture 3" descr="A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6" y="4149080"/>
            <a:ext cx="2878132" cy="21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ICT0021_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1287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Target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Controller Generation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type="body" sz="half" idx="2"/>
          </p:nvPr>
        </p:nvSpPr>
        <p:spPr>
          <a:xfrm>
            <a:off x="3275856" y="1700808"/>
            <a:ext cx="5624512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b="1" dirty="0" smtClean="0"/>
              <a:t>Main topics</a:t>
            </a:r>
          </a:p>
          <a:p>
            <a:pPr marL="0" indent="0" eaLnBrk="1" hangingPunct="1">
              <a:buNone/>
            </a:pPr>
            <a:endParaRPr lang="en-US" sz="1600" b="1" dirty="0" smtClean="0"/>
          </a:p>
          <a:p>
            <a:pPr>
              <a:buFontTx/>
              <a:buChar char="-"/>
            </a:pPr>
            <a:r>
              <a:rPr lang="en-US" sz="1600" dirty="0" smtClean="0"/>
              <a:t>Use of latest electronics technology</a:t>
            </a:r>
            <a:br>
              <a:rPr lang="en-US" sz="1600" dirty="0" smtClean="0"/>
            </a:b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assures </a:t>
            </a:r>
            <a:r>
              <a:rPr lang="en-US" sz="1600" dirty="0"/>
              <a:t>supply security</a:t>
            </a:r>
            <a:r>
              <a:rPr lang="en-US" sz="1600" dirty="0" smtClean="0">
                <a:sym typeface="Wingdings" pitchFamily="2" charset="2"/>
              </a:rPr>
              <a:t> 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32Bit </a:t>
            </a:r>
            <a:r>
              <a:rPr lang="en-US" sz="1600" dirty="0">
                <a:sym typeface="Wingdings" pitchFamily="2" charset="2"/>
              </a:rPr>
              <a:t>CPU</a:t>
            </a:r>
            <a:r>
              <a:rPr lang="en-US" sz="1600" dirty="0" smtClean="0"/>
              <a:t> technology</a:t>
            </a:r>
            <a:br>
              <a:rPr lang="en-US" sz="1600" dirty="0" smtClean="0"/>
            </a:b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Improved </a:t>
            </a:r>
            <a:r>
              <a:rPr lang="en-US" sz="1600" dirty="0">
                <a:sym typeface="Wingdings" pitchFamily="2" charset="2"/>
              </a:rPr>
              <a:t>computing power </a:t>
            </a:r>
            <a:r>
              <a:rPr lang="en-US" sz="1600" dirty="0" smtClean="0">
                <a:sym typeface="Wingdings" pitchFamily="2" charset="2"/>
              </a:rPr>
              <a:t>for future software developments</a:t>
            </a:r>
            <a:r>
              <a:rPr lang="en-US" sz="1600" dirty="0" smtClean="0"/>
              <a:t> </a:t>
            </a:r>
          </a:p>
          <a:p>
            <a:pPr eaLnBrk="1" hangingPunct="1">
              <a:buFontTx/>
              <a:buChar char="-"/>
            </a:pPr>
            <a:r>
              <a:rPr lang="en-US" sz="1600" dirty="0" smtClean="0"/>
              <a:t>Chip based fieldbus integration</a:t>
            </a:r>
            <a:br>
              <a:rPr lang="en-US" sz="1600" dirty="0" smtClean="0"/>
            </a:br>
            <a:r>
              <a:rPr lang="en-US" sz="1600" dirty="0" smtClean="0">
                <a:sym typeface="Wingdings" pitchFamily="2" charset="2"/>
              </a:rPr>
              <a:t> Lower cost for fieldbus interfaces</a:t>
            </a:r>
            <a:endParaRPr lang="en-US" sz="1600" dirty="0" smtClean="0"/>
          </a:p>
          <a:p>
            <a:pPr eaLnBrk="1" hangingPunct="1">
              <a:buFontTx/>
              <a:buChar char="-"/>
            </a:pPr>
            <a:r>
              <a:rPr lang="en-US" sz="1600" dirty="0" smtClean="0"/>
              <a:t>Field orientated drive technology</a:t>
            </a:r>
            <a:br>
              <a:rPr lang="en-US" sz="1600" dirty="0" smtClean="0"/>
            </a:br>
            <a:r>
              <a:rPr lang="en-US" sz="1600" dirty="0" smtClean="0">
                <a:sym typeface="Wingdings" pitchFamily="2" charset="2"/>
              </a:rPr>
              <a:t> higher dynamics and more efficient drives</a:t>
            </a:r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USB service port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Actual Laptop PC can be uses without Adapter</a:t>
            </a:r>
            <a:endParaRPr lang="en-US" sz="1600" dirty="0" smtClean="0"/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New modular system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reduce logistic cost</a:t>
            </a:r>
          </a:p>
          <a:p>
            <a:pPr eaLnBrk="1" hangingPunct="1">
              <a:buFontTx/>
              <a:buChar char="-"/>
            </a:pPr>
            <a:r>
              <a:rPr lang="en-US" sz="1600" dirty="0" smtClean="0">
                <a:sym typeface="Wingdings" pitchFamily="2" charset="2"/>
              </a:rPr>
              <a:t>VAT wide controller concept</a:t>
            </a:r>
            <a:br>
              <a:rPr lang="en-US" sz="1600" dirty="0" smtClean="0">
                <a:sym typeface="Wingdings" pitchFamily="2" charset="2"/>
              </a:rPr>
            </a:br>
            <a:r>
              <a:rPr lang="en-US" sz="1600" dirty="0" smtClean="0">
                <a:sym typeface="Wingdings" pitchFamily="2" charset="2"/>
              </a:rPr>
              <a:t> Concept can also cover non control valve applications</a:t>
            </a:r>
            <a:br>
              <a:rPr lang="en-US" sz="1600" dirty="0" smtClean="0">
                <a:sym typeface="Wingdings" pitchFamily="2" charset="2"/>
              </a:rPr>
            </a:br>
            <a:endParaRPr lang="en-US" sz="1600" dirty="0" smtClean="0"/>
          </a:p>
          <a:p>
            <a:pPr eaLnBrk="1" hangingPunct="1">
              <a:buFontTx/>
              <a:buChar char="-"/>
            </a:pPr>
            <a:endParaRPr lang="en-US" sz="1600" dirty="0" smtClean="0"/>
          </a:p>
          <a:p>
            <a:pPr marL="0" indent="0" eaLnBrk="1" hangingPunct="1">
              <a:buNone/>
            </a:pPr>
            <a:endParaRPr lang="en-US" sz="1600" dirty="0" smtClean="0"/>
          </a:p>
        </p:txBody>
      </p:sp>
      <p:pic>
        <p:nvPicPr>
          <p:cNvPr id="1026" name="Picture 2" descr="C:\USERS\MAL.HQ\Local Settings\Temporary Internet Files\Content.IE5\I7E92P8V\MC9004259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1969804" cy="2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CPU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type="body" sz="half" idx="2"/>
          </p:nvPr>
        </p:nvSpPr>
        <p:spPr>
          <a:xfrm>
            <a:off x="3707904" y="1739628"/>
            <a:ext cx="4896544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b="1" dirty="0" smtClean="0"/>
              <a:t>New 32 Bit CPU</a:t>
            </a:r>
          </a:p>
          <a:p>
            <a:pPr marL="0" indent="0" eaLnBrk="1" hangingPunct="1">
              <a:buNone/>
            </a:pPr>
            <a:endParaRPr lang="en-US" sz="1600" b="1" dirty="0" smtClean="0"/>
          </a:p>
          <a:p>
            <a:pPr>
              <a:buFontTx/>
              <a:buChar char="-"/>
            </a:pPr>
            <a:r>
              <a:rPr lang="en-US" sz="1600" dirty="0" err="1" smtClean="0"/>
              <a:t>Renesas</a:t>
            </a:r>
            <a:r>
              <a:rPr lang="en-US" sz="1600" dirty="0" smtClean="0"/>
              <a:t> (JP)</a:t>
            </a:r>
          </a:p>
          <a:p>
            <a:pPr>
              <a:buFontTx/>
              <a:buChar char="-"/>
            </a:pPr>
            <a:r>
              <a:rPr lang="en-US" sz="1600" dirty="0" smtClean="0"/>
              <a:t>RX600 Family</a:t>
            </a:r>
          </a:p>
          <a:p>
            <a:pPr>
              <a:buFontTx/>
              <a:buChar char="-"/>
            </a:pPr>
            <a:r>
              <a:rPr lang="en-US" sz="1600" dirty="0" smtClean="0"/>
              <a:t>R63N</a:t>
            </a:r>
          </a:p>
          <a:p>
            <a:pPr>
              <a:buFontTx/>
              <a:buChar char="-"/>
            </a:pPr>
            <a:r>
              <a:rPr lang="en-US" sz="1600" dirty="0" smtClean="0"/>
              <a:t>Main Features</a:t>
            </a:r>
            <a:br>
              <a:rPr lang="en-US" sz="1600" dirty="0" smtClean="0"/>
            </a:br>
            <a:r>
              <a:rPr lang="en-US" sz="1600" dirty="0" smtClean="0"/>
              <a:t>- 100 MHz clock frequency</a:t>
            </a:r>
            <a:br>
              <a:rPr lang="en-US" sz="1600" dirty="0" smtClean="0"/>
            </a:br>
            <a:r>
              <a:rPr lang="en-US" sz="1600" dirty="0" smtClean="0"/>
              <a:t>- 1 </a:t>
            </a:r>
            <a:r>
              <a:rPr lang="en-US" sz="1600" dirty="0" err="1" smtClean="0"/>
              <a:t>Mbyt</a:t>
            </a:r>
            <a:r>
              <a:rPr lang="en-US" sz="1600" dirty="0" smtClean="0"/>
              <a:t> Flash (program code)</a:t>
            </a:r>
            <a:br>
              <a:rPr lang="en-US" sz="1600" dirty="0" smtClean="0"/>
            </a:br>
            <a:r>
              <a:rPr lang="en-US" sz="1600" dirty="0" smtClean="0"/>
              <a:t>- 128 </a:t>
            </a:r>
            <a:r>
              <a:rPr lang="en-US" sz="1600" dirty="0" err="1" smtClean="0"/>
              <a:t>kbyte</a:t>
            </a:r>
            <a:r>
              <a:rPr lang="en-US" sz="1600" dirty="0" smtClean="0"/>
              <a:t> RAM (data memory)</a:t>
            </a:r>
            <a:br>
              <a:rPr lang="en-US" sz="1600" dirty="0" smtClean="0"/>
            </a:br>
            <a:r>
              <a:rPr lang="en-US" sz="1600" dirty="0" smtClean="0"/>
              <a:t>- 32 </a:t>
            </a:r>
            <a:r>
              <a:rPr lang="en-US" sz="1600" dirty="0" err="1" smtClean="0"/>
              <a:t>kbyte</a:t>
            </a:r>
            <a:r>
              <a:rPr lang="en-US" sz="1600" dirty="0" smtClean="0"/>
              <a:t> EEPROM (non volatile memory)  </a:t>
            </a:r>
            <a:br>
              <a:rPr lang="en-US" sz="1600" dirty="0" smtClean="0"/>
            </a:br>
            <a:r>
              <a:rPr lang="en-US" sz="1600" dirty="0" smtClean="0"/>
              <a:t>- Integrated USB communication unit</a:t>
            </a:r>
            <a:br>
              <a:rPr lang="en-US" sz="1600" dirty="0" smtClean="0"/>
            </a:br>
            <a:r>
              <a:rPr lang="en-US" sz="1600" dirty="0" smtClean="0"/>
              <a:t>- up to 13 integrated serial communication units</a:t>
            </a:r>
            <a:br>
              <a:rPr lang="en-US" sz="1600" dirty="0" smtClean="0"/>
            </a:br>
            <a:r>
              <a:rPr lang="en-US" sz="1600" dirty="0" smtClean="0"/>
              <a:t>  (SPI,RSPI, UART, I2C, CAN, …)</a:t>
            </a:r>
            <a:br>
              <a:rPr lang="en-US" sz="1600" dirty="0" smtClean="0"/>
            </a:br>
            <a:r>
              <a:rPr lang="en-US" sz="1600" dirty="0" smtClean="0"/>
              <a:t>- Integrated A/D, D/A converters</a:t>
            </a:r>
            <a:br>
              <a:rPr lang="en-US" sz="1600" dirty="0" smtClean="0"/>
            </a:br>
            <a:r>
              <a:rPr lang="en-US" sz="1600" dirty="0" smtClean="0"/>
              <a:t>- Integrated temperature sensor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0" indent="0" eaLnBrk="1" hangingPunct="1">
              <a:buNone/>
            </a:pPr>
            <a:endParaRPr lang="en-US" sz="1600" dirty="0" smtClean="0"/>
          </a:p>
        </p:txBody>
      </p:sp>
      <p:pic>
        <p:nvPicPr>
          <p:cNvPr id="26626" name="Picture 2" descr="RX63N, 631 Bloc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2716891" cy="317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R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2250" r="81000" b="11498"/>
          <a:stretch/>
        </p:blipFill>
        <p:spPr bwMode="auto">
          <a:xfrm>
            <a:off x="909412" y="1412776"/>
            <a:ext cx="1545121" cy="154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5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err="1" smtClean="0"/>
              <a:t>Fieldbus</a:t>
            </a:r>
            <a:r>
              <a:rPr lang="de-CH" dirty="0" smtClean="0"/>
              <a:t> Integration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type="body" sz="half" idx="2"/>
          </p:nvPr>
        </p:nvSpPr>
        <p:spPr>
          <a:xfrm>
            <a:off x="3707904" y="1739628"/>
            <a:ext cx="4896544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b="1" dirty="0" smtClean="0"/>
              <a:t>netX52</a:t>
            </a:r>
          </a:p>
          <a:p>
            <a:pPr marL="0" indent="0" eaLnBrk="1" hangingPunct="1">
              <a:buNone/>
            </a:pPr>
            <a:endParaRPr lang="en-US" sz="1600" b="1" dirty="0" smtClean="0"/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err="1" smtClean="0"/>
              <a:t>Hilscher</a:t>
            </a:r>
            <a:r>
              <a:rPr lang="en-US" sz="1600" dirty="0" smtClean="0"/>
              <a:t> (D)</a:t>
            </a:r>
          </a:p>
          <a:p>
            <a:pPr>
              <a:buFontTx/>
              <a:buChar char="-"/>
            </a:pPr>
            <a:r>
              <a:rPr lang="en-US" sz="1600" dirty="0" err="1" smtClean="0"/>
              <a:t>netX</a:t>
            </a:r>
            <a:r>
              <a:rPr lang="en-US" sz="1600" dirty="0" smtClean="0"/>
              <a:t> Family</a:t>
            </a:r>
          </a:p>
          <a:p>
            <a:pPr>
              <a:buFontTx/>
              <a:buChar char="-"/>
            </a:pPr>
            <a:r>
              <a:rPr lang="en-US" sz="1600" dirty="0" smtClean="0"/>
              <a:t>netX52</a:t>
            </a:r>
          </a:p>
          <a:p>
            <a:pPr>
              <a:buFontTx/>
              <a:buChar char="-"/>
            </a:pPr>
            <a:r>
              <a:rPr lang="en-US" sz="1600" dirty="0" smtClean="0"/>
              <a:t>Supported fieldbuses</a:t>
            </a:r>
            <a:br>
              <a:rPr lang="en-US" sz="1600" dirty="0" smtClean="0"/>
            </a:br>
            <a:r>
              <a:rPr lang="en-US" sz="1600" dirty="0" smtClean="0"/>
              <a:t>- </a:t>
            </a:r>
            <a:r>
              <a:rPr lang="en-US" sz="1600" dirty="0" err="1" smtClean="0"/>
              <a:t>EtherCAT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- </a:t>
            </a:r>
            <a:r>
              <a:rPr lang="en-US" sz="1600" dirty="0" err="1" smtClean="0"/>
              <a:t>DeviceNet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 CC-Link</a:t>
            </a:r>
            <a:br>
              <a:rPr lang="en-US" sz="1600" dirty="0" smtClean="0"/>
            </a:br>
            <a:r>
              <a:rPr lang="en-US" sz="1600" dirty="0" smtClean="0"/>
              <a:t>- </a:t>
            </a:r>
            <a:r>
              <a:rPr lang="en-US" sz="1600" dirty="0" err="1" smtClean="0"/>
              <a:t>Profibus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 …</a:t>
            </a:r>
          </a:p>
          <a:p>
            <a:pPr>
              <a:buFontTx/>
              <a:buChar char="-"/>
            </a:pPr>
            <a:r>
              <a:rPr lang="en-US" sz="1600" dirty="0" smtClean="0"/>
              <a:t>Advantages for VAT</a:t>
            </a:r>
            <a:br>
              <a:rPr lang="en-US" sz="1600" dirty="0" smtClean="0"/>
            </a:br>
            <a:r>
              <a:rPr lang="en-US" sz="1600" dirty="0" smtClean="0"/>
              <a:t>- Easy to integrate</a:t>
            </a:r>
            <a:br>
              <a:rPr lang="en-US" sz="1600" dirty="0" smtClean="0"/>
            </a:br>
            <a:r>
              <a:rPr lang="en-US" sz="1600" dirty="0" smtClean="0"/>
              <a:t>- Low cost</a:t>
            </a:r>
          </a:p>
        </p:txBody>
      </p:sp>
      <p:pic>
        <p:nvPicPr>
          <p:cNvPr id="34818" name="Picture 2" descr="http://www.hilscher.com/images/netx_new_netx500_overview_0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7" t="32663"/>
          <a:stretch/>
        </p:blipFill>
        <p:spPr bwMode="auto">
          <a:xfrm>
            <a:off x="395536" y="3569606"/>
            <a:ext cx="323079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5" y="1609724"/>
            <a:ext cx="2849600" cy="174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73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Motor </a:t>
            </a:r>
            <a:r>
              <a:rPr lang="de-CH" dirty="0" err="1" smtClean="0"/>
              <a:t>driver</a:t>
            </a:r>
            <a:endParaRPr lang="de-CH" dirty="0" smtClean="0"/>
          </a:p>
        </p:txBody>
      </p:sp>
      <p:sp>
        <p:nvSpPr>
          <p:cNvPr id="15364" name="Rectangle 193"/>
          <p:cNvSpPr>
            <a:spLocks noGrp="1" noChangeArrowheads="1"/>
          </p:cNvSpPr>
          <p:nvPr>
            <p:ph type="body" sz="half" idx="2"/>
          </p:nvPr>
        </p:nvSpPr>
        <p:spPr>
          <a:xfrm>
            <a:off x="3707904" y="1739628"/>
            <a:ext cx="4896544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b="1" dirty="0" err="1" smtClean="0"/>
              <a:t>Nanotec</a:t>
            </a:r>
            <a:r>
              <a:rPr lang="en-US" sz="1600" b="1" dirty="0" smtClean="0"/>
              <a:t> Motion Controller</a:t>
            </a:r>
          </a:p>
          <a:p>
            <a:pPr marL="0" indent="0" eaLnBrk="1" hangingPunct="1">
              <a:buNone/>
            </a:pPr>
            <a:endParaRPr lang="en-US" sz="1600" b="1" dirty="0" smtClean="0"/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Standard 32bit micro controller </a:t>
            </a:r>
          </a:p>
          <a:p>
            <a:pPr>
              <a:buFontTx/>
              <a:buChar char="-"/>
            </a:pPr>
            <a:r>
              <a:rPr lang="en-US" sz="1600" dirty="0" err="1" smtClean="0"/>
              <a:t>Nanotec</a:t>
            </a:r>
            <a:r>
              <a:rPr lang="en-US" sz="1600" dirty="0" smtClean="0"/>
              <a:t> firmware</a:t>
            </a:r>
          </a:p>
          <a:p>
            <a:pPr>
              <a:buFontTx/>
              <a:buChar char="-"/>
            </a:pPr>
            <a:r>
              <a:rPr lang="en-US" sz="1600" dirty="0" smtClean="0"/>
              <a:t>Field orientated motor control</a:t>
            </a:r>
            <a:br>
              <a:rPr lang="en-US" sz="1600" dirty="0" smtClean="0"/>
            </a:br>
            <a:r>
              <a:rPr lang="en-US" sz="1600" dirty="0" smtClean="0"/>
              <a:t>● High peek torque</a:t>
            </a:r>
            <a:br>
              <a:rPr lang="en-US" sz="1600" dirty="0" smtClean="0"/>
            </a:br>
            <a:r>
              <a:rPr lang="en-US" sz="1600" dirty="0"/>
              <a:t>●</a:t>
            </a:r>
            <a:r>
              <a:rPr lang="en-US" sz="1600" dirty="0" smtClean="0"/>
              <a:t> High dynamic (speed, acceleration)</a:t>
            </a:r>
            <a:br>
              <a:rPr lang="en-US" sz="1600" dirty="0" smtClean="0"/>
            </a:br>
            <a:r>
              <a:rPr lang="en-US" sz="1600" dirty="0"/>
              <a:t>●</a:t>
            </a:r>
            <a:r>
              <a:rPr lang="en-US" sz="1600" dirty="0" smtClean="0"/>
              <a:t> low power consumption</a:t>
            </a:r>
            <a:br>
              <a:rPr lang="en-US" sz="1600" dirty="0" smtClean="0"/>
            </a:br>
            <a:r>
              <a:rPr lang="en-US" sz="1600" dirty="0"/>
              <a:t>●</a:t>
            </a:r>
            <a:r>
              <a:rPr lang="en-US" sz="1600" dirty="0" smtClean="0"/>
              <a:t> torque control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●</a:t>
            </a:r>
            <a:r>
              <a:rPr lang="en-US" sz="1600" dirty="0" smtClean="0"/>
              <a:t> Load feedback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●</a:t>
            </a:r>
            <a:r>
              <a:rPr lang="en-US" sz="1600" dirty="0" smtClean="0"/>
              <a:t> smooth movement</a:t>
            </a:r>
          </a:p>
          <a:p>
            <a:pPr>
              <a:buFontTx/>
              <a:buChar char="-"/>
            </a:pPr>
            <a:r>
              <a:rPr lang="en-US" sz="1600" dirty="0" smtClean="0"/>
              <a:t>Two axes synchronized motion</a:t>
            </a:r>
          </a:p>
          <a:p>
            <a:pPr>
              <a:buFontTx/>
              <a:buChar char="-"/>
            </a:pPr>
            <a:r>
              <a:rPr lang="en-US" sz="1600" dirty="0" smtClean="0"/>
              <a:t>Advantages for VAT</a:t>
            </a:r>
            <a:br>
              <a:rPr lang="en-US" sz="1600" dirty="0" smtClean="0"/>
            </a:br>
            <a:r>
              <a:rPr lang="en-US" sz="1600" dirty="0" smtClean="0"/>
              <a:t>- Easy to integrate</a:t>
            </a:r>
            <a:br>
              <a:rPr lang="en-US" sz="1600" dirty="0" smtClean="0"/>
            </a:br>
            <a:r>
              <a:rPr lang="en-US" sz="1600" dirty="0" smtClean="0"/>
              <a:t>- Low cost</a:t>
            </a:r>
          </a:p>
        </p:txBody>
      </p:sp>
      <p:pic>
        <p:nvPicPr>
          <p:cNvPr id="35842" name="Picture 2" descr="http://de.nanotec.com/typo3temp/pics/Motorsteuerungen_01_e1ae67295b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r="10880" b="4788"/>
          <a:stretch/>
        </p:blipFill>
        <p:spPr bwMode="auto">
          <a:xfrm>
            <a:off x="539552" y="4005064"/>
            <a:ext cx="2664296" cy="22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://www.st.com/web/en/fragment/press/product_press_release/press_image/STM32_F4_2MB_p3357b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4" y="1548103"/>
            <a:ext cx="3276442" cy="21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USB Service Interface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type="body" sz="half" idx="2"/>
          </p:nvPr>
        </p:nvSpPr>
        <p:spPr>
          <a:xfrm>
            <a:off x="3635896" y="1700808"/>
            <a:ext cx="4896544" cy="4648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 smtClean="0"/>
              <a:t>USB 2.0 with type B connector 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Functionality</a:t>
            </a:r>
            <a:br>
              <a:rPr lang="en-US" sz="1600" dirty="0" smtClean="0"/>
            </a:br>
            <a:r>
              <a:rPr lang="en-US" sz="1600" dirty="0" smtClean="0"/>
              <a:t>● Local control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● Setup</a:t>
            </a:r>
            <a:br>
              <a:rPr lang="en-US" sz="1600" dirty="0" smtClean="0"/>
            </a:br>
            <a:r>
              <a:rPr lang="en-US" sz="1600" dirty="0"/>
              <a:t>● </a:t>
            </a:r>
            <a:r>
              <a:rPr lang="en-US" sz="1600" dirty="0" smtClean="0"/>
              <a:t>Diagnostic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● Firmware download</a:t>
            </a:r>
            <a:br>
              <a:rPr lang="en-US" sz="1600" dirty="0" smtClean="0"/>
            </a:br>
            <a:r>
              <a:rPr lang="en-US" sz="1600" dirty="0" smtClean="0"/>
              <a:t>   (controller, CPA, motion controller, </a:t>
            </a:r>
            <a:r>
              <a:rPr lang="en-US" sz="1600" dirty="0" err="1" smtClean="0"/>
              <a:t>netX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CPA</a:t>
            </a:r>
            <a:br>
              <a:rPr lang="en-US" sz="1600" dirty="0" smtClean="0"/>
            </a:br>
            <a:r>
              <a:rPr lang="en-US" sz="1600" dirty="0" smtClean="0"/>
              <a:t>● Software stored in controller</a:t>
            </a:r>
            <a:br>
              <a:rPr lang="en-US" sz="1600" dirty="0" smtClean="0"/>
            </a:br>
            <a:r>
              <a:rPr lang="en-US" sz="1600" dirty="0" smtClean="0"/>
              <a:t>● Automatic upload and start after </a:t>
            </a:r>
            <a:br>
              <a:rPr lang="en-US" sz="1600" dirty="0" smtClean="0"/>
            </a:br>
            <a:r>
              <a:rPr lang="en-US" sz="1600" dirty="0" smtClean="0"/>
              <a:t>   PC-connection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● No installation on PC required</a:t>
            </a:r>
            <a:br>
              <a:rPr lang="en-US" sz="1600" dirty="0" smtClean="0"/>
            </a:br>
            <a:r>
              <a:rPr lang="en-US" sz="1600" dirty="0" smtClean="0"/>
              <a:t>● CPA automatically adapts to controller</a:t>
            </a:r>
            <a:br>
              <a:rPr lang="en-US" sz="1600" dirty="0" smtClean="0"/>
            </a:br>
            <a:r>
              <a:rPr lang="en-US" sz="1600" dirty="0" smtClean="0"/>
              <a:t>   firmware functionality</a:t>
            </a:r>
            <a:br>
              <a:rPr lang="en-US" sz="1600" dirty="0" smtClean="0"/>
            </a:br>
            <a:endParaRPr lang="en-US" sz="1600" dirty="0" smtClean="0"/>
          </a:p>
        </p:txBody>
      </p:sp>
      <p:pic>
        <p:nvPicPr>
          <p:cNvPr id="1026" name="Picture 2" descr="http://nttup.files.wordpress.com/2008/06/img_3160_usb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1978576" cy="148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ndy.ch/lindyshop/pictures/31645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3" y="3933056"/>
            <a:ext cx="202342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4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Power Connector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52948"/>
              </p:ext>
            </p:extLst>
          </p:nvPr>
        </p:nvGraphicFramePr>
        <p:xfrm>
          <a:off x="467544" y="1628800"/>
          <a:ext cx="7992888" cy="38245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4256"/>
                <a:gridCol w="432048"/>
                <a:gridCol w="432048"/>
                <a:gridCol w="2016224"/>
                <a:gridCol w="1296144"/>
                <a:gridCol w="1512168"/>
              </a:tblGrid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effectLst/>
                        </a:rPr>
                        <a:t>Funktion</a:t>
                      </a:r>
                      <a:endParaRPr lang="de-CH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>
                          <a:effectLst/>
                        </a:rPr>
                        <a:t>Pin</a:t>
                      </a:r>
                      <a:endParaRPr lang="de-CH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effectLst/>
                        </a:rPr>
                        <a:t>Funktion</a:t>
                      </a:r>
                      <a:endParaRPr lang="de-CH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>
                          <a:effectLst/>
                        </a:rPr>
                        <a:t>Regelventil</a:t>
                      </a:r>
                      <a:endParaRPr lang="de-CH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>
                          <a:effectLst/>
                        </a:rPr>
                        <a:t>Isolationsventil</a:t>
                      </a:r>
                      <a:endParaRPr lang="de-CH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/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+24V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1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9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+15V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+24V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2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10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-15V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3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effectLst/>
                        </a:rPr>
                        <a:t>11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Input </a:t>
                      </a:r>
                      <a:r>
                        <a:rPr lang="de-CH" sz="1200" b="1" dirty="0" err="1" smtClean="0">
                          <a:solidFill>
                            <a:schemeClr val="tx1"/>
                          </a:solidFill>
                          <a:effectLst/>
                        </a:rPr>
                        <a:t>Enable</a:t>
                      </a: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 (HW)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4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12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Input Open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Output Open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5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13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Input Close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Output Closed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6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708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14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Input Common (VC)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Output Common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7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553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 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15</a:t>
                      </a:r>
                      <a:endParaRPr lang="de-CH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b="1" dirty="0" smtClean="0">
                          <a:solidFill>
                            <a:schemeClr val="tx1"/>
                          </a:solidFill>
                          <a:effectLst/>
                        </a:rPr>
                        <a:t>Reserve</a:t>
                      </a:r>
                      <a:endParaRPr lang="de-CH" sz="1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Opt</a:t>
                      </a:r>
                      <a:r>
                        <a:rPr lang="de-CH" sz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z.B.</a:t>
                      </a:r>
                      <a:r>
                        <a:rPr lang="de-CH" sz="1200" b="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CH" sz="1200" b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Input 3</a:t>
                      </a:r>
                      <a:endParaRPr lang="de-CH" sz="12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129">
                <a:tc>
                  <a:txBody>
                    <a:bodyPr/>
                    <a:lstStyle/>
                    <a:p>
                      <a:pPr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 smtClean="0">
                          <a:solidFill>
                            <a:schemeClr val="tx1"/>
                          </a:solidFill>
                          <a:effectLst/>
                        </a:rPr>
                        <a:t>Reserve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CH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rgbClr val="F9FA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Opt</a:t>
                      </a:r>
                      <a:r>
                        <a:rPr lang="de-CH" sz="12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de-CH" sz="12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z.B. Input 4</a:t>
                      </a:r>
                      <a:endParaRPr lang="de-CH" sz="12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505" marR="6250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Block Diagram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777362" cy="540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103513"/>
      </p:ext>
    </p:extLst>
  </p:cSld>
  <p:clrMapOvr>
    <a:masterClrMapping/>
  </p:clrMapOvr>
</p:sld>
</file>

<file path=ppt/theme/theme1.xml><?xml version="1.0" encoding="utf-8"?>
<a:theme xmlns:a="http://schemas.openxmlformats.org/drawingml/2006/main" name="VAT_Praesentation_extern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1_ohneBalk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hneBalk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hneBalk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_B_CommercialConfidenc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2_ohneBalken_CommercialConfiden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ohneBalken_CommercialConfiden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hneBalken_CommercialConfiden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_B_Internal_Us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3_o_B_Internal_U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_B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_B_Internal_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mit_Balken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4_mit_Balk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mit_Balk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it_Balk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m_B_Commercial_Confidenc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5_m_B_Commercial_Confiden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m_B_Commercial_Confiden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m_B_Commercial_Confiden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m_B_Internal_Us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6_m_B_Internal_U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m_B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m_B_Internal_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VAT_Praesentation_extern</Template>
  <TotalTime>0</TotalTime>
  <Words>186</Words>
  <Application>Microsoft Office PowerPoint</Application>
  <PresentationFormat>Bildschirmpräsentation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VAT_Praesentation_extern</vt:lpstr>
      <vt:lpstr>2_o_B_CommercialConfidence</vt:lpstr>
      <vt:lpstr>3_o_B_Internal_Use</vt:lpstr>
      <vt:lpstr>4_mit_Balken</vt:lpstr>
      <vt:lpstr>5_m_B_Commercial_Confidence</vt:lpstr>
      <vt:lpstr>6_m_B_Internal_Use</vt:lpstr>
      <vt:lpstr>VAT IC2 Controller Generation</vt:lpstr>
      <vt:lpstr>Background</vt:lpstr>
      <vt:lpstr>Target for new Controller Generation</vt:lpstr>
      <vt:lpstr>CPU</vt:lpstr>
      <vt:lpstr>Fieldbus Integration</vt:lpstr>
      <vt:lpstr>Motor driver</vt:lpstr>
      <vt:lpstr>USB Service Interface</vt:lpstr>
      <vt:lpstr>Power Connector</vt:lpstr>
      <vt:lpstr>Block Diagram</vt:lpstr>
      <vt:lpstr>Basic Concept</vt:lpstr>
      <vt:lpstr>Mechanical Design</vt:lpstr>
      <vt:lpstr>Mechanical Design</vt:lpstr>
      <vt:lpstr>Mechanical Design</vt:lpstr>
    </vt:vector>
  </TitlesOfParts>
  <Company>VAT Vakuumventile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 IC2 Controller Generation</dc:title>
  <dc:creator>Leo Marugg</dc:creator>
  <cp:lastModifiedBy>Leo Marugg</cp:lastModifiedBy>
  <cp:revision>40</cp:revision>
  <cp:lastPrinted>2013-08-22T13:14:58Z</cp:lastPrinted>
  <dcterms:created xsi:type="dcterms:W3CDTF">2013-08-22T07:30:08Z</dcterms:created>
  <dcterms:modified xsi:type="dcterms:W3CDTF">2014-02-03T08:57:08Z</dcterms:modified>
</cp:coreProperties>
</file>