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52" r:id="rId2"/>
    <p:sldMasterId id="2147483881" r:id="rId3"/>
    <p:sldMasterId id="2147483883" r:id="rId4"/>
    <p:sldMasterId id="2147483887" r:id="rId5"/>
    <p:sldMasterId id="2147483885" r:id="rId6"/>
    <p:sldMasterId id="2147484021" r:id="rId7"/>
  </p:sldMasterIdLst>
  <p:notesMasterIdLst>
    <p:notesMasterId r:id="rId22"/>
  </p:notesMasterIdLst>
  <p:sldIdLst>
    <p:sldId id="259" r:id="rId8"/>
    <p:sldId id="262" r:id="rId9"/>
    <p:sldId id="275" r:id="rId10"/>
    <p:sldId id="263" r:id="rId11"/>
    <p:sldId id="276" r:id="rId12"/>
    <p:sldId id="266" r:id="rId13"/>
    <p:sldId id="265" r:id="rId14"/>
    <p:sldId id="273" r:id="rId15"/>
    <p:sldId id="272" r:id="rId16"/>
    <p:sldId id="271" r:id="rId17"/>
    <p:sldId id="270" r:id="rId18"/>
    <p:sldId id="277" r:id="rId19"/>
    <p:sldId id="278" r:id="rId20"/>
    <p:sldId id="279" r:id="rId21"/>
  </p:sldIdLst>
  <p:sldSz cx="9144000" cy="6858000" type="screen4x3"/>
  <p:notesSz cx="6797675" cy="9874250"/>
  <p:defaultTextStyle>
    <a:defPPr>
      <a:defRPr lang="de-DE"/>
    </a:defPPr>
    <a:lvl1pPr marL="342900" indent="-342900" algn="l" rtl="0" fontAlgn="base">
      <a:spcBef>
        <a:spcPct val="20000"/>
      </a:spcBef>
      <a:spcAft>
        <a:spcPct val="0"/>
      </a:spcAft>
      <a:buClr>
        <a:srgbClr val="4FCC00"/>
      </a:buClr>
      <a:buSzPct val="150000"/>
      <a:buFont typeface="Wingdings" pitchFamily="2" charset="2"/>
      <a:buChar char="§"/>
      <a:tabLst>
        <a:tab pos="2286000" algn="l"/>
      </a:tabLs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742950" indent="-285750" algn="l" rtl="0" fontAlgn="base">
      <a:spcBef>
        <a:spcPct val="20000"/>
      </a:spcBef>
      <a:spcAft>
        <a:spcPct val="0"/>
      </a:spcAft>
      <a:buClr>
        <a:srgbClr val="4FCC00"/>
      </a:buClr>
      <a:buSzPct val="150000"/>
      <a:buFont typeface="Wingdings" pitchFamily="2" charset="2"/>
      <a:buChar char="§"/>
      <a:tabLst>
        <a:tab pos="2286000" algn="l"/>
      </a:tabLs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143000" indent="-228600" algn="l" rtl="0" fontAlgn="base">
      <a:spcBef>
        <a:spcPct val="20000"/>
      </a:spcBef>
      <a:spcAft>
        <a:spcPct val="0"/>
      </a:spcAft>
      <a:buClr>
        <a:srgbClr val="4FCC00"/>
      </a:buClr>
      <a:buSzPct val="150000"/>
      <a:buFont typeface="Wingdings" pitchFamily="2" charset="2"/>
      <a:buChar char="§"/>
      <a:tabLst>
        <a:tab pos="2286000" algn="l"/>
      </a:tabLs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0200" indent="-228600" algn="l" rtl="0" fontAlgn="base">
      <a:spcBef>
        <a:spcPct val="20000"/>
      </a:spcBef>
      <a:spcAft>
        <a:spcPct val="0"/>
      </a:spcAft>
      <a:buClr>
        <a:srgbClr val="4FCC00"/>
      </a:buClr>
      <a:buSzPct val="150000"/>
      <a:buFont typeface="Wingdings" pitchFamily="2" charset="2"/>
      <a:buChar char="§"/>
      <a:tabLst>
        <a:tab pos="2286000" algn="l"/>
      </a:tabLs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57400" indent="-228600" algn="l" rtl="0" fontAlgn="base">
      <a:spcBef>
        <a:spcPct val="20000"/>
      </a:spcBef>
      <a:spcAft>
        <a:spcPct val="0"/>
      </a:spcAft>
      <a:buClr>
        <a:srgbClr val="4FCC00"/>
      </a:buClr>
      <a:buSzPct val="150000"/>
      <a:buFont typeface="Wingdings" pitchFamily="2" charset="2"/>
      <a:buChar char="§"/>
      <a:tabLst>
        <a:tab pos="2286000" algn="l"/>
      </a:tabLs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969696"/>
    <a:srgbClr val="4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8" autoAdjust="0"/>
    <p:restoredTop sz="94660"/>
  </p:normalViewPr>
  <p:slideViewPr>
    <p:cSldViewPr>
      <p:cViewPr varScale="1">
        <p:scale>
          <a:sx n="74" d="100"/>
          <a:sy n="74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690269"/>
            <a:ext cx="4984962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CE5510CC-4FBC-41EB-8CA8-CD62A6936C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890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3125"/>
            <a:ext cx="4032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9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5486400" y="3657600"/>
            <a:ext cx="3276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>
              <a:defRPr sz="160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88080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86400" y="5473700"/>
            <a:ext cx="3289300" cy="1003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00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4620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405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77150" y="984250"/>
            <a:ext cx="1466850" cy="56451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76600" y="984250"/>
            <a:ext cx="4248150" cy="56451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26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3125"/>
            <a:ext cx="4032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/>
              <a:t>Commercial in Confidence</a:t>
            </a:r>
          </a:p>
        </p:txBody>
      </p:sp>
      <p:sp>
        <p:nvSpPr>
          <p:cNvPr id="8909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5486400" y="3657600"/>
            <a:ext cx="3276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>
              <a:defRPr sz="160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Leader in </a:t>
            </a:r>
            <a:br>
              <a:rPr lang="de-DE" noProof="0" smtClean="0"/>
            </a:br>
            <a:r>
              <a:rPr lang="de-DE" noProof="0" smtClean="0"/>
              <a:t>Vacuum Valves</a:t>
            </a:r>
          </a:p>
        </p:txBody>
      </p:sp>
      <p:sp>
        <p:nvSpPr>
          <p:cNvPr id="8910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86400" y="5473700"/>
            <a:ext cx="3289300" cy="1003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000" smtClean="0"/>
            </a:lvl1pPr>
          </a:lstStyle>
          <a:p>
            <a:pPr lvl="0"/>
            <a:r>
              <a:rPr lang="de-DE" noProof="0" smtClean="0"/>
              <a:t>Manuel Mustermix</a:t>
            </a:r>
          </a:p>
          <a:p>
            <a:pPr lvl="0"/>
            <a:r>
              <a:rPr lang="de-DE" noProof="0" smtClean="0"/>
              <a:t>Productgroup1</a:t>
            </a:r>
          </a:p>
          <a:p>
            <a:pPr lvl="0"/>
            <a:r>
              <a:rPr lang="de-DE" noProof="0" smtClean="0"/>
              <a:t>VAT-CH</a:t>
            </a:r>
          </a:p>
          <a:p>
            <a:pPr lvl="0"/>
            <a:endParaRPr lang="de-DE" noProof="0" smtClean="0"/>
          </a:p>
          <a:p>
            <a:pPr lvl="0"/>
            <a:r>
              <a:rPr lang="de-DE" noProof="0" smtClean="0"/>
              <a:t>24.01.03</a:t>
            </a:r>
          </a:p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29435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406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46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766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3218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9882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2126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054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970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425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6447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1942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77150" y="984250"/>
            <a:ext cx="1466850" cy="56451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76600" y="984250"/>
            <a:ext cx="4248150" cy="56451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449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3125"/>
            <a:ext cx="4032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>
                <a:solidFill>
                  <a:schemeClr val="tx2"/>
                </a:solidFill>
              </a:rPr>
              <a:t>For VAT internal use only!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486400" y="3657600"/>
            <a:ext cx="3276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Leader in </a:t>
            </a:r>
            <a:br>
              <a:rPr lang="de-DE" noProof="0" smtClean="0"/>
            </a:br>
            <a:r>
              <a:rPr lang="de-DE" noProof="0" smtClean="0"/>
              <a:t>Vacuum Valves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86400" y="5473700"/>
            <a:ext cx="3289300" cy="1003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000"/>
            </a:lvl1pPr>
          </a:lstStyle>
          <a:p>
            <a:pPr lvl="0"/>
            <a:r>
              <a:rPr lang="de-DE" noProof="0" smtClean="0"/>
              <a:t>Manuel Mustermix</a:t>
            </a:r>
          </a:p>
          <a:p>
            <a:pPr lvl="0"/>
            <a:r>
              <a:rPr lang="de-DE" noProof="0" smtClean="0"/>
              <a:t>Productgroup1</a:t>
            </a:r>
          </a:p>
          <a:p>
            <a:pPr lvl="0"/>
            <a:r>
              <a:rPr lang="de-DE" noProof="0" smtClean="0"/>
              <a:t>VAT-CH</a:t>
            </a:r>
          </a:p>
          <a:p>
            <a:pPr lvl="0"/>
            <a:endParaRPr lang="de-DE" noProof="0" smtClean="0"/>
          </a:p>
          <a:p>
            <a:pPr lvl="0"/>
            <a:r>
              <a:rPr lang="de-DE" noProof="0" smtClean="0"/>
              <a:t>24.01.03</a:t>
            </a:r>
          </a:p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3926930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3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2793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66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1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4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88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70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498729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5281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582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33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7150" y="984250"/>
            <a:ext cx="1466850" cy="5645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6600" y="984250"/>
            <a:ext cx="4248150" cy="5645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6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3125"/>
            <a:ext cx="4032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486400" y="3657600"/>
            <a:ext cx="3276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Leader in </a:t>
            </a:r>
            <a:br>
              <a:rPr lang="de-DE" noProof="0" smtClean="0"/>
            </a:br>
            <a:r>
              <a:rPr lang="de-DE" noProof="0" smtClean="0"/>
              <a:t>Vacuum Valves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86400" y="5473700"/>
            <a:ext cx="3289300" cy="1003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000"/>
            </a:lvl1pPr>
          </a:lstStyle>
          <a:p>
            <a:pPr lvl="0"/>
            <a:r>
              <a:rPr lang="de-DE" noProof="0" smtClean="0"/>
              <a:t>Manuel Mustermix</a:t>
            </a:r>
          </a:p>
          <a:p>
            <a:pPr lvl="0"/>
            <a:r>
              <a:rPr lang="de-DE" noProof="0" smtClean="0"/>
              <a:t>Productgroup1</a:t>
            </a:r>
          </a:p>
          <a:p>
            <a:pPr lvl="0"/>
            <a:r>
              <a:rPr lang="de-DE" noProof="0" smtClean="0"/>
              <a:t>VAT-CH</a:t>
            </a:r>
          </a:p>
          <a:p>
            <a:pPr lvl="0"/>
            <a:endParaRPr lang="de-DE" noProof="0" smtClean="0"/>
          </a:p>
          <a:p>
            <a:pPr lvl="0"/>
            <a:r>
              <a:rPr lang="de-DE" noProof="0" smtClean="0"/>
              <a:t>24.01.03</a:t>
            </a:r>
          </a:p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1962219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436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691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66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00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03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0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766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13844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1748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97369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76443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146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7150" y="984250"/>
            <a:ext cx="1466850" cy="5645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6600" y="984250"/>
            <a:ext cx="4248150" cy="5645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551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3125"/>
            <a:ext cx="4032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/>
              <a:t>Commercial in Confidence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486400" y="3657600"/>
            <a:ext cx="3276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Leader in </a:t>
            </a:r>
            <a:br>
              <a:rPr lang="de-DE" noProof="0" smtClean="0"/>
            </a:br>
            <a:r>
              <a:rPr lang="de-DE" noProof="0" smtClean="0"/>
              <a:t>Vacuum Valves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86400" y="5473700"/>
            <a:ext cx="3289300" cy="1003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000"/>
            </a:lvl1pPr>
          </a:lstStyle>
          <a:p>
            <a:pPr lvl="0"/>
            <a:r>
              <a:rPr lang="de-DE" noProof="0" smtClean="0"/>
              <a:t>Manuel Mustermix</a:t>
            </a:r>
          </a:p>
          <a:p>
            <a:pPr lvl="0"/>
            <a:r>
              <a:rPr lang="de-DE" noProof="0" smtClean="0"/>
              <a:t>Productgroup1</a:t>
            </a:r>
          </a:p>
          <a:p>
            <a:pPr lvl="0"/>
            <a:r>
              <a:rPr lang="de-DE" noProof="0" smtClean="0"/>
              <a:t>VAT-CH</a:t>
            </a:r>
          </a:p>
          <a:p>
            <a:pPr lvl="0"/>
            <a:endParaRPr lang="de-DE" noProof="0" smtClean="0"/>
          </a:p>
          <a:p>
            <a:pPr lvl="0"/>
            <a:r>
              <a:rPr lang="de-DE" noProof="0" smtClean="0"/>
              <a:t>24.01.03</a:t>
            </a:r>
          </a:p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40219434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61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6825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66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31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86656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84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1738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6158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5909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72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7150" y="984250"/>
            <a:ext cx="1466850" cy="5645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6600" y="984250"/>
            <a:ext cx="4248150" cy="5645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457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3125"/>
            <a:ext cx="4032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>
                <a:solidFill>
                  <a:schemeClr val="tx2"/>
                </a:solidFill>
              </a:rPr>
              <a:t>For VAT internal use only!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486400" y="3657600"/>
            <a:ext cx="3276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Leader in </a:t>
            </a:r>
            <a:br>
              <a:rPr lang="de-DE" noProof="0" smtClean="0"/>
            </a:br>
            <a:r>
              <a:rPr lang="de-DE" noProof="0" smtClean="0"/>
              <a:t>Vacuum Valves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86400" y="5473700"/>
            <a:ext cx="3289300" cy="1003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000"/>
            </a:lvl1pPr>
          </a:lstStyle>
          <a:p>
            <a:pPr lvl="0"/>
            <a:r>
              <a:rPr lang="de-DE" noProof="0" smtClean="0"/>
              <a:t>Manuel Mustermix</a:t>
            </a:r>
          </a:p>
          <a:p>
            <a:pPr lvl="0"/>
            <a:r>
              <a:rPr lang="de-DE" noProof="0" smtClean="0"/>
              <a:t>Productgroup1</a:t>
            </a:r>
          </a:p>
          <a:p>
            <a:pPr lvl="0"/>
            <a:r>
              <a:rPr lang="de-DE" noProof="0" smtClean="0"/>
              <a:t>VAT-CH</a:t>
            </a:r>
          </a:p>
          <a:p>
            <a:pPr lvl="0"/>
            <a:endParaRPr lang="de-DE" noProof="0" smtClean="0"/>
          </a:p>
          <a:p>
            <a:pPr lvl="0"/>
            <a:r>
              <a:rPr lang="de-DE" noProof="0" smtClean="0"/>
              <a:t>24.01.03</a:t>
            </a:r>
          </a:p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35399291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00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27665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66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274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33778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20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59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0058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1965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2516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569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7150" y="984250"/>
            <a:ext cx="1466850" cy="5645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6600" y="984250"/>
            <a:ext cx="4248150" cy="5645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614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9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1043608" y="1916832"/>
            <a:ext cx="7056784" cy="4616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 algn="ctr">
              <a:defRPr sz="240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8080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5576" y="3284984"/>
            <a:ext cx="7704856" cy="48584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00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cxnSp>
        <p:nvCxnSpPr>
          <p:cNvPr id="6" name="Gerade Verbindung 5"/>
          <p:cNvCxnSpPr/>
          <p:nvPr/>
        </p:nvCxnSpPr>
        <p:spPr>
          <a:xfrm>
            <a:off x="457200" y="908720"/>
            <a:ext cx="82192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672"/>
            <a:ext cx="1438659" cy="328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11760" y="1268760"/>
            <a:ext cx="6264696" cy="52565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CH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871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7544" y="1268760"/>
            <a:ext cx="3816424" cy="52565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CH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60032" y="1268760"/>
            <a:ext cx="3823320" cy="52565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CH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72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9323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36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35896" y="1268760"/>
            <a:ext cx="5040560" cy="52565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CH" dirty="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7544" y="1268760"/>
            <a:ext cx="3008313" cy="52565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088976" y="568800"/>
            <a:ext cx="6587480" cy="2880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923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07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55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902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6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6324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28688"/>
            <a:ext cx="9163050" cy="360362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marL="0" indent="2706688"/>
            <a:endParaRPr lang="de-CH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743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984250"/>
            <a:ext cx="5867400" cy="276225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6600" y="1981200"/>
            <a:ext cx="5638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858250" y="6591300"/>
            <a:ext cx="412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63B0FA23-E742-4BAC-9467-5698B7193A90}" type="slidenum">
              <a:rPr lang="de-DE" sz="900">
                <a:solidFill>
                  <a:srgbClr val="4D4D4D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sz="900">
              <a:solidFill>
                <a:srgbClr val="4D4D4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buSzPct val="7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6324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28688"/>
            <a:ext cx="9163050" cy="360362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marL="0" indent="2706688"/>
            <a:endParaRPr lang="de-CH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743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984250"/>
            <a:ext cx="5867400" cy="276225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6600" y="1981200"/>
            <a:ext cx="5638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8858250" y="6591300"/>
            <a:ext cx="412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55D16D5C-27A3-4068-A98F-C9750B8462B6}" type="slidenum">
              <a:rPr lang="de-DE" sz="900">
                <a:solidFill>
                  <a:srgbClr val="4D4D4D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sz="900">
              <a:solidFill>
                <a:srgbClr val="4D4D4D"/>
              </a:solidFill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/>
              <a:t>Commercial in Confidence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7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6324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28688"/>
            <a:ext cx="9163050" cy="360362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marL="0" indent="2706688"/>
            <a:endParaRPr lang="de-CH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743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984250"/>
            <a:ext cx="5867400" cy="276225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6600" y="1981200"/>
            <a:ext cx="5638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8858250" y="6591300"/>
            <a:ext cx="412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382F5C9A-B3CA-439F-B4BD-43A0417BEED3}" type="slidenum">
              <a:rPr lang="de-DE" sz="900">
                <a:solidFill>
                  <a:srgbClr val="4D4D4D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sz="900">
              <a:solidFill>
                <a:srgbClr val="4D4D4D"/>
              </a:solidFill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>
                <a:solidFill>
                  <a:schemeClr val="tx2"/>
                </a:solidFill>
              </a:rPr>
              <a:t>For VAT internal use only!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7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231900"/>
            <a:ext cx="2814638" cy="56261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4F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CH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6324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928688"/>
            <a:ext cx="9163050" cy="360362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marL="0" indent="2706688"/>
            <a:endParaRPr lang="de-CH">
              <a:solidFill>
                <a:schemeClr val="bg1"/>
              </a:solidFill>
            </a:endParaRP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743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984250"/>
            <a:ext cx="5867400" cy="276225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410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6600" y="1981200"/>
            <a:ext cx="5638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8858250" y="6591300"/>
            <a:ext cx="412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5F109400-1893-4192-A1D7-D3D540EAE662}" type="slidenum">
              <a:rPr lang="de-DE" sz="900">
                <a:solidFill>
                  <a:srgbClr val="4D4D4D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sz="900">
              <a:solidFill>
                <a:srgbClr val="4D4D4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7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231900"/>
            <a:ext cx="2814638" cy="56261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4F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CH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6324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0" y="928688"/>
            <a:ext cx="9163050" cy="360362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marL="0" indent="2706688"/>
            <a:endParaRPr lang="de-CH">
              <a:solidFill>
                <a:schemeClr val="bg1"/>
              </a:solidFill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743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984250"/>
            <a:ext cx="5867400" cy="276225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51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6600" y="1981200"/>
            <a:ext cx="5638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8858250" y="6591300"/>
            <a:ext cx="412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95FF9DFE-9B10-4FD1-9491-F2889EC2C46C}" type="slidenum">
              <a:rPr lang="de-DE" sz="900">
                <a:solidFill>
                  <a:srgbClr val="4D4D4D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sz="900">
              <a:solidFill>
                <a:srgbClr val="4D4D4D"/>
              </a:solidFill>
            </a:endParaRP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/>
              <a:t>Commercial in Confidence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7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1231900"/>
            <a:ext cx="2814638" cy="56261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4F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CH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6324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0" y="928688"/>
            <a:ext cx="9163050" cy="360362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marL="0" indent="2706688"/>
            <a:endParaRPr lang="de-CH">
              <a:solidFill>
                <a:schemeClr val="bg1"/>
              </a:solidFill>
            </a:endParaRP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743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984250"/>
            <a:ext cx="5867400" cy="276225"/>
          </a:xfrm>
          <a:prstGeom prst="rect">
            <a:avLst/>
          </a:prstGeom>
          <a:solidFill>
            <a:srgbClr val="4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61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6600" y="1981200"/>
            <a:ext cx="5638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8858250" y="6591300"/>
            <a:ext cx="412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37C28D57-E3D5-4427-98C1-0CF7972AC352}" type="slidenum">
              <a:rPr lang="de-DE" sz="900">
                <a:solidFill>
                  <a:srgbClr val="4D4D4D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sz="900">
              <a:solidFill>
                <a:srgbClr val="4D4D4D"/>
              </a:solidFill>
            </a:endParaRP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2771775" y="6521450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>
              <a:buFont typeface="Wingdings" pitchFamily="2" charset="2"/>
              <a:buNone/>
            </a:pPr>
            <a:r>
              <a:rPr lang="de-CH">
                <a:solidFill>
                  <a:schemeClr val="tx2"/>
                </a:solidFill>
              </a:rPr>
              <a:t>For VAT internal use only!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15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SzPct val="7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088976" y="568800"/>
            <a:ext cx="6587480" cy="2880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Titelformat bearbeiten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11760" y="1268760"/>
            <a:ext cx="6264696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8676456" y="6587067"/>
            <a:ext cx="41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fld id="{1019C42A-E5FC-48F8-AB31-16CD8BBFE3E8}" type="slidenum">
              <a:rPr lang="de-DE" sz="900">
                <a:solidFill>
                  <a:srgbClr val="4D4D4D"/>
                </a:solidFill>
                <a:cs typeface="+mn-cs"/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‹Nr.›</a:t>
            </a:fld>
            <a:endParaRPr lang="de-DE" sz="900">
              <a:solidFill>
                <a:srgbClr val="4D4D4D"/>
              </a:solidFill>
              <a:cs typeface="+mn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457200" y="908720"/>
            <a:ext cx="82192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672"/>
            <a:ext cx="1438659" cy="3287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SzPct val="150000"/>
        <a:buFont typeface="Wingdings" pitchFamily="2" charset="2"/>
        <a:buChar char="§"/>
        <a:defRPr lang="de-DE" sz="16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5738" algn="l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lang="de-DE" sz="1400" dirty="0" smtClean="0">
          <a:solidFill>
            <a:schemeClr val="tx1"/>
          </a:solidFill>
          <a:latin typeface="+mn-lt"/>
          <a:cs typeface="+mn-cs"/>
        </a:defRPr>
      </a:lvl2pPr>
      <a:lvl3pPr marL="719138" indent="-177800" algn="l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§"/>
        <a:defRPr lang="de-DE" sz="1200" dirty="0" smtClean="0">
          <a:solidFill>
            <a:schemeClr val="tx1"/>
          </a:solidFill>
          <a:latin typeface="+mn-lt"/>
          <a:cs typeface="+mn-cs"/>
        </a:defRPr>
      </a:lvl3pPr>
      <a:lvl4pPr marL="896938" indent="-177800" algn="l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lang="de-DE" sz="1000" dirty="0" smtClean="0">
          <a:solidFill>
            <a:schemeClr val="tx1"/>
          </a:solidFill>
          <a:latin typeface="+mn-lt"/>
          <a:cs typeface="+mn-cs"/>
        </a:defRPr>
      </a:lvl4pPr>
      <a:lvl5pPr marL="1074738" indent="-177800" algn="l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lang="de-DE" sz="900" dirty="0" smtClean="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FCC00"/>
        </a:buClr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539552" y="1196752"/>
            <a:ext cx="8064896" cy="461665"/>
          </a:xfrm>
          <a:noFill/>
        </p:spPr>
        <p:txBody>
          <a:bodyPr/>
          <a:lstStyle/>
          <a:p>
            <a:r>
              <a:rPr lang="de-CH" dirty="0"/>
              <a:t>Neue Controller </a:t>
            </a:r>
            <a:r>
              <a:rPr lang="de-CH" dirty="0" smtClean="0"/>
              <a:t>Plattform </a:t>
            </a:r>
            <a:r>
              <a:rPr lang="de-CH" dirty="0"/>
              <a:t>IC2 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444208" y="5733256"/>
            <a:ext cx="2304256" cy="648072"/>
          </a:xfrm>
        </p:spPr>
        <p:txBody>
          <a:bodyPr/>
          <a:lstStyle/>
          <a:p>
            <a:r>
              <a:rPr lang="de-CH" sz="1600" dirty="0" smtClean="0"/>
              <a:t>Leo Marugg </a:t>
            </a:r>
          </a:p>
          <a:p>
            <a:r>
              <a:rPr lang="de-CH" sz="1600" dirty="0" smtClean="0"/>
              <a:t>03.04.201</a:t>
            </a:r>
            <a:endParaRPr lang="de-CH" sz="1600" dirty="0"/>
          </a:p>
        </p:txBody>
      </p:sp>
      <p:sp>
        <p:nvSpPr>
          <p:cNvPr id="2" name="Textfeld 1"/>
          <p:cNvSpPr txBox="1"/>
          <p:nvPr/>
        </p:nvSpPr>
        <p:spPr>
          <a:xfrm>
            <a:off x="2619066" y="2222709"/>
            <a:ext cx="3870996" cy="270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Übersicht VAT Controller Plattformen</a:t>
            </a:r>
          </a:p>
          <a:p>
            <a:r>
              <a:rPr lang="de-CH" dirty="0" smtClean="0"/>
              <a:t>IC Plattform</a:t>
            </a:r>
          </a:p>
          <a:p>
            <a:r>
              <a:rPr lang="de-CH" dirty="0" smtClean="0"/>
              <a:t>Ziele für IC2 Plattform</a:t>
            </a:r>
          </a:p>
          <a:p>
            <a:r>
              <a:rPr lang="de-CH" dirty="0" smtClean="0"/>
              <a:t>Projekt-Ablauf</a:t>
            </a:r>
          </a:p>
          <a:p>
            <a:r>
              <a:rPr lang="de-CH" dirty="0" smtClean="0"/>
              <a:t>Technologie</a:t>
            </a:r>
          </a:p>
          <a:p>
            <a:r>
              <a:rPr lang="de-CH" dirty="0" smtClean="0"/>
              <a:t>R65.5 Controller</a:t>
            </a:r>
          </a:p>
          <a:p>
            <a:r>
              <a:rPr lang="de-CH" dirty="0" smtClean="0"/>
              <a:t>Logistik</a:t>
            </a:r>
          </a:p>
          <a:p>
            <a:r>
              <a:rPr lang="de-CH" dirty="0" smtClean="0"/>
              <a:t>Zeitplan</a:t>
            </a:r>
          </a:p>
          <a:p>
            <a:r>
              <a:rPr lang="de-CH" dirty="0" smtClean="0"/>
              <a:t>Ausblick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Konstruktion</a:t>
            </a:r>
            <a:endParaRPr lang="de-CH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12976"/>
            <a:ext cx="4413209" cy="3168352"/>
          </a:xfrm>
          <a:prstGeom prst="rect">
            <a:avLst/>
          </a:prstGeom>
        </p:spPr>
      </p:pic>
      <p:pic>
        <p:nvPicPr>
          <p:cNvPr id="5" name="Picture 3" descr="\\hq.vat\PROZESSE\Prozesse\Hauptgeschaeftsprozesse\IP02_Produktentwicklung\Projekte\FE-1050234_R655_DN250\Elektronik\Controller\Bilder\06-08-2013 13-11-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80728"/>
            <a:ext cx="4176464" cy="32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Konstruktion</a:t>
            </a:r>
            <a:endParaRPr lang="de-CH" dirty="0" smtClean="0"/>
          </a:p>
        </p:txBody>
      </p:sp>
      <p:pic>
        <p:nvPicPr>
          <p:cNvPr id="8" name="Picture 4" descr="C:\Users\lmc\Pictures\VAT\06-08-2013 11-02-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5" r="100000">
                        <a14:foregroundMark x1="4119" y1="70154" x2="19769" y2="83190"/>
                        <a14:foregroundMark x1="76771" y1="20412" x2="76442" y2="36192"/>
                        <a14:foregroundMark x1="75618" y1="21784" x2="67545" y2="29503"/>
                        <a14:foregroundMark x1="87150" y1="57461" x2="83526" y2="65866"/>
                        <a14:foregroundMark x1="92916" y1="49571" x2="96705" y2="51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23728" y="1604183"/>
            <a:ext cx="4570766" cy="439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Logistik</a:t>
            </a:r>
            <a:endParaRPr lang="en-US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09120"/>
            <a:ext cx="1811068" cy="93383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509120"/>
            <a:ext cx="1811068" cy="93383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22683"/>
            <a:ext cx="1811068" cy="9338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31572"/>
            <a:ext cx="1811068" cy="93383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54" y="1907066"/>
            <a:ext cx="1019063" cy="90502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30" y="1907067"/>
            <a:ext cx="1019063" cy="90502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82" y="1907067"/>
            <a:ext cx="1019063" cy="90502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785" y="1907065"/>
            <a:ext cx="1019063" cy="90502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26" y="1907067"/>
            <a:ext cx="1019063" cy="905029"/>
          </a:xfrm>
          <a:prstGeom prst="rect">
            <a:avLst/>
          </a:prstGeom>
        </p:spPr>
      </p:pic>
      <p:sp>
        <p:nvSpPr>
          <p:cNvPr id="7" name="Pfeil nach unten 6"/>
          <p:cNvSpPr/>
          <p:nvPr/>
        </p:nvSpPr>
        <p:spPr bwMode="auto">
          <a:xfrm>
            <a:off x="4232497" y="3068960"/>
            <a:ext cx="484632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CC00"/>
              </a:buClr>
              <a:buSzPct val="150000"/>
              <a:buFont typeface="Wingdings" pitchFamily="2" charset="2"/>
              <a:buChar char="§"/>
              <a:tabLst>
                <a:tab pos="2286000" algn="l"/>
              </a:tabLst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08533" y="1519180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CH" sz="1200" dirty="0" smtClean="0"/>
              <a:t>Blindabdeckung</a:t>
            </a:r>
            <a:endParaRPr lang="de-CH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2723430" y="15330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CH" sz="1200" dirty="0" smtClean="0"/>
              <a:t>SPS</a:t>
            </a:r>
            <a:endParaRPr lang="de-CH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3981729" y="1533080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CH" sz="1200" dirty="0" smtClean="0"/>
              <a:t>PFO + SPS</a:t>
            </a:r>
            <a:endParaRPr lang="de-CH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5637128" y="1533405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CH" sz="1200" dirty="0" smtClean="0"/>
              <a:t>Cluster</a:t>
            </a:r>
            <a:endParaRPr lang="de-CH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6669652" y="1518584"/>
            <a:ext cx="16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CH" sz="1200" dirty="0" smtClean="0"/>
              <a:t>Cluster + </a:t>
            </a:r>
            <a:r>
              <a:rPr lang="de-CH" sz="1200" dirty="0" smtClean="0"/>
              <a:t>PFO + SPS</a:t>
            </a:r>
            <a:endParaRPr lang="de-CH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808533" y="5656984"/>
            <a:ext cx="1027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sz="1200" dirty="0" smtClean="0"/>
              <a:t>RS232/485	</a:t>
            </a:r>
            <a:endParaRPr lang="de-CH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3007566" y="5656984"/>
            <a:ext cx="84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CH" sz="1200" dirty="0" err="1" smtClean="0"/>
              <a:t>EtherCAT</a:t>
            </a:r>
            <a:endParaRPr lang="de-CH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4967896" y="5656983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CH" sz="1200" dirty="0" err="1" smtClean="0"/>
              <a:t>DeviceNet</a:t>
            </a:r>
            <a:endParaRPr lang="de-CH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7218681" y="5656984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CH" sz="1200" dirty="0" err="1" smtClean="0"/>
              <a:t>Logic</a:t>
            </a:r>
            <a:endParaRPr lang="de-CH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2722776" y="1124744"/>
            <a:ext cx="3698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CH" dirty="0" smtClean="0"/>
              <a:t>Optionen Modul für SPS, PFO, Cluster</a:t>
            </a:r>
            <a:endParaRPr lang="de-CH" dirty="0"/>
          </a:p>
        </p:txBody>
      </p:sp>
      <p:sp>
        <p:nvSpPr>
          <p:cNvPr id="26" name="Textfeld 25"/>
          <p:cNvSpPr txBox="1"/>
          <p:nvPr/>
        </p:nvSpPr>
        <p:spPr>
          <a:xfrm>
            <a:off x="2420468" y="6093296"/>
            <a:ext cx="4108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CH" dirty="0" smtClean="0"/>
              <a:t>Basis Controller für 2 Achsen, 2 Sensoren</a:t>
            </a:r>
            <a:endParaRPr lang="de-CH" dirty="0"/>
          </a:p>
        </p:txBody>
      </p:sp>
      <p:sp>
        <p:nvSpPr>
          <p:cNvPr id="22" name="Textfeld 21"/>
          <p:cNvSpPr txBox="1"/>
          <p:nvPr/>
        </p:nvSpPr>
        <p:spPr>
          <a:xfrm>
            <a:off x="1322114" y="3229000"/>
            <a:ext cx="191430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CH" dirty="0" smtClean="0"/>
              <a:t>Alle Module liegen </a:t>
            </a:r>
          </a:p>
          <a:p>
            <a:pPr marL="0" indent="0">
              <a:buNone/>
            </a:pPr>
            <a:r>
              <a:rPr lang="de-CH" dirty="0" smtClean="0"/>
              <a:t>am Kanban-Lager</a:t>
            </a:r>
            <a:endParaRPr lang="de-CH" dirty="0"/>
          </a:p>
        </p:txBody>
      </p:sp>
      <p:sp>
        <p:nvSpPr>
          <p:cNvPr id="29" name="Textfeld 28"/>
          <p:cNvSpPr txBox="1"/>
          <p:nvPr/>
        </p:nvSpPr>
        <p:spPr>
          <a:xfrm>
            <a:off x="5631070" y="3251631"/>
            <a:ext cx="1803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CH" dirty="0" smtClean="0"/>
              <a:t>Optionen werden </a:t>
            </a:r>
            <a:br>
              <a:rPr lang="de-CH" dirty="0" smtClean="0"/>
            </a:br>
            <a:r>
              <a:rPr lang="de-CH" dirty="0" smtClean="0"/>
              <a:t>in ZMO montiert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576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Zeitplan</a:t>
            </a:r>
            <a:endParaRPr lang="en-US" dirty="0" smtClean="0"/>
          </a:p>
        </p:txBody>
      </p:sp>
      <p:sp>
        <p:nvSpPr>
          <p:cNvPr id="27" name="Line 59"/>
          <p:cNvSpPr>
            <a:spLocks noChangeShapeType="1"/>
          </p:cNvSpPr>
          <p:nvPr/>
        </p:nvSpPr>
        <p:spPr bwMode="auto">
          <a:xfrm flipV="1">
            <a:off x="7758113" y="1192524"/>
            <a:ext cx="0" cy="420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7008813" y="1189349"/>
            <a:ext cx="0" cy="428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flipV="1">
            <a:off x="6273800" y="1175061"/>
            <a:ext cx="0" cy="420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grpSp>
        <p:nvGrpSpPr>
          <p:cNvPr id="31" name="Group 17"/>
          <p:cNvGrpSpPr>
            <a:grpSpLocks/>
          </p:cNvGrpSpPr>
          <p:nvPr/>
        </p:nvGrpSpPr>
        <p:grpSpPr bwMode="auto">
          <a:xfrm>
            <a:off x="1185863" y="5388286"/>
            <a:ext cx="7632700" cy="125413"/>
            <a:chOff x="480" y="3648"/>
            <a:chExt cx="6049" cy="96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480" y="3696"/>
              <a:ext cx="604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1104" y="364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1824" y="364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2496" y="364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>
              <a:off x="3168" y="364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7" name="Line 23"/>
            <p:cNvSpPr>
              <a:spLocks noChangeShapeType="1"/>
            </p:cNvSpPr>
            <p:nvPr/>
          </p:nvSpPr>
          <p:spPr bwMode="auto">
            <a:xfrm>
              <a:off x="3888" y="364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>
              <a:off x="4512" y="364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39" name="Line 25"/>
          <p:cNvSpPr>
            <a:spLocks noChangeShapeType="1"/>
          </p:cNvSpPr>
          <p:nvPr/>
        </p:nvSpPr>
        <p:spPr bwMode="auto">
          <a:xfrm flipV="1">
            <a:off x="1185863" y="1175061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1971675" y="1189349"/>
            <a:ext cx="0" cy="420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 flipV="1">
            <a:off x="2870200" y="1186174"/>
            <a:ext cx="0" cy="420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2" name="Line 57"/>
          <p:cNvSpPr>
            <a:spLocks noChangeShapeType="1"/>
          </p:cNvSpPr>
          <p:nvPr/>
        </p:nvSpPr>
        <p:spPr bwMode="auto">
          <a:xfrm flipV="1">
            <a:off x="3730625" y="1202049"/>
            <a:ext cx="0" cy="420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3" name="Line 58"/>
          <p:cNvSpPr>
            <a:spLocks noChangeShapeType="1"/>
          </p:cNvSpPr>
          <p:nvPr/>
        </p:nvSpPr>
        <p:spPr bwMode="auto">
          <a:xfrm flipV="1">
            <a:off x="4570413" y="1211574"/>
            <a:ext cx="0" cy="420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4" name="Line 59"/>
          <p:cNvSpPr>
            <a:spLocks noChangeShapeType="1"/>
          </p:cNvSpPr>
          <p:nvPr/>
        </p:nvSpPr>
        <p:spPr bwMode="auto">
          <a:xfrm flipV="1">
            <a:off x="5489575" y="1186174"/>
            <a:ext cx="0" cy="420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5" name="AutoShape 40"/>
          <p:cNvSpPr>
            <a:spLocks noChangeArrowheads="1"/>
          </p:cNvSpPr>
          <p:nvPr/>
        </p:nvSpPr>
        <p:spPr bwMode="auto">
          <a:xfrm>
            <a:off x="322263" y="1319524"/>
            <a:ext cx="4248150" cy="565150"/>
          </a:xfrm>
          <a:prstGeom prst="chevron">
            <a:avLst>
              <a:gd name="adj" fmla="val 1889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GB" altLang="en-US" sz="1200"/>
              <a:t>Basic Controller + RS232</a:t>
            </a:r>
          </a:p>
        </p:txBody>
      </p:sp>
      <p:sp>
        <p:nvSpPr>
          <p:cNvPr id="46" name="AutoShape 50"/>
          <p:cNvSpPr>
            <a:spLocks noChangeArrowheads="1"/>
          </p:cNvSpPr>
          <p:nvPr/>
        </p:nvSpPr>
        <p:spPr bwMode="auto">
          <a:xfrm>
            <a:off x="2870200" y="2697474"/>
            <a:ext cx="2132013" cy="565150"/>
          </a:xfrm>
          <a:prstGeom prst="chevron">
            <a:avLst>
              <a:gd name="adj" fmla="val 19613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GB" altLang="en-US" sz="1200"/>
              <a:t>Optionen</a:t>
            </a:r>
          </a:p>
          <a:p>
            <a:pPr algn="ctr">
              <a:buFont typeface="Wingdings" pitchFamily="2" charset="2"/>
              <a:buNone/>
            </a:pPr>
            <a:r>
              <a:rPr lang="en-GB" altLang="en-US" sz="1200"/>
              <a:t>SPS, PFO, Cluster</a:t>
            </a:r>
          </a:p>
        </p:txBody>
      </p:sp>
      <p:sp>
        <p:nvSpPr>
          <p:cNvPr id="47" name="Text Box 60"/>
          <p:cNvSpPr txBox="1">
            <a:spLocks noChangeArrowheads="1"/>
          </p:cNvSpPr>
          <p:nvPr/>
        </p:nvSpPr>
        <p:spPr bwMode="auto">
          <a:xfrm>
            <a:off x="1330325" y="5459724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CH" altLang="en-US" sz="1400" b="1"/>
              <a:t>Q3</a:t>
            </a:r>
          </a:p>
        </p:txBody>
      </p:sp>
      <p:sp>
        <p:nvSpPr>
          <p:cNvPr id="48" name="Text Box 61"/>
          <p:cNvSpPr txBox="1">
            <a:spLocks noChangeArrowheads="1"/>
          </p:cNvSpPr>
          <p:nvPr/>
        </p:nvSpPr>
        <p:spPr bwMode="auto">
          <a:xfrm>
            <a:off x="2157413" y="5459724"/>
            <a:ext cx="503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CH" altLang="en-US" sz="1400" b="1"/>
              <a:t>Q4</a:t>
            </a:r>
          </a:p>
        </p:txBody>
      </p:sp>
      <p:sp>
        <p:nvSpPr>
          <p:cNvPr id="49" name="Text Box 62"/>
          <p:cNvSpPr txBox="1">
            <a:spLocks noChangeArrowheads="1"/>
          </p:cNvSpPr>
          <p:nvPr/>
        </p:nvSpPr>
        <p:spPr bwMode="auto">
          <a:xfrm>
            <a:off x="3057525" y="5459724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CH" altLang="en-US" sz="1400" b="1"/>
              <a:t>Q1</a:t>
            </a:r>
          </a:p>
        </p:txBody>
      </p:sp>
      <p:sp>
        <p:nvSpPr>
          <p:cNvPr id="50" name="Text Box 63"/>
          <p:cNvSpPr txBox="1">
            <a:spLocks noChangeArrowheads="1"/>
          </p:cNvSpPr>
          <p:nvPr/>
        </p:nvSpPr>
        <p:spPr bwMode="auto">
          <a:xfrm>
            <a:off x="3921125" y="5459724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CH" altLang="en-US" sz="1400" b="1"/>
              <a:t>Q2</a:t>
            </a:r>
          </a:p>
        </p:txBody>
      </p:sp>
      <p:sp>
        <p:nvSpPr>
          <p:cNvPr id="51" name="Text Box 64"/>
          <p:cNvSpPr txBox="1">
            <a:spLocks noChangeArrowheads="1"/>
          </p:cNvSpPr>
          <p:nvPr/>
        </p:nvSpPr>
        <p:spPr bwMode="auto">
          <a:xfrm>
            <a:off x="4786313" y="5459724"/>
            <a:ext cx="503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CH" altLang="en-US" sz="1400" b="1"/>
              <a:t>Q3</a:t>
            </a:r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5649913" y="5459724"/>
            <a:ext cx="503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CH" altLang="en-US" sz="1400" b="1"/>
              <a:t>Q4</a:t>
            </a:r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1689100" y="5675624"/>
            <a:ext cx="684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CH" altLang="en-US" sz="1400" b="1"/>
              <a:t>2013</a:t>
            </a:r>
          </a:p>
        </p:txBody>
      </p:sp>
      <p:sp>
        <p:nvSpPr>
          <p:cNvPr id="54" name="Text Box 67"/>
          <p:cNvSpPr txBox="1">
            <a:spLocks noChangeArrowheads="1"/>
          </p:cNvSpPr>
          <p:nvPr/>
        </p:nvSpPr>
        <p:spPr bwMode="auto">
          <a:xfrm>
            <a:off x="4244975" y="5675624"/>
            <a:ext cx="684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CH" altLang="en-US" sz="1400" b="1"/>
              <a:t>2014</a:t>
            </a:r>
          </a:p>
        </p:txBody>
      </p:sp>
      <p:sp>
        <p:nvSpPr>
          <p:cNvPr id="55" name="AutoShape 71"/>
          <p:cNvSpPr>
            <a:spLocks noChangeArrowheads="1"/>
          </p:cNvSpPr>
          <p:nvPr/>
        </p:nvSpPr>
        <p:spPr bwMode="auto">
          <a:xfrm>
            <a:off x="2870200" y="2003736"/>
            <a:ext cx="2132013" cy="565150"/>
          </a:xfrm>
          <a:prstGeom prst="chevron">
            <a:avLst>
              <a:gd name="adj" fmla="val 189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763" indent="-4763" eaLnBrk="0" hangingPunct="0">
              <a:tabLst>
                <a:tab pos="268288" algn="l"/>
                <a:tab pos="2286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tabLst>
                <a:tab pos="268288" algn="l"/>
                <a:tab pos="2286000" algn="l"/>
              </a:tabLst>
              <a:defRPr sz="1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buSzPct val="70000"/>
              <a:tabLst>
                <a:tab pos="268288" algn="l"/>
                <a:tab pos="2286000" algn="l"/>
              </a:tabLst>
              <a:defRPr sz="1200">
                <a:solidFill>
                  <a:schemeClr val="tx1"/>
                </a:solidFill>
                <a:latin typeface="Arial" charset="0"/>
              </a:defRPr>
            </a:lvl3pPr>
            <a:lvl4pPr eaLnBrk="0" hangingPunct="0">
              <a:buChar char="–"/>
              <a:tabLst>
                <a:tab pos="268288" algn="l"/>
                <a:tab pos="2286000" algn="l"/>
              </a:tabLst>
              <a:defRPr sz="1000"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tabLst>
                <a:tab pos="268288" algn="l"/>
                <a:tab pos="2286000" algn="l"/>
              </a:tabLst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CC00"/>
              </a:buClr>
              <a:tabLst>
                <a:tab pos="268288" algn="l"/>
                <a:tab pos="2286000" algn="l"/>
              </a:tabLst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CC00"/>
              </a:buClr>
              <a:tabLst>
                <a:tab pos="268288" algn="l"/>
                <a:tab pos="2286000" algn="l"/>
              </a:tabLst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CC00"/>
              </a:buClr>
              <a:tabLst>
                <a:tab pos="268288" algn="l"/>
                <a:tab pos="2286000" algn="l"/>
              </a:tabLst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CC00"/>
              </a:buClr>
              <a:tabLst>
                <a:tab pos="268288" algn="l"/>
                <a:tab pos="2286000" algn="l"/>
              </a:tabLst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1200"/>
              <a:t>EtherCAT Interface</a:t>
            </a:r>
            <a:br>
              <a:rPr lang="en-GB" altLang="en-US" sz="1200"/>
            </a:br>
            <a:r>
              <a:rPr lang="en-GB" altLang="en-US" sz="1200"/>
              <a:t>(VAT-, PCV-Profil)</a:t>
            </a:r>
          </a:p>
        </p:txBody>
      </p:sp>
      <p:sp>
        <p:nvSpPr>
          <p:cNvPr id="56" name="AutoShape 74"/>
          <p:cNvSpPr>
            <a:spLocks noChangeArrowheads="1"/>
          </p:cNvSpPr>
          <p:nvPr/>
        </p:nvSpPr>
        <p:spPr bwMode="auto">
          <a:xfrm>
            <a:off x="4586288" y="3421374"/>
            <a:ext cx="2035175" cy="565150"/>
          </a:xfrm>
          <a:prstGeom prst="chevron">
            <a:avLst>
              <a:gd name="adj" fmla="val 19456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GB" altLang="en-US" sz="1200"/>
              <a:t>DeviceNet Interface</a:t>
            </a:r>
          </a:p>
        </p:txBody>
      </p:sp>
      <p:sp>
        <p:nvSpPr>
          <p:cNvPr id="57" name="AutoShape 76"/>
          <p:cNvSpPr>
            <a:spLocks noChangeArrowheads="1"/>
          </p:cNvSpPr>
          <p:nvPr/>
        </p:nvSpPr>
        <p:spPr bwMode="auto">
          <a:xfrm>
            <a:off x="6621463" y="3421374"/>
            <a:ext cx="1895475" cy="576262"/>
          </a:xfrm>
          <a:prstGeom prst="chevron">
            <a:avLst>
              <a:gd name="adj" fmla="val 18868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GB" altLang="en-US" sz="1200"/>
              <a:t> Launch of </a:t>
            </a:r>
          </a:p>
          <a:p>
            <a:pPr algn="ctr">
              <a:buFont typeface="Wingdings" pitchFamily="2" charset="2"/>
              <a:buNone/>
            </a:pPr>
            <a:r>
              <a:rPr lang="en-GB" altLang="en-US" sz="1200"/>
              <a:t>product </a:t>
            </a:r>
            <a:endParaRPr lang="en-US" altLang="en-US" sz="1200"/>
          </a:p>
        </p:txBody>
      </p:sp>
      <p:sp>
        <p:nvSpPr>
          <p:cNvPr id="58" name="Text Box 77"/>
          <p:cNvSpPr txBox="1">
            <a:spLocks noChangeArrowheads="1"/>
          </p:cNvSpPr>
          <p:nvPr/>
        </p:nvSpPr>
        <p:spPr bwMode="auto">
          <a:xfrm>
            <a:off x="6478588" y="5459724"/>
            <a:ext cx="503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CH" altLang="en-US" sz="1400" b="1"/>
              <a:t>Q1</a:t>
            </a:r>
          </a:p>
        </p:txBody>
      </p:sp>
      <p:sp>
        <p:nvSpPr>
          <p:cNvPr id="59" name="Line 78"/>
          <p:cNvSpPr>
            <a:spLocks noChangeShapeType="1"/>
          </p:cNvSpPr>
          <p:nvPr/>
        </p:nvSpPr>
        <p:spPr bwMode="auto">
          <a:xfrm>
            <a:off x="2870200" y="5459724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60" name="AutoShape 79"/>
          <p:cNvSpPr>
            <a:spLocks noChangeArrowheads="1"/>
          </p:cNvSpPr>
          <p:nvPr/>
        </p:nvSpPr>
        <p:spPr bwMode="auto">
          <a:xfrm>
            <a:off x="5002213" y="2003736"/>
            <a:ext cx="3514725" cy="576263"/>
          </a:xfrm>
          <a:prstGeom prst="chevron">
            <a:avLst>
              <a:gd name="adj" fmla="val 1931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GB" altLang="en-US" sz="1200"/>
              <a:t> Launch of </a:t>
            </a:r>
          </a:p>
          <a:p>
            <a:pPr algn="ctr">
              <a:buFont typeface="Wingdings" pitchFamily="2" charset="2"/>
              <a:buNone/>
            </a:pPr>
            <a:r>
              <a:rPr lang="en-GB" altLang="en-US" sz="1200"/>
              <a:t>product </a:t>
            </a:r>
            <a:endParaRPr lang="en-US" altLang="en-US" sz="1200"/>
          </a:p>
        </p:txBody>
      </p:sp>
      <p:sp>
        <p:nvSpPr>
          <p:cNvPr id="61" name="AutoShape 80"/>
          <p:cNvSpPr>
            <a:spLocks noChangeArrowheads="1"/>
          </p:cNvSpPr>
          <p:nvPr/>
        </p:nvSpPr>
        <p:spPr bwMode="auto">
          <a:xfrm>
            <a:off x="4570413" y="1319524"/>
            <a:ext cx="3946525" cy="576262"/>
          </a:xfrm>
          <a:prstGeom prst="chevron">
            <a:avLst>
              <a:gd name="adj" fmla="val 1927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GB" altLang="en-US" sz="1200"/>
              <a:t> Launch of </a:t>
            </a:r>
          </a:p>
          <a:p>
            <a:pPr algn="ctr">
              <a:buFont typeface="Wingdings" pitchFamily="2" charset="2"/>
              <a:buNone/>
            </a:pPr>
            <a:r>
              <a:rPr lang="en-GB" altLang="en-US" sz="1200"/>
              <a:t>product </a:t>
            </a:r>
            <a:endParaRPr lang="en-US" altLang="en-US" sz="1200"/>
          </a:p>
        </p:txBody>
      </p:sp>
      <p:sp>
        <p:nvSpPr>
          <p:cNvPr id="62" name="Line 78"/>
          <p:cNvSpPr>
            <a:spLocks noChangeShapeType="1"/>
          </p:cNvSpPr>
          <p:nvPr/>
        </p:nvSpPr>
        <p:spPr bwMode="auto">
          <a:xfrm>
            <a:off x="6273800" y="5515286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63" name="Text Box 67"/>
          <p:cNvSpPr txBox="1">
            <a:spLocks noChangeArrowheads="1"/>
          </p:cNvSpPr>
          <p:nvPr/>
        </p:nvSpPr>
        <p:spPr bwMode="auto">
          <a:xfrm>
            <a:off x="7419975" y="5639111"/>
            <a:ext cx="684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CH" altLang="en-US" sz="1400" b="1"/>
              <a:t>2015</a:t>
            </a: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>
            <a:off x="7015163" y="5397811"/>
            <a:ext cx="0" cy="125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>
            <a:off x="7758113" y="5413686"/>
            <a:ext cx="0" cy="125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66" name="Line 59"/>
          <p:cNvSpPr>
            <a:spLocks noChangeShapeType="1"/>
          </p:cNvSpPr>
          <p:nvPr/>
        </p:nvSpPr>
        <p:spPr bwMode="auto">
          <a:xfrm flipV="1">
            <a:off x="8520113" y="1319524"/>
            <a:ext cx="0" cy="420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>
            <a:off x="8516938" y="5416861"/>
            <a:ext cx="0" cy="125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68" name="Rechteck 1"/>
          <p:cNvSpPr>
            <a:spLocks noChangeArrowheads="1"/>
          </p:cNvSpPr>
          <p:nvPr/>
        </p:nvSpPr>
        <p:spPr bwMode="auto">
          <a:xfrm>
            <a:off x="7116763" y="5454961"/>
            <a:ext cx="423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CH" altLang="en-US" sz="1400" b="1"/>
              <a:t>Q2</a:t>
            </a:r>
          </a:p>
        </p:txBody>
      </p:sp>
      <p:sp>
        <p:nvSpPr>
          <p:cNvPr id="69" name="Rechteck 2"/>
          <p:cNvSpPr>
            <a:spLocks noChangeArrowheads="1"/>
          </p:cNvSpPr>
          <p:nvPr/>
        </p:nvSpPr>
        <p:spPr bwMode="auto">
          <a:xfrm>
            <a:off x="7881938" y="5459724"/>
            <a:ext cx="423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de-CH" altLang="en-US" sz="1400" b="1"/>
              <a:t>Q3</a:t>
            </a:r>
          </a:p>
        </p:txBody>
      </p:sp>
      <p:sp>
        <p:nvSpPr>
          <p:cNvPr id="70" name="AutoShape 79"/>
          <p:cNvSpPr>
            <a:spLocks noChangeArrowheads="1"/>
          </p:cNvSpPr>
          <p:nvPr/>
        </p:nvSpPr>
        <p:spPr bwMode="auto">
          <a:xfrm>
            <a:off x="5002213" y="2686361"/>
            <a:ext cx="3517900" cy="576263"/>
          </a:xfrm>
          <a:prstGeom prst="chevron">
            <a:avLst>
              <a:gd name="adj" fmla="val 1930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GB" altLang="en-US" sz="1200"/>
              <a:t> Launch of </a:t>
            </a:r>
          </a:p>
          <a:p>
            <a:pPr algn="ctr">
              <a:buFont typeface="Wingdings" pitchFamily="2" charset="2"/>
              <a:buNone/>
            </a:pPr>
            <a:r>
              <a:rPr lang="en-GB" altLang="en-US" sz="1200"/>
              <a:t>product </a:t>
            </a:r>
            <a:endParaRPr lang="en-US" altLang="en-US" sz="1200"/>
          </a:p>
        </p:txBody>
      </p:sp>
      <p:sp>
        <p:nvSpPr>
          <p:cNvPr id="71" name="AutoShape 74"/>
          <p:cNvSpPr>
            <a:spLocks noChangeArrowheads="1"/>
          </p:cNvSpPr>
          <p:nvPr/>
        </p:nvSpPr>
        <p:spPr bwMode="auto">
          <a:xfrm>
            <a:off x="6273800" y="4127811"/>
            <a:ext cx="1477963" cy="565150"/>
          </a:xfrm>
          <a:prstGeom prst="chevron">
            <a:avLst>
              <a:gd name="adj" fmla="val 21006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GB" altLang="en-US" sz="1200"/>
              <a:t>Logic Interface</a:t>
            </a:r>
          </a:p>
        </p:txBody>
      </p:sp>
      <p:sp>
        <p:nvSpPr>
          <p:cNvPr id="72" name="AutoShape 76"/>
          <p:cNvSpPr>
            <a:spLocks noChangeArrowheads="1"/>
          </p:cNvSpPr>
          <p:nvPr/>
        </p:nvSpPr>
        <p:spPr bwMode="auto">
          <a:xfrm>
            <a:off x="7764463" y="4116699"/>
            <a:ext cx="758825" cy="576262"/>
          </a:xfrm>
          <a:prstGeom prst="chevron">
            <a:avLst>
              <a:gd name="adj" fmla="val 18874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GB" altLang="en-US" sz="1200"/>
              <a:t> </a:t>
            </a:r>
            <a:r>
              <a:rPr lang="en-GB" altLang="en-US" sz="1000"/>
              <a:t>Launch of </a:t>
            </a:r>
          </a:p>
          <a:p>
            <a:pPr algn="ctr">
              <a:buFont typeface="Wingdings" pitchFamily="2" charset="2"/>
              <a:buNone/>
            </a:pPr>
            <a:r>
              <a:rPr lang="en-GB" altLang="en-US" sz="1000"/>
              <a:t>product </a:t>
            </a: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70950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Ausblick</a:t>
            </a:r>
            <a:endParaRPr lang="en-US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3851920" y="1340768"/>
            <a:ext cx="4254691" cy="5066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CH" b="1" dirty="0" smtClean="0"/>
              <a:t>Weitere Verbreitung IC2 Plattform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/>
              <a:t>Weitere Anwendungen für R65.5 Controller</a:t>
            </a:r>
          </a:p>
          <a:p>
            <a:pPr>
              <a:buFontTx/>
              <a:buChar char="-"/>
            </a:pPr>
            <a:r>
              <a:rPr lang="de-CH" dirty="0" smtClean="0"/>
              <a:t>R67</a:t>
            </a:r>
          </a:p>
          <a:p>
            <a:pPr>
              <a:buFontTx/>
              <a:buChar char="-"/>
            </a:pPr>
            <a:r>
              <a:rPr lang="de-CH" dirty="0" smtClean="0"/>
              <a:t>R62 DN80/100</a:t>
            </a:r>
          </a:p>
          <a:p>
            <a:pPr>
              <a:buFontTx/>
              <a:buChar char="-"/>
            </a:pPr>
            <a:r>
              <a:rPr lang="de-CH" dirty="0" smtClean="0"/>
              <a:t>ev. R65.0 (</a:t>
            </a:r>
            <a:r>
              <a:rPr lang="de-CH" dirty="0" err="1" smtClean="0"/>
              <a:t>EtherCAT</a:t>
            </a:r>
            <a:r>
              <a:rPr lang="de-CH" dirty="0" smtClean="0"/>
              <a:t> mit PCV-Profil)</a:t>
            </a:r>
          </a:p>
          <a:p>
            <a:pPr>
              <a:buFontTx/>
              <a:buChar char="-"/>
            </a:pPr>
            <a:r>
              <a:rPr lang="de-CH" dirty="0" smtClean="0"/>
              <a:t>ev. R64.2</a:t>
            </a:r>
          </a:p>
          <a:p>
            <a:pPr>
              <a:buFontTx/>
              <a:buChar char="-"/>
            </a:pPr>
            <a:endParaRPr lang="de-CH" dirty="0"/>
          </a:p>
          <a:p>
            <a:pPr marL="0" indent="0">
              <a:buNone/>
            </a:pPr>
            <a:r>
              <a:rPr lang="de-CH" dirty="0" smtClean="0"/>
              <a:t>ev. Controller für Low End Butterfly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/>
              <a:t>Neuer Controller für R61.2 Nachfolgeprodukt</a:t>
            </a:r>
          </a:p>
          <a:p>
            <a:pPr>
              <a:buFontTx/>
              <a:buChar char="-"/>
            </a:pPr>
            <a:r>
              <a:rPr lang="de-CH" dirty="0" smtClean="0"/>
              <a:t>R61 neu</a:t>
            </a:r>
          </a:p>
          <a:p>
            <a:pPr>
              <a:buFontTx/>
              <a:buChar char="-"/>
            </a:pPr>
            <a:r>
              <a:rPr lang="de-CH" dirty="0" smtClean="0"/>
              <a:t>R62 kleine DN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Controller für Transfer Ventile</a:t>
            </a:r>
          </a:p>
          <a:p>
            <a:pPr>
              <a:buFontTx/>
              <a:buChar char="-"/>
            </a:pPr>
            <a:r>
              <a:rPr lang="de-CH" dirty="0" err="1" smtClean="0"/>
              <a:t>iL</a:t>
            </a:r>
            <a:r>
              <a:rPr lang="de-CH" dirty="0" smtClean="0"/>
              <a:t>-Motion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1026" name="Picture 2" descr="C:\USERS\MAL.HQ\Local Settings\Temporary Internet Files\Content.IE5\I7E92P8V\MC90029742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532063"/>
            <a:ext cx="1628775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83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t="34308" r="7959" b="2307"/>
          <a:stretch/>
        </p:blipFill>
        <p:spPr bwMode="auto">
          <a:xfrm>
            <a:off x="1979712" y="3284984"/>
            <a:ext cx="6768752" cy="316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VAT Controller Plattformen</a:t>
            </a:r>
          </a:p>
        </p:txBody>
      </p:sp>
      <p:sp>
        <p:nvSpPr>
          <p:cNvPr id="15364" name="Rectangle 193"/>
          <p:cNvSpPr>
            <a:spLocks noGrp="1" noChangeArrowheads="1"/>
          </p:cNvSpPr>
          <p:nvPr>
            <p:ph sz="half" idx="1"/>
          </p:nvPr>
        </p:nvSpPr>
        <p:spPr>
          <a:xfrm>
            <a:off x="539552" y="980728"/>
            <a:ext cx="8064896" cy="3456384"/>
          </a:xfrm>
        </p:spPr>
        <p:txBody>
          <a:bodyPr/>
          <a:lstStyle/>
          <a:p>
            <a:pPr marL="442913" indent="-442913" eaLnBrk="1" hangingPunct="1">
              <a:buNone/>
            </a:pPr>
            <a:r>
              <a:rPr lang="de-CH" sz="1600" dirty="0" smtClean="0">
                <a:sym typeface="Wingdings" pitchFamily="2" charset="2"/>
              </a:rPr>
              <a:t>PM	- abgesetzter Controller für Schaltschrankmontage</a:t>
            </a:r>
            <a:br>
              <a:rPr lang="de-CH" sz="1600" dirty="0" smtClean="0">
                <a:sym typeface="Wingdings" pitchFamily="2" charset="2"/>
              </a:rPr>
            </a:br>
            <a:r>
              <a:rPr lang="de-CH" sz="1600" dirty="0" smtClean="0">
                <a:sym typeface="Wingdings" pitchFamily="2" charset="2"/>
              </a:rPr>
              <a:t>- </a:t>
            </a:r>
            <a:r>
              <a:rPr lang="de-CH" sz="1600" dirty="0" err="1" smtClean="0">
                <a:sym typeface="Wingdings" pitchFamily="2" charset="2"/>
              </a:rPr>
              <a:t>Local</a:t>
            </a:r>
            <a:r>
              <a:rPr lang="de-CH" sz="1600" dirty="0" smtClean="0">
                <a:sym typeface="Wingdings" pitchFamily="2" charset="2"/>
              </a:rPr>
              <a:t> und Remote Betrieb  Bedienfront mit Tasten und Display</a:t>
            </a:r>
            <a:br>
              <a:rPr lang="de-CH" sz="1600" dirty="0" smtClean="0">
                <a:sym typeface="Wingdings" pitchFamily="2" charset="2"/>
              </a:rPr>
            </a:br>
            <a:r>
              <a:rPr lang="de-CH" sz="1600" dirty="0" smtClean="0">
                <a:sym typeface="Wingdings" pitchFamily="2" charset="2"/>
              </a:rPr>
              <a:t>- Versorgung mit Netzspannung</a:t>
            </a:r>
            <a:br>
              <a:rPr lang="de-CH" sz="1600" dirty="0" smtClean="0">
                <a:sym typeface="Wingdings" pitchFamily="2" charset="2"/>
              </a:rPr>
            </a:br>
            <a:r>
              <a:rPr lang="de-CH" sz="1600" dirty="0" smtClean="0">
                <a:sym typeface="Wingdings" pitchFamily="2" charset="2"/>
              </a:rPr>
              <a:t>- </a:t>
            </a:r>
            <a:r>
              <a:rPr lang="de-CH" sz="1600" dirty="0" err="1" smtClean="0">
                <a:sym typeface="Wingdings" pitchFamily="2" charset="2"/>
              </a:rPr>
              <a:t>Logic</a:t>
            </a:r>
            <a:r>
              <a:rPr lang="de-CH" sz="1600" dirty="0" smtClean="0">
                <a:sym typeface="Wingdings" pitchFamily="2" charset="2"/>
              </a:rPr>
              <a:t>- und RS232 Interface</a:t>
            </a:r>
          </a:p>
          <a:p>
            <a:pPr marL="442913" indent="-442913" eaLnBrk="1" hangingPunct="1">
              <a:buNone/>
            </a:pPr>
            <a:r>
              <a:rPr lang="de-CH" sz="800" dirty="0" smtClean="0">
                <a:sym typeface="Wingdings" pitchFamily="2" charset="2"/>
              </a:rPr>
              <a:t>  </a:t>
            </a:r>
          </a:p>
          <a:p>
            <a:pPr marL="442913" indent="-442913">
              <a:buNone/>
            </a:pPr>
            <a:r>
              <a:rPr lang="de-CH" dirty="0" smtClean="0">
                <a:sym typeface="Wingdings" pitchFamily="2" charset="2"/>
              </a:rPr>
              <a:t>IC	- Integrierte Lösung</a:t>
            </a:r>
            <a:br>
              <a:rPr lang="de-CH" dirty="0" smtClean="0">
                <a:sym typeface="Wingdings" pitchFamily="2" charset="2"/>
              </a:rPr>
            </a:br>
            <a:r>
              <a:rPr lang="de-CH" dirty="0" smtClean="0">
                <a:sym typeface="Wingdings" pitchFamily="2" charset="2"/>
              </a:rPr>
              <a:t>- ausschliesslich Remote Betrieb</a:t>
            </a:r>
            <a:br>
              <a:rPr lang="de-CH" dirty="0" smtClean="0">
                <a:sym typeface="Wingdings" pitchFamily="2" charset="2"/>
              </a:rPr>
            </a:br>
            <a:r>
              <a:rPr lang="de-CH" dirty="0" smtClean="0">
                <a:sym typeface="Wingdings" pitchFamily="2" charset="2"/>
              </a:rPr>
              <a:t>- Versorgung mit 24VDC</a:t>
            </a:r>
            <a:br>
              <a:rPr lang="de-CH" dirty="0" smtClean="0">
                <a:sym typeface="Wingdings" pitchFamily="2" charset="2"/>
              </a:rPr>
            </a:br>
            <a:r>
              <a:rPr lang="de-CH" dirty="0" smtClean="0">
                <a:sym typeface="Wingdings" pitchFamily="2" charset="2"/>
              </a:rPr>
              <a:t>- breiteres Angebot an Interfaces</a:t>
            </a:r>
          </a:p>
          <a:p>
            <a:pPr marL="442913" indent="-442913">
              <a:buNone/>
            </a:pPr>
            <a:r>
              <a:rPr lang="de-CH" sz="800" dirty="0" smtClean="0">
                <a:sym typeface="Wingdings" pitchFamily="2" charset="2"/>
              </a:rPr>
              <a:t> </a:t>
            </a:r>
          </a:p>
          <a:p>
            <a:pPr marL="442913" indent="-442913">
              <a:buNone/>
            </a:pPr>
            <a:r>
              <a:rPr lang="de-CH" dirty="0" smtClean="0">
                <a:sym typeface="Wingdings" pitchFamily="2" charset="2"/>
              </a:rPr>
              <a:t>IC2	- Grundkonzept wie IC</a:t>
            </a:r>
            <a:br>
              <a:rPr lang="de-CH" dirty="0" smtClean="0">
                <a:sym typeface="Wingdings" pitchFamily="2" charset="2"/>
              </a:rPr>
            </a:br>
            <a:r>
              <a:rPr lang="de-CH" dirty="0" smtClean="0">
                <a:sym typeface="Wingdings" pitchFamily="2" charset="2"/>
              </a:rPr>
              <a:t>- mehr Rechenleistung</a:t>
            </a:r>
            <a:br>
              <a:rPr lang="de-CH" dirty="0" smtClean="0">
                <a:sym typeface="Wingdings" pitchFamily="2" charset="2"/>
              </a:rPr>
            </a:br>
            <a:r>
              <a:rPr lang="de-CH" dirty="0" smtClean="0">
                <a:sym typeface="Wingdings" pitchFamily="2" charset="2"/>
              </a:rPr>
              <a:t>- neue Antriebstechnik</a:t>
            </a:r>
            <a:br>
              <a:rPr lang="de-CH" dirty="0" smtClean="0">
                <a:sym typeface="Wingdings" pitchFamily="2" charset="2"/>
              </a:rPr>
            </a:br>
            <a:r>
              <a:rPr lang="de-CH" dirty="0" smtClean="0">
                <a:sym typeface="Wingdings" pitchFamily="2" charset="2"/>
              </a:rPr>
              <a:t>- </a:t>
            </a:r>
            <a:r>
              <a:rPr lang="de-CH" dirty="0">
                <a:sym typeface="Wingdings" pitchFamily="2" charset="2"/>
              </a:rPr>
              <a:t>kostengünstiger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endParaRPr lang="en-US" sz="1600" dirty="0" smtClean="0"/>
          </a:p>
          <a:p>
            <a:pPr eaLnBrk="1" hangingPunct="1">
              <a:buFontTx/>
              <a:buChar char="-"/>
            </a:pPr>
            <a:endParaRPr lang="en-US" sz="1600" dirty="0" smtClean="0"/>
          </a:p>
          <a:p>
            <a:pPr marL="0" indent="0" eaLnBrk="1" hangingPunct="1">
              <a:buNone/>
            </a:pPr>
            <a:endParaRPr lang="en-US" sz="160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7524328" y="3142496"/>
            <a:ext cx="1008112" cy="597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endParaRPr lang="de-CH" dirty="0" smtClean="0">
              <a:latin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de-CH" sz="1400" dirty="0" smtClean="0">
                <a:latin typeface="Verdana" panose="020B0604030504040204" pitchFamily="34" charset="0"/>
              </a:rPr>
              <a:t>IC2</a:t>
            </a:r>
            <a:endParaRPr lang="de-CH" sz="14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IC Plattform</a:t>
            </a:r>
          </a:p>
        </p:txBody>
      </p:sp>
      <p:sp>
        <p:nvSpPr>
          <p:cNvPr id="15364" name="Rectangle 193"/>
          <p:cNvSpPr>
            <a:spLocks noGrp="1" noChangeArrowheads="1"/>
          </p:cNvSpPr>
          <p:nvPr>
            <p:ph sz="half" idx="1"/>
          </p:nvPr>
        </p:nvSpPr>
        <p:spPr>
          <a:xfrm>
            <a:off x="3275856" y="1196752"/>
            <a:ext cx="5624512" cy="515225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e-DE" sz="1600" b="1" dirty="0" smtClean="0"/>
              <a:t>Aktuelle Situation mit IC Plattform</a:t>
            </a:r>
          </a:p>
          <a:p>
            <a:pPr marL="0" indent="0" eaLnBrk="1" hangingPunct="1">
              <a:buNone/>
            </a:pPr>
            <a:endParaRPr lang="de-DE" sz="1600" b="1" dirty="0" smtClean="0"/>
          </a:p>
          <a:p>
            <a:pPr eaLnBrk="1" hangingPunct="1">
              <a:buFontTx/>
              <a:buChar char="-"/>
            </a:pPr>
            <a:r>
              <a:rPr lang="de-DE" sz="1600" dirty="0" smtClean="0"/>
              <a:t>Design ist 14 Jahre alt</a:t>
            </a:r>
          </a:p>
          <a:p>
            <a:pPr>
              <a:buFontTx/>
              <a:buChar char="-"/>
            </a:pPr>
            <a:r>
              <a:rPr lang="de-DE" sz="1600" dirty="0" smtClean="0"/>
              <a:t>Einzelne Bauteile werden in absehbarer Zeit abgekündigt werden</a:t>
            </a:r>
            <a:br>
              <a:rPr lang="de-DE" sz="1600" dirty="0" smtClean="0"/>
            </a:br>
            <a:r>
              <a:rPr lang="de-DE" dirty="0" smtClean="0">
                <a:sym typeface="Wingdings" pitchFamily="2" charset="2"/>
              </a:rPr>
              <a:t> schwierige Bauteilbeschaffung</a:t>
            </a:r>
          </a:p>
          <a:p>
            <a:pPr eaLnBrk="1" hangingPunct="1">
              <a:buFontTx/>
              <a:buChar char="-"/>
            </a:pPr>
            <a:r>
              <a:rPr lang="de-DE" sz="1600" dirty="0" smtClean="0"/>
              <a:t>Begrenzte Rechenleistung durch 16bit CPU </a:t>
            </a:r>
            <a:br>
              <a:rPr lang="de-DE" sz="1600" dirty="0" smtClean="0"/>
            </a:br>
            <a:r>
              <a:rPr lang="de-DE" sz="1600" dirty="0" smtClean="0">
                <a:sym typeface="Wingdings" panose="05000000000000000000" pitchFamily="2" charset="2"/>
              </a:rPr>
              <a:t> Weiterentwicklung der FW kaum mehr möglich</a:t>
            </a:r>
            <a:endParaRPr lang="de-DE" sz="1600" dirty="0" smtClean="0"/>
          </a:p>
          <a:p>
            <a:pPr eaLnBrk="1" hangingPunct="1">
              <a:buFontTx/>
              <a:buChar char="-"/>
            </a:pPr>
            <a:r>
              <a:rPr lang="de-DE" sz="1600" dirty="0" err="1" smtClean="0">
                <a:sym typeface="Wingdings" pitchFamily="2" charset="2"/>
              </a:rPr>
              <a:t>Feldbus</a:t>
            </a:r>
            <a:r>
              <a:rPr lang="de-DE" sz="1600" dirty="0" smtClean="0">
                <a:sym typeface="Wingdings" pitchFamily="2" charset="2"/>
              </a:rPr>
              <a:t> Interfaces</a:t>
            </a:r>
            <a:br>
              <a:rPr lang="de-DE" sz="1600" dirty="0" smtClean="0">
                <a:sym typeface="Wingdings" pitchFamily="2" charset="2"/>
              </a:rPr>
            </a:br>
            <a:r>
              <a:rPr lang="de-DE" sz="1600" dirty="0" smtClean="0">
                <a:sym typeface="Wingdings" pitchFamily="2" charset="2"/>
              </a:rPr>
              <a:t> teure Lösung mit OEM-Modul</a:t>
            </a:r>
          </a:p>
          <a:p>
            <a:pPr eaLnBrk="1" hangingPunct="1">
              <a:buFontTx/>
              <a:buChar char="-"/>
            </a:pPr>
            <a:r>
              <a:rPr lang="de-DE" sz="1600" dirty="0" smtClean="0">
                <a:sym typeface="Wingdings" pitchFamily="2" charset="2"/>
              </a:rPr>
              <a:t>Antriebstechnik</a:t>
            </a:r>
            <a:br>
              <a:rPr lang="de-DE" sz="1600" dirty="0" smtClean="0">
                <a:sym typeface="Wingdings" pitchFamily="2" charset="2"/>
              </a:rPr>
            </a:br>
            <a:r>
              <a:rPr lang="de-DE" sz="1600" dirty="0" smtClean="0">
                <a:sym typeface="Wingdings" pitchFamily="2" charset="2"/>
              </a:rPr>
              <a:t> Durch Standard-Schrittmotor-Technologie </a:t>
            </a:r>
            <a:br>
              <a:rPr lang="de-DE" sz="1600" dirty="0" smtClean="0">
                <a:sym typeface="Wingdings" pitchFamily="2" charset="2"/>
              </a:rPr>
            </a:br>
            <a:r>
              <a:rPr lang="de-DE" sz="1600" dirty="0" smtClean="0">
                <a:sym typeface="Wingdings" pitchFamily="2" charset="2"/>
              </a:rPr>
              <a:t>     begrenzte Dynamik</a:t>
            </a:r>
          </a:p>
          <a:p>
            <a:pPr eaLnBrk="1" hangingPunct="1">
              <a:buFontTx/>
              <a:buChar char="-"/>
            </a:pPr>
            <a:r>
              <a:rPr lang="de-DE" dirty="0" smtClean="0">
                <a:sym typeface="Wingdings" pitchFamily="2" charset="2"/>
              </a:rPr>
              <a:t>Herstellkosten</a:t>
            </a:r>
            <a:r>
              <a:rPr lang="de-DE" sz="1600" dirty="0" smtClean="0">
                <a:sym typeface="Wingdings" pitchFamily="2" charset="2"/>
              </a:rPr>
              <a:t/>
            </a:r>
            <a:br>
              <a:rPr lang="de-DE" sz="1600" dirty="0" smtClean="0">
                <a:sym typeface="Wingdings" pitchFamily="2" charset="2"/>
              </a:rPr>
            </a:br>
            <a:r>
              <a:rPr lang="de-DE" sz="1600" dirty="0" smtClean="0">
                <a:sym typeface="Wingdings" pitchFamily="2" charset="2"/>
              </a:rPr>
              <a:t> z.T. teure Komponenten </a:t>
            </a:r>
            <a:br>
              <a:rPr lang="de-DE" sz="1600" dirty="0" smtClean="0">
                <a:sym typeface="Wingdings" pitchFamily="2" charset="2"/>
              </a:rPr>
            </a:br>
            <a:r>
              <a:rPr lang="de-DE" sz="1600" dirty="0" smtClean="0">
                <a:sym typeface="Wingdings" pitchFamily="2" charset="2"/>
              </a:rPr>
              <a:t> wegen Variantenvielfalt hohe Herstell</a:t>
            </a:r>
            <a:r>
              <a:rPr lang="de-DE" dirty="0" smtClean="0">
                <a:sym typeface="Wingdings" pitchFamily="2" charset="2"/>
              </a:rPr>
              <a:t>-, </a:t>
            </a:r>
            <a:br>
              <a:rPr lang="de-DE" dirty="0" smtClean="0">
                <a:sym typeface="Wingdings" pitchFamily="2" charset="2"/>
              </a:rPr>
            </a:br>
            <a:r>
              <a:rPr lang="de-DE" dirty="0" smtClean="0">
                <a:sym typeface="Wingdings" pitchFamily="2" charset="2"/>
              </a:rPr>
              <a:t>    und Logistikkosten</a:t>
            </a:r>
            <a:r>
              <a:rPr lang="de-DE" sz="1600" dirty="0" smtClean="0">
                <a:sym typeface="Wingdings" pitchFamily="2" charset="2"/>
              </a:rPr>
              <a:t/>
            </a:r>
            <a:br>
              <a:rPr lang="de-DE" sz="1600" dirty="0" smtClean="0">
                <a:sym typeface="Wingdings" pitchFamily="2" charset="2"/>
              </a:rPr>
            </a:br>
            <a:endParaRPr lang="de-DE" sz="1600" dirty="0" smtClean="0"/>
          </a:p>
          <a:p>
            <a:pPr eaLnBrk="1" hangingPunct="1">
              <a:buFontTx/>
              <a:buChar char="-"/>
            </a:pPr>
            <a:endParaRPr lang="en-US" sz="1600" dirty="0" smtClean="0"/>
          </a:p>
          <a:p>
            <a:pPr marL="0" indent="0" eaLnBrk="1" hangingPunct="1">
              <a:buNone/>
            </a:pPr>
            <a:endParaRPr lang="en-US" sz="1600" dirty="0" smtClean="0"/>
          </a:p>
        </p:txBody>
      </p:sp>
      <p:pic>
        <p:nvPicPr>
          <p:cNvPr id="4" name="Picture 3" descr="A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6" y="4149080"/>
            <a:ext cx="2878132" cy="215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ICT0021_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91287"/>
            <a:ext cx="28194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0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IC2 Plattform</a:t>
            </a:r>
          </a:p>
        </p:txBody>
      </p:sp>
      <p:sp>
        <p:nvSpPr>
          <p:cNvPr id="15364" name="Rectangle 193"/>
          <p:cNvSpPr>
            <a:spLocks noGrp="1" noChangeArrowheads="1"/>
          </p:cNvSpPr>
          <p:nvPr>
            <p:ph sz="half" idx="1"/>
          </p:nvPr>
        </p:nvSpPr>
        <p:spPr>
          <a:xfrm>
            <a:off x="3203848" y="1196752"/>
            <a:ext cx="5624512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e-DE" sz="1600" b="1" dirty="0" smtClean="0"/>
              <a:t>Ziele</a:t>
            </a:r>
          </a:p>
          <a:p>
            <a:pPr marL="0" indent="0" eaLnBrk="1" hangingPunct="1">
              <a:buNone/>
            </a:pPr>
            <a:r>
              <a:rPr lang="de-DE" sz="800" b="1" dirty="0" smtClean="0"/>
              <a:t> </a:t>
            </a:r>
          </a:p>
          <a:p>
            <a:pPr>
              <a:buFontTx/>
              <a:buChar char="-"/>
            </a:pPr>
            <a:r>
              <a:rPr lang="de-DE" sz="1600" dirty="0" smtClean="0"/>
              <a:t>Verwendung von aktuellster Elektronik-Technologie</a:t>
            </a:r>
            <a:br>
              <a:rPr lang="de-DE" sz="1600" dirty="0" smtClean="0"/>
            </a:br>
            <a:r>
              <a:rPr lang="de-DE" sz="1600" dirty="0" smtClean="0">
                <a:sym typeface="Wingdings" panose="05000000000000000000" pitchFamily="2" charset="2"/>
              </a:rPr>
              <a:t> sichere langfristige Bauteilversorgung </a:t>
            </a:r>
            <a:endParaRPr lang="de-DE" sz="1600" dirty="0" smtClean="0"/>
          </a:p>
          <a:p>
            <a:pPr>
              <a:buFontTx/>
              <a:buChar char="-"/>
            </a:pPr>
            <a:r>
              <a:rPr lang="de-DE" sz="1600" dirty="0" smtClean="0">
                <a:sym typeface="Wingdings" pitchFamily="2" charset="2"/>
              </a:rPr>
              <a:t>32Bit CPU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ym typeface="Wingdings" pitchFamily="2" charset="2"/>
              </a:rPr>
              <a:t> </a:t>
            </a:r>
            <a:r>
              <a:rPr lang="de-DE" dirty="0" smtClean="0">
                <a:sym typeface="Wingdings" pitchFamily="2" charset="2"/>
              </a:rPr>
              <a:t>ermöglicht Weiterentwicklung von Regelsoftware</a:t>
            </a:r>
            <a:br>
              <a:rPr lang="de-DE" dirty="0" smtClean="0">
                <a:sym typeface="Wingdings" pitchFamily="2" charset="2"/>
              </a:rPr>
            </a:br>
            <a:r>
              <a:rPr lang="de-DE" dirty="0" smtClean="0">
                <a:sym typeface="Wingdings" pitchFamily="2" charset="2"/>
              </a:rPr>
              <a:t> erlaubt bessere Strukturierung der Firmware</a:t>
            </a:r>
            <a:endParaRPr lang="de-DE" sz="1600" dirty="0" smtClean="0"/>
          </a:p>
          <a:p>
            <a:pPr>
              <a:buFontTx/>
              <a:buChar char="-"/>
            </a:pPr>
            <a:r>
              <a:rPr lang="de-DE" dirty="0" smtClean="0"/>
              <a:t>Feldorientierte Antriebstechnik</a:t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erlaubt schnellere und effizientere Antrieb</a:t>
            </a:r>
            <a:endParaRPr lang="de-DE" dirty="0" smtClean="0"/>
          </a:p>
          <a:p>
            <a:pPr eaLnBrk="1" hangingPunct="1">
              <a:buFontTx/>
              <a:buChar char="-"/>
            </a:pPr>
            <a:r>
              <a:rPr lang="de-DE" sz="1600" dirty="0" smtClean="0"/>
              <a:t>Chip basierte Feldbus-Integration</a:t>
            </a:r>
            <a:br>
              <a:rPr lang="de-DE" sz="1600" dirty="0" smtClean="0"/>
            </a:br>
            <a:r>
              <a:rPr lang="de-DE" sz="1600" dirty="0" smtClean="0">
                <a:sym typeface="Wingdings" pitchFamily="2" charset="2"/>
              </a:rPr>
              <a:t> </a:t>
            </a:r>
            <a:r>
              <a:rPr lang="de-DE" sz="1600" dirty="0" err="1" smtClean="0">
                <a:sym typeface="Wingdings" pitchFamily="2" charset="2"/>
              </a:rPr>
              <a:t>Feldbus</a:t>
            </a:r>
            <a:r>
              <a:rPr lang="de-DE" sz="1600" dirty="0" smtClean="0">
                <a:sym typeface="Wingdings" pitchFamily="2" charset="2"/>
              </a:rPr>
              <a:t> zu gleichen Kosten wie RS232</a:t>
            </a:r>
            <a:endParaRPr lang="de-DE" sz="1600" dirty="0" smtClean="0"/>
          </a:p>
          <a:p>
            <a:pPr eaLnBrk="1" hangingPunct="1">
              <a:buFontTx/>
              <a:buChar char="-"/>
            </a:pPr>
            <a:r>
              <a:rPr lang="de-DE" sz="1600" dirty="0" smtClean="0">
                <a:sym typeface="Wingdings" pitchFamily="2" charset="2"/>
              </a:rPr>
              <a:t>USB Service Schnittstelle</a:t>
            </a:r>
            <a:br>
              <a:rPr lang="de-DE" sz="1600" dirty="0" smtClean="0">
                <a:sym typeface="Wingdings" pitchFamily="2" charset="2"/>
              </a:rPr>
            </a:br>
            <a:r>
              <a:rPr lang="de-DE" sz="1600" dirty="0" smtClean="0">
                <a:sym typeface="Wingdings" pitchFamily="2" charset="2"/>
              </a:rPr>
              <a:t> Aktuelle PCs habe keine RS232 Schnittstelle mehr</a:t>
            </a:r>
            <a:endParaRPr lang="de-DE" sz="1600" dirty="0" smtClean="0"/>
          </a:p>
          <a:p>
            <a:pPr eaLnBrk="1" hangingPunct="1">
              <a:buFontTx/>
              <a:buChar char="-"/>
            </a:pPr>
            <a:r>
              <a:rPr lang="de-DE" dirty="0" smtClean="0">
                <a:sym typeface="Wingdings" pitchFamily="2" charset="2"/>
              </a:rPr>
              <a:t>Neuer modularer Aufbau</a:t>
            </a:r>
            <a:r>
              <a:rPr lang="de-DE" sz="1600" dirty="0" smtClean="0">
                <a:sym typeface="Wingdings" pitchFamily="2" charset="2"/>
              </a:rPr>
              <a:t/>
            </a:r>
            <a:br>
              <a:rPr lang="de-DE" sz="1600" dirty="0" smtClean="0">
                <a:sym typeface="Wingdings" pitchFamily="2" charset="2"/>
              </a:rPr>
            </a:br>
            <a:r>
              <a:rPr lang="de-DE" sz="1600" dirty="0" smtClean="0">
                <a:sym typeface="Wingdings" pitchFamily="2" charset="2"/>
              </a:rPr>
              <a:t> reduziert Variantenvielfalt beim Controllerhersteller </a:t>
            </a:r>
          </a:p>
          <a:p>
            <a:pPr eaLnBrk="1" hangingPunct="1">
              <a:buFontTx/>
              <a:buChar char="-"/>
            </a:pPr>
            <a:r>
              <a:rPr lang="de-DE" sz="1600" dirty="0" smtClean="0">
                <a:sym typeface="Wingdings" pitchFamily="2" charset="2"/>
              </a:rPr>
              <a:t>VAT-weites Controller Konzept</a:t>
            </a:r>
            <a:br>
              <a:rPr lang="de-DE" sz="1600" dirty="0" smtClean="0">
                <a:sym typeface="Wingdings" pitchFamily="2" charset="2"/>
              </a:rPr>
            </a:br>
            <a:r>
              <a:rPr lang="de-DE" sz="1600" dirty="0" smtClean="0">
                <a:sym typeface="Wingdings" pitchFamily="2" charset="2"/>
              </a:rPr>
              <a:t> Konzept ist auch geeignet für nicht Regelventile</a:t>
            </a:r>
            <a:endParaRPr lang="de-DE" sz="1600" dirty="0" smtClean="0"/>
          </a:p>
        </p:txBody>
      </p:sp>
      <p:pic>
        <p:nvPicPr>
          <p:cNvPr id="1026" name="Picture 2" descr="C:\USERS\MAL.HQ\Local Settings\Temporary Internet Files\Content.IE5\I7E92P8V\MC90042592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1969804" cy="20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Projektablauf</a:t>
            </a:r>
          </a:p>
        </p:txBody>
      </p:sp>
      <p:sp>
        <p:nvSpPr>
          <p:cNvPr id="15364" name="Rectangle 193"/>
          <p:cNvSpPr>
            <a:spLocks noGrp="1" noChangeArrowheads="1"/>
          </p:cNvSpPr>
          <p:nvPr>
            <p:ph sz="half" idx="1"/>
          </p:nvPr>
        </p:nvSpPr>
        <p:spPr>
          <a:xfrm>
            <a:off x="3203848" y="980728"/>
            <a:ext cx="5624512" cy="57606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e-DE" sz="1600" b="1" dirty="0" smtClean="0"/>
              <a:t>Vorprojekte für IC2 Plattform 2011/12</a:t>
            </a:r>
            <a:endParaRPr lang="de-DE" sz="800" b="1" dirty="0" smtClean="0"/>
          </a:p>
          <a:p>
            <a:pPr>
              <a:buFontTx/>
              <a:buChar char="-"/>
            </a:pPr>
            <a:r>
              <a:rPr lang="de-DE" sz="1600" dirty="0" smtClean="0"/>
              <a:t>Evaluation neue CPU</a:t>
            </a:r>
          </a:p>
          <a:p>
            <a:pPr>
              <a:buFontTx/>
              <a:buChar char="-"/>
            </a:pPr>
            <a:r>
              <a:rPr lang="de-DE" dirty="0" smtClean="0"/>
              <a:t>Evaluation neue </a:t>
            </a:r>
            <a:r>
              <a:rPr lang="de-DE" dirty="0" err="1" smtClean="0"/>
              <a:t>Feldbus</a:t>
            </a:r>
            <a:r>
              <a:rPr lang="de-DE" dirty="0"/>
              <a:t> </a:t>
            </a:r>
            <a:r>
              <a:rPr lang="de-DE" dirty="0" smtClean="0"/>
              <a:t>Lösung</a:t>
            </a:r>
          </a:p>
          <a:p>
            <a:pPr>
              <a:buFontTx/>
              <a:buChar char="-"/>
            </a:pPr>
            <a:r>
              <a:rPr lang="de-DE" dirty="0"/>
              <a:t>Evaluation </a:t>
            </a:r>
            <a:r>
              <a:rPr lang="de-DE" dirty="0" smtClean="0"/>
              <a:t>und </a:t>
            </a:r>
            <a:r>
              <a:rPr lang="de-DE" sz="1600" dirty="0" smtClean="0"/>
              <a:t>Entwicklung Antriebstechnik</a:t>
            </a:r>
          </a:p>
          <a:p>
            <a:pPr>
              <a:buFontTx/>
              <a:buChar char="-"/>
            </a:pPr>
            <a:r>
              <a:rPr lang="de-DE" dirty="0" smtClean="0"/>
              <a:t>Konzept und Entwicklung Service Interface Lösung</a:t>
            </a:r>
          </a:p>
          <a:p>
            <a:pPr>
              <a:buFontTx/>
              <a:buChar char="-"/>
            </a:pPr>
            <a:r>
              <a:rPr lang="de-DE" dirty="0" smtClean="0"/>
              <a:t>Entwicklung firmenweites Steuerungskonzept</a:t>
            </a:r>
          </a:p>
          <a:p>
            <a:pPr>
              <a:buFontTx/>
              <a:buChar char="-"/>
            </a:pPr>
            <a:r>
              <a:rPr lang="de-DE" dirty="0"/>
              <a:t>Evaluation Controller-Lieferant </a:t>
            </a:r>
          </a:p>
          <a:p>
            <a:pPr>
              <a:buFontTx/>
              <a:buChar char="-"/>
            </a:pPr>
            <a:r>
              <a:rPr lang="de-DE" dirty="0" smtClean="0"/>
              <a:t>Entwicklung Single Board FPC AMAT</a:t>
            </a:r>
          </a:p>
          <a:p>
            <a:pPr marL="0" indent="0">
              <a:buNone/>
            </a:pPr>
            <a:r>
              <a:rPr lang="de-DE" sz="800" dirty="0" smtClean="0"/>
              <a:t>   </a:t>
            </a:r>
          </a:p>
          <a:p>
            <a:pPr marL="0" indent="0">
              <a:buNone/>
            </a:pPr>
            <a:r>
              <a:rPr lang="de-DE" b="1" dirty="0" smtClean="0"/>
              <a:t>Entwicklungsprojekt R65.5 Controller  2013/14</a:t>
            </a:r>
          </a:p>
          <a:p>
            <a:pPr>
              <a:buFontTx/>
              <a:buChar char="-"/>
            </a:pPr>
            <a:r>
              <a:rPr lang="de-DE" dirty="0" smtClean="0"/>
              <a:t>Hardwareentwicklung mit externen Partnern</a:t>
            </a:r>
            <a:br>
              <a:rPr lang="de-DE" dirty="0" smtClean="0"/>
            </a:br>
            <a:r>
              <a:rPr lang="de-DE" dirty="0" smtClean="0"/>
              <a:t>● VAT PG5-E</a:t>
            </a:r>
            <a:br>
              <a:rPr lang="de-DE" dirty="0" smtClean="0"/>
            </a:br>
            <a:r>
              <a:rPr lang="de-DE" dirty="0"/>
              <a:t>● </a:t>
            </a:r>
            <a:r>
              <a:rPr lang="de-DE" dirty="0" smtClean="0"/>
              <a:t>CCS Engineering (Elektronik, Print Layout)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● </a:t>
            </a:r>
            <a:r>
              <a:rPr lang="de-DE" dirty="0" err="1" smtClean="0"/>
              <a:t>Sedax</a:t>
            </a:r>
            <a:r>
              <a:rPr lang="de-DE" dirty="0" smtClean="0"/>
              <a:t> (Konstruktion, Industrial Design)</a:t>
            </a:r>
            <a:br>
              <a:rPr lang="de-DE" dirty="0" smtClean="0"/>
            </a:br>
            <a:r>
              <a:rPr lang="de-DE" dirty="0"/>
              <a:t>● </a:t>
            </a:r>
            <a:r>
              <a:rPr lang="de-DE" dirty="0" smtClean="0"/>
              <a:t>Adaxys Mendrisio (Beratung, Test Engineering)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● </a:t>
            </a:r>
            <a:r>
              <a:rPr lang="de-DE" dirty="0" smtClean="0"/>
              <a:t>VAT PG5-M (Anbindung an Antrieb, Konstruktion)</a:t>
            </a:r>
          </a:p>
          <a:p>
            <a:pPr>
              <a:buFontTx/>
              <a:buChar char="-"/>
            </a:pPr>
            <a:r>
              <a:rPr lang="de-DE" dirty="0" smtClean="0"/>
              <a:t>Firmware-Entwicklung, unterstütz durch ext. Partner </a:t>
            </a:r>
            <a:br>
              <a:rPr lang="de-DE" dirty="0" smtClean="0"/>
            </a:br>
            <a:r>
              <a:rPr lang="de-DE" dirty="0"/>
              <a:t>● </a:t>
            </a:r>
            <a:r>
              <a:rPr lang="de-DE" dirty="0" smtClean="0"/>
              <a:t>PG5-E </a:t>
            </a:r>
            <a:br>
              <a:rPr lang="de-DE" dirty="0" smtClean="0"/>
            </a:br>
            <a:r>
              <a:rPr lang="de-DE" dirty="0"/>
              <a:t>● </a:t>
            </a:r>
            <a:r>
              <a:rPr lang="de-DE" dirty="0" smtClean="0"/>
              <a:t>Solve (CPA)</a:t>
            </a:r>
            <a:br>
              <a:rPr lang="de-DE" dirty="0" smtClean="0"/>
            </a:br>
            <a:r>
              <a:rPr lang="de-DE" dirty="0"/>
              <a:t>● </a:t>
            </a:r>
            <a:r>
              <a:rPr lang="de-DE" dirty="0" err="1" smtClean="0"/>
              <a:t>Nanotec</a:t>
            </a:r>
            <a:r>
              <a:rPr lang="de-DE" dirty="0" smtClean="0"/>
              <a:t> (Antriebstechnik)</a:t>
            </a:r>
            <a:br>
              <a:rPr lang="de-DE" dirty="0" smtClean="0"/>
            </a:br>
            <a:r>
              <a:rPr lang="de-DE" dirty="0"/>
              <a:t>● </a:t>
            </a:r>
            <a:r>
              <a:rPr lang="de-DE" dirty="0" err="1" smtClean="0"/>
              <a:t>NetTechnix</a:t>
            </a:r>
            <a:r>
              <a:rPr lang="de-DE" dirty="0" smtClean="0"/>
              <a:t> (</a:t>
            </a:r>
            <a:r>
              <a:rPr lang="de-DE" dirty="0" err="1" smtClean="0"/>
              <a:t>Feldbus</a:t>
            </a:r>
            <a:r>
              <a:rPr lang="de-DE" dirty="0" smtClean="0"/>
              <a:t>)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8682" y="1200622"/>
            <a:ext cx="1634942" cy="1645870"/>
            <a:chOff x="1824" y="633"/>
            <a:chExt cx="2834" cy="2849"/>
          </a:xfrm>
        </p:grpSpPr>
        <p:sp>
          <p:nvSpPr>
            <p:cNvPr id="3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pic>
        <p:nvPicPr>
          <p:cNvPr id="1031" name="Picture 7" descr="C:\USERS\MAL.HQ\Local Settings\Temporary Internet Files\Content.IE5\I7E92P8V\MC90043709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39" y="3741390"/>
            <a:ext cx="1668413" cy="166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1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Antriebstechnik</a:t>
            </a:r>
          </a:p>
        </p:txBody>
      </p:sp>
      <p:sp>
        <p:nvSpPr>
          <p:cNvPr id="15364" name="Rectangle 193"/>
          <p:cNvSpPr>
            <a:spLocks noGrp="1" noChangeArrowheads="1"/>
          </p:cNvSpPr>
          <p:nvPr>
            <p:ph sz="half" idx="1"/>
          </p:nvPr>
        </p:nvSpPr>
        <p:spPr>
          <a:xfrm>
            <a:off x="3707904" y="1124744"/>
            <a:ext cx="4896544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e-CH" sz="1600" b="1" dirty="0" err="1" smtClean="0"/>
              <a:t>Nanotec</a:t>
            </a:r>
            <a:r>
              <a:rPr lang="de-CH" sz="1600" b="1" dirty="0" smtClean="0"/>
              <a:t> Motion Controller Technologie</a:t>
            </a:r>
          </a:p>
          <a:p>
            <a:pPr marL="0" indent="0">
              <a:buNone/>
            </a:pPr>
            <a:endParaRPr lang="de-CH" sz="1600" dirty="0" smtClean="0"/>
          </a:p>
          <a:p>
            <a:pPr>
              <a:buFontTx/>
              <a:buChar char="-"/>
            </a:pPr>
            <a:r>
              <a:rPr lang="de-CH" sz="1600" dirty="0" smtClean="0"/>
              <a:t>Standard 32bit Micro Controller</a:t>
            </a:r>
          </a:p>
          <a:p>
            <a:pPr>
              <a:buFontTx/>
              <a:buChar char="-"/>
            </a:pPr>
            <a:r>
              <a:rPr lang="de-CH" sz="1600" dirty="0" err="1" smtClean="0"/>
              <a:t>Nanotec</a:t>
            </a:r>
            <a:r>
              <a:rPr lang="de-CH" sz="1600" dirty="0" smtClean="0"/>
              <a:t> Firmware</a:t>
            </a:r>
          </a:p>
          <a:p>
            <a:pPr>
              <a:buFontTx/>
              <a:buChar char="-"/>
            </a:pPr>
            <a:r>
              <a:rPr lang="de-CH" sz="1600" dirty="0" smtClean="0"/>
              <a:t>Feldorientierte Motorsteuerung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● </a:t>
            </a:r>
            <a:r>
              <a:rPr lang="de-CH" sz="1600" dirty="0" smtClean="0">
                <a:sym typeface="Wingdings" panose="05000000000000000000" pitchFamily="2" charset="2"/>
              </a:rPr>
              <a:t>Schrittmotor wir</a:t>
            </a:r>
            <a:r>
              <a:rPr lang="de-CH" dirty="0" smtClean="0">
                <a:sym typeface="Wingdings" panose="05000000000000000000" pitchFamily="2" charset="2"/>
              </a:rPr>
              <a:t>d zum Servomotor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● Hohes Spitzendrehmoment (x2-3)</a:t>
            </a:r>
            <a:br>
              <a:rPr lang="de-CH" sz="1600" dirty="0" smtClean="0"/>
            </a:br>
            <a:r>
              <a:rPr lang="de-CH" sz="1600" dirty="0" smtClean="0"/>
              <a:t>● Hohe Dynamik(x2-3)</a:t>
            </a:r>
            <a:br>
              <a:rPr lang="de-CH" sz="1600" dirty="0" smtClean="0"/>
            </a:br>
            <a:r>
              <a:rPr lang="de-CH" sz="1600" dirty="0" smtClean="0"/>
              <a:t>● </a:t>
            </a:r>
            <a:r>
              <a:rPr lang="de-CH" dirty="0" smtClean="0"/>
              <a:t>geringe Stromaufnahme (-80%)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● Last-Rückmeldung (Service Request)</a:t>
            </a:r>
            <a:br>
              <a:rPr lang="de-CH" sz="1600" dirty="0" smtClean="0"/>
            </a:br>
            <a:r>
              <a:rPr lang="de-CH" sz="1600" dirty="0" smtClean="0"/>
              <a:t>● sehr ruhiger Lauf</a:t>
            </a:r>
          </a:p>
          <a:p>
            <a:pPr>
              <a:buFontTx/>
              <a:buChar char="-"/>
            </a:pPr>
            <a:r>
              <a:rPr lang="de-CH" sz="1600" dirty="0" smtClean="0"/>
              <a:t>2-Achs Synchronbetrieb</a:t>
            </a:r>
          </a:p>
          <a:p>
            <a:pPr>
              <a:buFontTx/>
              <a:buChar char="-"/>
            </a:pPr>
            <a:r>
              <a:rPr lang="de-CH" sz="1600" dirty="0" smtClean="0"/>
              <a:t>Vorteile für VAT</a:t>
            </a:r>
            <a:br>
              <a:rPr lang="de-CH" sz="1600" dirty="0" smtClean="0"/>
            </a:br>
            <a:r>
              <a:rPr lang="de-CH" sz="1600" dirty="0" smtClean="0"/>
              <a:t>- Sehr einfach zu Integrieren</a:t>
            </a:r>
            <a:br>
              <a:rPr lang="de-CH" sz="1600" dirty="0" smtClean="0"/>
            </a:br>
            <a:r>
              <a:rPr lang="de-CH" sz="1600" dirty="0" smtClean="0"/>
              <a:t>- Kostengünstig</a:t>
            </a:r>
          </a:p>
        </p:txBody>
      </p:sp>
      <p:pic>
        <p:nvPicPr>
          <p:cNvPr id="35844" name="Picture 4" descr="http://www.st.com/web/en/fragment/press/product_press_release/press_image/STM32_F4_2MB_p3357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905" y="3866356"/>
            <a:ext cx="3795593" cy="25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90266" y="1595918"/>
            <a:ext cx="1949331" cy="1944216"/>
            <a:chOff x="1632" y="1248"/>
            <a:chExt cx="2682" cy="2286"/>
          </a:xfrm>
        </p:grpSpPr>
        <p:sp>
          <p:nvSpPr>
            <p:cNvPr id="3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de-CH"/>
            </a:p>
          </p:txBody>
        </p:sp>
        <p:sp>
          <p:nvSpPr>
            <p:cNvPr id="4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de-CH"/>
            </a:p>
          </p:txBody>
        </p:sp>
        <p:sp>
          <p:nvSpPr>
            <p:cNvPr id="5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465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err="1" smtClean="0"/>
              <a:t>Feldbus</a:t>
            </a:r>
            <a:r>
              <a:rPr lang="de-CH" dirty="0" smtClean="0"/>
              <a:t> Integration</a:t>
            </a:r>
          </a:p>
        </p:txBody>
      </p:sp>
      <p:sp>
        <p:nvSpPr>
          <p:cNvPr id="15364" name="Rectangle 193"/>
          <p:cNvSpPr>
            <a:spLocks noGrp="1" noChangeArrowheads="1"/>
          </p:cNvSpPr>
          <p:nvPr>
            <p:ph sz="half" idx="1"/>
          </p:nvPr>
        </p:nvSpPr>
        <p:spPr>
          <a:xfrm>
            <a:off x="3707904" y="1739628"/>
            <a:ext cx="4896544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e-CH" sz="1600" b="1" dirty="0" smtClean="0"/>
              <a:t>netX52</a:t>
            </a:r>
          </a:p>
          <a:p>
            <a:pPr marL="0" indent="0" eaLnBrk="1" hangingPunct="1">
              <a:buNone/>
            </a:pPr>
            <a:endParaRPr lang="de-CH" sz="1600" b="1" dirty="0" smtClean="0"/>
          </a:p>
          <a:p>
            <a:pPr>
              <a:buFontTx/>
              <a:buChar char="-"/>
            </a:pPr>
            <a:endParaRPr lang="de-CH" sz="1600" dirty="0" smtClean="0"/>
          </a:p>
          <a:p>
            <a:pPr>
              <a:buFontTx/>
              <a:buChar char="-"/>
            </a:pPr>
            <a:r>
              <a:rPr lang="de-CH" sz="1600" dirty="0" err="1" smtClean="0"/>
              <a:t>Hilscher</a:t>
            </a:r>
            <a:r>
              <a:rPr lang="de-CH" sz="1600" dirty="0" smtClean="0"/>
              <a:t> (D)</a:t>
            </a:r>
          </a:p>
          <a:p>
            <a:pPr>
              <a:buFontTx/>
              <a:buChar char="-"/>
            </a:pPr>
            <a:r>
              <a:rPr lang="de-CH" sz="1600" dirty="0" err="1" smtClean="0"/>
              <a:t>netX</a:t>
            </a:r>
            <a:r>
              <a:rPr lang="de-CH" sz="1600" dirty="0" smtClean="0"/>
              <a:t> Family</a:t>
            </a:r>
          </a:p>
          <a:p>
            <a:pPr>
              <a:buFontTx/>
              <a:buChar char="-"/>
            </a:pPr>
            <a:r>
              <a:rPr lang="de-CH" sz="1600" dirty="0" smtClean="0"/>
              <a:t>netX52</a:t>
            </a:r>
          </a:p>
          <a:p>
            <a:pPr>
              <a:buFontTx/>
              <a:buChar char="-"/>
            </a:pPr>
            <a:r>
              <a:rPr lang="de-CH" sz="1600" dirty="0" smtClean="0"/>
              <a:t>Unterstützte Bus-Systeme</a:t>
            </a:r>
            <a:br>
              <a:rPr lang="de-CH" sz="1600" dirty="0" smtClean="0"/>
            </a:br>
            <a:r>
              <a:rPr lang="de-CH" sz="1600" dirty="0" smtClean="0"/>
              <a:t>- </a:t>
            </a:r>
            <a:r>
              <a:rPr lang="de-CH" sz="1600" dirty="0" err="1" smtClean="0"/>
              <a:t>EtherCAT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- </a:t>
            </a:r>
            <a:r>
              <a:rPr lang="de-CH" sz="1600" dirty="0" err="1" smtClean="0"/>
              <a:t>DeviceNet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- CC-Link</a:t>
            </a:r>
            <a:br>
              <a:rPr lang="de-CH" sz="1600" dirty="0" smtClean="0"/>
            </a:br>
            <a:r>
              <a:rPr lang="de-CH" sz="1600" dirty="0" smtClean="0"/>
              <a:t>- </a:t>
            </a:r>
            <a:r>
              <a:rPr lang="de-CH" sz="1600" dirty="0" err="1" smtClean="0"/>
              <a:t>Profibus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- …</a:t>
            </a:r>
          </a:p>
          <a:p>
            <a:pPr>
              <a:buFontTx/>
              <a:buChar char="-"/>
            </a:pPr>
            <a:r>
              <a:rPr lang="de-CH" sz="1600" dirty="0" smtClean="0"/>
              <a:t>Vorteile für VAT</a:t>
            </a:r>
            <a:br>
              <a:rPr lang="de-CH" sz="1600" dirty="0" smtClean="0"/>
            </a:br>
            <a:r>
              <a:rPr lang="de-CH" sz="1600" dirty="0" smtClean="0"/>
              <a:t>- kostengünstig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 einfach zu integrieren</a:t>
            </a:r>
            <a:endParaRPr lang="de-CH" sz="1600" dirty="0" smtClean="0"/>
          </a:p>
        </p:txBody>
      </p:sp>
      <p:pic>
        <p:nvPicPr>
          <p:cNvPr id="34818" name="Picture 2" descr="http://www.hilscher.com/images/netx_new_netx500_overview_0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7" t="32663"/>
          <a:stretch/>
        </p:blipFill>
        <p:spPr bwMode="auto">
          <a:xfrm>
            <a:off x="395536" y="3569606"/>
            <a:ext cx="323079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35" y="1609724"/>
            <a:ext cx="2849600" cy="174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 bwMode="auto">
          <a:xfrm>
            <a:off x="323528" y="4581128"/>
            <a:ext cx="1224136" cy="1080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CC00"/>
              </a:buClr>
              <a:buSzPct val="150000"/>
              <a:buFont typeface="Wingdings" pitchFamily="2" charset="2"/>
              <a:buChar char="§"/>
              <a:tabLst>
                <a:tab pos="2286000" algn="l"/>
              </a:tabLst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R65.5 Controller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05" y="1700808"/>
            <a:ext cx="7718425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403648" y="1340768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CH" b="1" dirty="0" smtClean="0"/>
              <a:t>Grundkonzept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035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Konstruktion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00928"/>
            <a:ext cx="6696744" cy="445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T_Praesentation_extern">
  <a:themeElements>
    <a:clrScheme name="">
      <a:dk1>
        <a:srgbClr val="000000"/>
      </a:dk1>
      <a:lt1>
        <a:srgbClr val="FFFFFF"/>
      </a:lt1>
      <a:dk2>
        <a:srgbClr val="A41511"/>
      </a:dk2>
      <a:lt2>
        <a:srgbClr val="BEBEBE"/>
      </a:lt2>
      <a:accent1>
        <a:srgbClr val="4FCC00"/>
      </a:accent1>
      <a:accent2>
        <a:srgbClr val="035B8D"/>
      </a:accent2>
      <a:accent3>
        <a:srgbClr val="FFFFFF"/>
      </a:accent3>
      <a:accent4>
        <a:srgbClr val="000000"/>
      </a:accent4>
      <a:accent5>
        <a:srgbClr val="B2E2AA"/>
      </a:accent5>
      <a:accent6>
        <a:srgbClr val="02527F"/>
      </a:accent6>
      <a:hlink>
        <a:srgbClr val="000000"/>
      </a:hlink>
      <a:folHlink>
        <a:srgbClr val="CFDF03"/>
      </a:folHlink>
    </a:clrScheme>
    <a:fontScheme name="1_ohneBalk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FCC00"/>
          </a:buClr>
          <a:buSzPct val="150000"/>
          <a:buFont typeface="Wingdings" pitchFamily="2" charset="2"/>
          <a:buChar char="§"/>
          <a:tabLst>
            <a:tab pos="2286000" algn="l"/>
          </a:tabLst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FCC00"/>
          </a:buClr>
          <a:buSzPct val="150000"/>
          <a:buFont typeface="Wingdings" pitchFamily="2" charset="2"/>
          <a:buChar char="§"/>
          <a:tabLst>
            <a:tab pos="2286000" algn="l"/>
          </a:tabLst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ohneBalk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hneBalk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8">
        <a:dk1>
          <a:srgbClr val="000000"/>
        </a:dk1>
        <a:lt1>
          <a:srgbClr val="FFFFFF"/>
        </a:lt1>
        <a:dk2>
          <a:srgbClr val="000000"/>
        </a:dk2>
        <a:lt2>
          <a:srgbClr val="BEBEBE"/>
        </a:lt2>
        <a:accent1>
          <a:srgbClr val="64BF29"/>
        </a:accent1>
        <a:accent2>
          <a:srgbClr val="53A021"/>
        </a:accent2>
        <a:accent3>
          <a:srgbClr val="FFFFFF"/>
        </a:accent3>
        <a:accent4>
          <a:srgbClr val="000000"/>
        </a:accent4>
        <a:accent5>
          <a:srgbClr val="B8DCAC"/>
        </a:accent5>
        <a:accent6>
          <a:srgbClr val="4A911D"/>
        </a:accent6>
        <a:hlink>
          <a:srgbClr val="A41511"/>
        </a:hlink>
        <a:folHlink>
          <a:srgbClr val="CFD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_B_CommercialConfidence">
  <a:themeElements>
    <a:clrScheme name="">
      <a:dk1>
        <a:srgbClr val="000000"/>
      </a:dk1>
      <a:lt1>
        <a:srgbClr val="FFFFFF"/>
      </a:lt1>
      <a:dk2>
        <a:srgbClr val="A41511"/>
      </a:dk2>
      <a:lt2>
        <a:srgbClr val="BEBEBE"/>
      </a:lt2>
      <a:accent1>
        <a:srgbClr val="4FCC00"/>
      </a:accent1>
      <a:accent2>
        <a:srgbClr val="035B8D"/>
      </a:accent2>
      <a:accent3>
        <a:srgbClr val="FFFFFF"/>
      </a:accent3>
      <a:accent4>
        <a:srgbClr val="000000"/>
      </a:accent4>
      <a:accent5>
        <a:srgbClr val="B2E2AA"/>
      </a:accent5>
      <a:accent6>
        <a:srgbClr val="02527F"/>
      </a:accent6>
      <a:hlink>
        <a:srgbClr val="000000"/>
      </a:hlink>
      <a:folHlink>
        <a:srgbClr val="CFDF03"/>
      </a:folHlink>
    </a:clrScheme>
    <a:fontScheme name="2_ohneBalken_CommercialConfiden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FCC00"/>
          </a:buClr>
          <a:buSzPct val="150000"/>
          <a:buFont typeface="Wingdings" pitchFamily="2" charset="2"/>
          <a:buChar char="§"/>
          <a:tabLst>
            <a:tab pos="2286000" algn="l"/>
          </a:tabLst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FCC00"/>
          </a:buClr>
          <a:buSzPct val="150000"/>
          <a:buFont typeface="Wingdings" pitchFamily="2" charset="2"/>
          <a:buChar char="§"/>
          <a:tabLst>
            <a:tab pos="2286000" algn="l"/>
          </a:tabLst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ohneBalken_CommercialConfiden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hneBalken_CommercialConfiden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hneBalken_CommercialConfiden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hneBalken_CommercialConfiden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hneBalken_CommercialConfiden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hneBalken_CommercialConfiden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hneBalken_CommercialConfiden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hneBalken_CommercialConfidence 8">
        <a:dk1>
          <a:srgbClr val="000000"/>
        </a:dk1>
        <a:lt1>
          <a:srgbClr val="FFFFFF"/>
        </a:lt1>
        <a:dk2>
          <a:srgbClr val="000000"/>
        </a:dk2>
        <a:lt2>
          <a:srgbClr val="BEBEBE"/>
        </a:lt2>
        <a:accent1>
          <a:srgbClr val="64BF29"/>
        </a:accent1>
        <a:accent2>
          <a:srgbClr val="53A021"/>
        </a:accent2>
        <a:accent3>
          <a:srgbClr val="FFFFFF"/>
        </a:accent3>
        <a:accent4>
          <a:srgbClr val="000000"/>
        </a:accent4>
        <a:accent5>
          <a:srgbClr val="B8DCAC"/>
        </a:accent5>
        <a:accent6>
          <a:srgbClr val="4A911D"/>
        </a:accent6>
        <a:hlink>
          <a:srgbClr val="A41511"/>
        </a:hlink>
        <a:folHlink>
          <a:srgbClr val="CFD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_B_Internal_Use">
  <a:themeElements>
    <a:clrScheme name="">
      <a:dk1>
        <a:srgbClr val="000000"/>
      </a:dk1>
      <a:lt1>
        <a:srgbClr val="FFFFFF"/>
      </a:lt1>
      <a:dk2>
        <a:srgbClr val="A41511"/>
      </a:dk2>
      <a:lt2>
        <a:srgbClr val="BEBEBE"/>
      </a:lt2>
      <a:accent1>
        <a:srgbClr val="4FCC00"/>
      </a:accent1>
      <a:accent2>
        <a:srgbClr val="035B8D"/>
      </a:accent2>
      <a:accent3>
        <a:srgbClr val="FFFFFF"/>
      </a:accent3>
      <a:accent4>
        <a:srgbClr val="000000"/>
      </a:accent4>
      <a:accent5>
        <a:srgbClr val="B2E2AA"/>
      </a:accent5>
      <a:accent6>
        <a:srgbClr val="02527F"/>
      </a:accent6>
      <a:hlink>
        <a:srgbClr val="000000"/>
      </a:hlink>
      <a:folHlink>
        <a:srgbClr val="CFDF03"/>
      </a:folHlink>
    </a:clrScheme>
    <a:fontScheme name="3_o_B_Internal_Us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_B_Internal_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_B_Internal_U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_B_Internal_U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_B_Internal_U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_B_Internal_U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_B_Internal_U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_B_Internal_U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_B_Internal_Use 8">
        <a:dk1>
          <a:srgbClr val="000000"/>
        </a:dk1>
        <a:lt1>
          <a:srgbClr val="FFFFFF"/>
        </a:lt1>
        <a:dk2>
          <a:srgbClr val="000000"/>
        </a:dk2>
        <a:lt2>
          <a:srgbClr val="BEBEBE"/>
        </a:lt2>
        <a:accent1>
          <a:srgbClr val="64BF29"/>
        </a:accent1>
        <a:accent2>
          <a:srgbClr val="53A021"/>
        </a:accent2>
        <a:accent3>
          <a:srgbClr val="FFFFFF"/>
        </a:accent3>
        <a:accent4>
          <a:srgbClr val="000000"/>
        </a:accent4>
        <a:accent5>
          <a:srgbClr val="B8DCAC"/>
        </a:accent5>
        <a:accent6>
          <a:srgbClr val="4A911D"/>
        </a:accent6>
        <a:hlink>
          <a:srgbClr val="A41511"/>
        </a:hlink>
        <a:folHlink>
          <a:srgbClr val="CFD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mit_Balken">
  <a:themeElements>
    <a:clrScheme name="">
      <a:dk1>
        <a:srgbClr val="000000"/>
      </a:dk1>
      <a:lt1>
        <a:srgbClr val="FFFFFF"/>
      </a:lt1>
      <a:dk2>
        <a:srgbClr val="A41511"/>
      </a:dk2>
      <a:lt2>
        <a:srgbClr val="BEBEBE"/>
      </a:lt2>
      <a:accent1>
        <a:srgbClr val="4FCC00"/>
      </a:accent1>
      <a:accent2>
        <a:srgbClr val="035B8D"/>
      </a:accent2>
      <a:accent3>
        <a:srgbClr val="FFFFFF"/>
      </a:accent3>
      <a:accent4>
        <a:srgbClr val="000000"/>
      </a:accent4>
      <a:accent5>
        <a:srgbClr val="B2E2AA"/>
      </a:accent5>
      <a:accent6>
        <a:srgbClr val="02527F"/>
      </a:accent6>
      <a:hlink>
        <a:srgbClr val="000000"/>
      </a:hlink>
      <a:folHlink>
        <a:srgbClr val="CFDF03"/>
      </a:folHlink>
    </a:clrScheme>
    <a:fontScheme name="4_mit_Balk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mit_Balk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it_Balk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it_Balk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it_Balk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it_Balk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it_Balk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it_Balk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it_Balken 8">
        <a:dk1>
          <a:srgbClr val="000000"/>
        </a:dk1>
        <a:lt1>
          <a:srgbClr val="FFFFFF"/>
        </a:lt1>
        <a:dk2>
          <a:srgbClr val="000000"/>
        </a:dk2>
        <a:lt2>
          <a:srgbClr val="BEBEBE"/>
        </a:lt2>
        <a:accent1>
          <a:srgbClr val="64BF29"/>
        </a:accent1>
        <a:accent2>
          <a:srgbClr val="53A021"/>
        </a:accent2>
        <a:accent3>
          <a:srgbClr val="FFFFFF"/>
        </a:accent3>
        <a:accent4>
          <a:srgbClr val="000000"/>
        </a:accent4>
        <a:accent5>
          <a:srgbClr val="B8DCAC"/>
        </a:accent5>
        <a:accent6>
          <a:srgbClr val="4A911D"/>
        </a:accent6>
        <a:hlink>
          <a:srgbClr val="A41511"/>
        </a:hlink>
        <a:folHlink>
          <a:srgbClr val="CFD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m_B_Commercial_Confidence">
  <a:themeElements>
    <a:clrScheme name="">
      <a:dk1>
        <a:srgbClr val="000000"/>
      </a:dk1>
      <a:lt1>
        <a:srgbClr val="FFFFFF"/>
      </a:lt1>
      <a:dk2>
        <a:srgbClr val="A41511"/>
      </a:dk2>
      <a:lt2>
        <a:srgbClr val="BEBEBE"/>
      </a:lt2>
      <a:accent1>
        <a:srgbClr val="4FCC00"/>
      </a:accent1>
      <a:accent2>
        <a:srgbClr val="035B8D"/>
      </a:accent2>
      <a:accent3>
        <a:srgbClr val="FFFFFF"/>
      </a:accent3>
      <a:accent4>
        <a:srgbClr val="000000"/>
      </a:accent4>
      <a:accent5>
        <a:srgbClr val="B2E2AA"/>
      </a:accent5>
      <a:accent6>
        <a:srgbClr val="02527F"/>
      </a:accent6>
      <a:hlink>
        <a:srgbClr val="000000"/>
      </a:hlink>
      <a:folHlink>
        <a:srgbClr val="CFDF03"/>
      </a:folHlink>
    </a:clrScheme>
    <a:fontScheme name="5_m_B_Commercial_Confiden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m_B_Commercial_Confiden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_B_Commercial_Confiden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m_B_Commercial_Confiden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_B_Commercial_Confiden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_B_Commercial_Confiden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_B_Commercial_Confiden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_B_Commercial_Confiden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m_B_Commercial_Confidence 8">
        <a:dk1>
          <a:srgbClr val="000000"/>
        </a:dk1>
        <a:lt1>
          <a:srgbClr val="FFFFFF"/>
        </a:lt1>
        <a:dk2>
          <a:srgbClr val="000000"/>
        </a:dk2>
        <a:lt2>
          <a:srgbClr val="BEBEBE"/>
        </a:lt2>
        <a:accent1>
          <a:srgbClr val="64BF29"/>
        </a:accent1>
        <a:accent2>
          <a:srgbClr val="53A021"/>
        </a:accent2>
        <a:accent3>
          <a:srgbClr val="FFFFFF"/>
        </a:accent3>
        <a:accent4>
          <a:srgbClr val="000000"/>
        </a:accent4>
        <a:accent5>
          <a:srgbClr val="B8DCAC"/>
        </a:accent5>
        <a:accent6>
          <a:srgbClr val="4A911D"/>
        </a:accent6>
        <a:hlink>
          <a:srgbClr val="A41511"/>
        </a:hlink>
        <a:folHlink>
          <a:srgbClr val="CFD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m_B_Internal_Use">
  <a:themeElements>
    <a:clrScheme name="">
      <a:dk1>
        <a:srgbClr val="000000"/>
      </a:dk1>
      <a:lt1>
        <a:srgbClr val="FFFFFF"/>
      </a:lt1>
      <a:dk2>
        <a:srgbClr val="A41511"/>
      </a:dk2>
      <a:lt2>
        <a:srgbClr val="BEBEBE"/>
      </a:lt2>
      <a:accent1>
        <a:srgbClr val="4FCC00"/>
      </a:accent1>
      <a:accent2>
        <a:srgbClr val="035B8D"/>
      </a:accent2>
      <a:accent3>
        <a:srgbClr val="FFFFFF"/>
      </a:accent3>
      <a:accent4>
        <a:srgbClr val="000000"/>
      </a:accent4>
      <a:accent5>
        <a:srgbClr val="B2E2AA"/>
      </a:accent5>
      <a:accent6>
        <a:srgbClr val="02527F"/>
      </a:accent6>
      <a:hlink>
        <a:srgbClr val="000000"/>
      </a:hlink>
      <a:folHlink>
        <a:srgbClr val="CFDF03"/>
      </a:folHlink>
    </a:clrScheme>
    <a:fontScheme name="6_m_B_Internal_Us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m_B_Internal_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_B_Internal_U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m_B_Internal_U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_B_Internal_U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_B_Internal_U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_B_Internal_U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_B_Internal_U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m_B_Internal_Use 8">
        <a:dk1>
          <a:srgbClr val="000000"/>
        </a:dk1>
        <a:lt1>
          <a:srgbClr val="FFFFFF"/>
        </a:lt1>
        <a:dk2>
          <a:srgbClr val="000000"/>
        </a:dk2>
        <a:lt2>
          <a:srgbClr val="BEBEBE"/>
        </a:lt2>
        <a:accent1>
          <a:srgbClr val="64BF29"/>
        </a:accent1>
        <a:accent2>
          <a:srgbClr val="53A021"/>
        </a:accent2>
        <a:accent3>
          <a:srgbClr val="FFFFFF"/>
        </a:accent3>
        <a:accent4>
          <a:srgbClr val="000000"/>
        </a:accent4>
        <a:accent5>
          <a:srgbClr val="B8DCAC"/>
        </a:accent5>
        <a:accent6>
          <a:srgbClr val="4A911D"/>
        </a:accent6>
        <a:hlink>
          <a:srgbClr val="A41511"/>
        </a:hlink>
        <a:folHlink>
          <a:srgbClr val="CFD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VAT_Intern">
  <a:themeElements>
    <a:clrScheme name="">
      <a:dk1>
        <a:srgbClr val="000000"/>
      </a:dk1>
      <a:lt1>
        <a:srgbClr val="FFFFFF"/>
      </a:lt1>
      <a:dk2>
        <a:srgbClr val="A41511"/>
      </a:dk2>
      <a:lt2>
        <a:srgbClr val="BEBEBE"/>
      </a:lt2>
      <a:accent1>
        <a:srgbClr val="4FCC00"/>
      </a:accent1>
      <a:accent2>
        <a:srgbClr val="035B8D"/>
      </a:accent2>
      <a:accent3>
        <a:srgbClr val="FFFFFF"/>
      </a:accent3>
      <a:accent4>
        <a:srgbClr val="000000"/>
      </a:accent4>
      <a:accent5>
        <a:srgbClr val="B2E2AA"/>
      </a:accent5>
      <a:accent6>
        <a:srgbClr val="02527F"/>
      </a:accent6>
      <a:hlink>
        <a:srgbClr val="000000"/>
      </a:hlink>
      <a:folHlink>
        <a:srgbClr val="CFDF03"/>
      </a:folHlink>
    </a:clrScheme>
    <a:fontScheme name="1_ohneBalk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FCC00"/>
          </a:buClr>
          <a:buSzPct val="150000"/>
          <a:buFont typeface="Wingdings" pitchFamily="2" charset="2"/>
          <a:buChar char="§"/>
          <a:tabLst>
            <a:tab pos="2286000" algn="l"/>
          </a:tabLst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FCC00"/>
          </a:buClr>
          <a:buSzPct val="150000"/>
          <a:buFont typeface="Wingdings" pitchFamily="2" charset="2"/>
          <a:buChar char="§"/>
          <a:tabLst>
            <a:tab pos="2286000" algn="l"/>
          </a:tabLst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ohneBalk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hneBalk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hneBalken 8">
        <a:dk1>
          <a:srgbClr val="000000"/>
        </a:dk1>
        <a:lt1>
          <a:srgbClr val="FFFFFF"/>
        </a:lt1>
        <a:dk2>
          <a:srgbClr val="000000"/>
        </a:dk2>
        <a:lt2>
          <a:srgbClr val="BEBEBE"/>
        </a:lt2>
        <a:accent1>
          <a:srgbClr val="64BF29"/>
        </a:accent1>
        <a:accent2>
          <a:srgbClr val="53A021"/>
        </a:accent2>
        <a:accent3>
          <a:srgbClr val="FFFFFF"/>
        </a:accent3>
        <a:accent4>
          <a:srgbClr val="000000"/>
        </a:accent4>
        <a:accent5>
          <a:srgbClr val="B8DCAC"/>
        </a:accent5>
        <a:accent6>
          <a:srgbClr val="4A911D"/>
        </a:accent6>
        <a:hlink>
          <a:srgbClr val="A41511"/>
        </a:hlink>
        <a:folHlink>
          <a:srgbClr val="CFDF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VAT_Praesentation_extern</Template>
  <TotalTime>0</TotalTime>
  <Words>264</Words>
  <Application>Microsoft Office PowerPoint</Application>
  <PresentationFormat>Bildschirmpräsentation (4:3)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7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VAT_Praesentation_extern</vt:lpstr>
      <vt:lpstr>2_o_B_CommercialConfidence</vt:lpstr>
      <vt:lpstr>3_o_B_Internal_Use</vt:lpstr>
      <vt:lpstr>4_mit_Balken</vt:lpstr>
      <vt:lpstr>5_m_B_Commercial_Confidence</vt:lpstr>
      <vt:lpstr>6_m_B_Internal_Use</vt:lpstr>
      <vt:lpstr>VAT_Intern</vt:lpstr>
      <vt:lpstr>Neue Controller Plattform IC2 </vt:lpstr>
      <vt:lpstr>VAT Controller Plattformen</vt:lpstr>
      <vt:lpstr>IC Plattform</vt:lpstr>
      <vt:lpstr>IC2 Plattform</vt:lpstr>
      <vt:lpstr>Projektablauf</vt:lpstr>
      <vt:lpstr>Antriebstechnik</vt:lpstr>
      <vt:lpstr>Feldbus Integration</vt:lpstr>
      <vt:lpstr>R65.5 Controller</vt:lpstr>
      <vt:lpstr>Konstruktion</vt:lpstr>
      <vt:lpstr>Konstruktion</vt:lpstr>
      <vt:lpstr>Konstruktion</vt:lpstr>
      <vt:lpstr>Logistik</vt:lpstr>
      <vt:lpstr>Zeitplan</vt:lpstr>
      <vt:lpstr>Ausblick</vt:lpstr>
    </vt:vector>
  </TitlesOfParts>
  <Company>VAT Vakuumventile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VAT IC2 Controller Generation</dc:title>
  <dc:creator>Leo Marugg</dc:creator>
  <cp:lastModifiedBy>Marugg Leo</cp:lastModifiedBy>
  <cp:revision>83</cp:revision>
  <cp:lastPrinted>2013-08-22T13:14:58Z</cp:lastPrinted>
  <dcterms:created xsi:type="dcterms:W3CDTF">2013-08-22T07:30:08Z</dcterms:created>
  <dcterms:modified xsi:type="dcterms:W3CDTF">2014-04-09T13:39:46Z</dcterms:modified>
</cp:coreProperties>
</file>