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21"/>
  </p:notesMasterIdLst>
  <p:sldIdLst>
    <p:sldId id="256" r:id="rId2"/>
    <p:sldId id="257" r:id="rId3"/>
    <p:sldId id="258" r:id="rId4"/>
    <p:sldId id="263" r:id="rId5"/>
    <p:sldId id="260" r:id="rId6"/>
    <p:sldId id="261" r:id="rId7"/>
    <p:sldId id="262" r:id="rId8"/>
    <p:sldId id="264" r:id="rId9"/>
    <p:sldId id="265" r:id="rId10"/>
    <p:sldId id="266" r:id="rId11"/>
    <p:sldId id="267" r:id="rId12"/>
    <p:sldId id="268" r:id="rId13"/>
    <p:sldId id="271" r:id="rId14"/>
    <p:sldId id="269" r:id="rId15"/>
    <p:sldId id="270"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63361" autoAdjust="0"/>
  </p:normalViewPr>
  <p:slideViewPr>
    <p:cSldViewPr snapToGrid="0">
      <p:cViewPr varScale="1">
        <p:scale>
          <a:sx n="73" d="100"/>
          <a:sy n="73" d="100"/>
        </p:scale>
        <p:origin x="-14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43F62-8A76-4C06-9C7F-F427E8656D26}" type="datetimeFigureOut">
              <a:rPr lang="de-CH" smtClean="0"/>
              <a:t>17.09.2017</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81681-99B3-421B-84B2-D51F8B63B4B0}" type="slidenum">
              <a:rPr lang="de-CH" smtClean="0"/>
              <a:t>‹Nr.›</a:t>
            </a:fld>
            <a:endParaRPr lang="de-CH"/>
          </a:p>
        </p:txBody>
      </p:sp>
    </p:spTree>
    <p:extLst>
      <p:ext uri="{BB962C8B-B14F-4D97-AF65-F5344CB8AC3E}">
        <p14:creationId xmlns:p14="http://schemas.microsoft.com/office/powerpoint/2010/main" val="280110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Es freut mich sehr</a:t>
            </a:r>
            <a:r>
              <a:rPr lang="de-CH" baseline="0" dirty="0"/>
              <a:t> zum mit Ihnen in der nächsten Stunde über meine spannende Arbeit bei der Firma VAT zu sprechen</a:t>
            </a:r>
          </a:p>
          <a:p>
            <a:pPr marL="171450" indent="-171450">
              <a:buFont typeface="Arial" panose="020B0604020202020204" pitchFamily="34" charset="0"/>
              <a:buChar char="•"/>
            </a:pPr>
            <a:r>
              <a:rPr lang="de-CH" baseline="0" dirty="0"/>
              <a:t>Seit meiner Einstellung im Jahr 2013 liegt der Hauptfokus meiner Tätigkeit in der Sicherstellung der Software Qualität für Vakuumventile im Bereich Regelventile</a:t>
            </a:r>
          </a:p>
          <a:p>
            <a:pPr marL="171450" indent="-171450">
              <a:buFont typeface="Arial" panose="020B0604020202020204" pitchFamily="34" charset="0"/>
              <a:buChar char="•"/>
            </a:pPr>
            <a:r>
              <a:rPr lang="de-CH" baseline="0" dirty="0"/>
              <a:t>Dieses spannende und wichtige Gebiet </a:t>
            </a:r>
            <a:r>
              <a:rPr lang="de-CH" baseline="0" dirty="0" smtClean="0"/>
              <a:t>der Qualitätsprüfung wurde </a:t>
            </a:r>
            <a:r>
              <a:rPr lang="de-CH" baseline="0" dirty="0"/>
              <a:t>in der Vergangenheit, leider auch von einer </a:t>
            </a:r>
            <a:r>
              <a:rPr lang="de-CH" baseline="0" dirty="0" err="1"/>
              <a:t>HighTech</a:t>
            </a:r>
            <a:r>
              <a:rPr lang="de-CH" baseline="0" dirty="0"/>
              <a:t> Firma, zu wenig Beachtung geschenkt. So wurde diese Aufgabe vom Software Entwickler gleich selbst übernommen, je nachdem wie viel Zeit noch bis zur Auslieferung der Firmware blieb.</a:t>
            </a:r>
          </a:p>
          <a:p>
            <a:pPr marL="171450" indent="-171450">
              <a:buFont typeface="Arial" panose="020B0604020202020204" pitchFamily="34" charset="0"/>
              <a:buChar char="•"/>
            </a:pPr>
            <a:r>
              <a:rPr lang="de-CH" baseline="0" dirty="0"/>
              <a:t>Die Kundenzufriedenheit sollte durch meine </a:t>
            </a:r>
            <a:r>
              <a:rPr lang="de-CH" baseline="0" dirty="0" smtClean="0"/>
              <a:t>Einstellung als Qualitätsprüfer </a:t>
            </a:r>
            <a:r>
              <a:rPr lang="de-CH" baseline="0" dirty="0"/>
              <a:t>erhöht werden. Da </a:t>
            </a:r>
            <a:r>
              <a:rPr lang="de-CH" baseline="0" dirty="0" smtClean="0"/>
              <a:t>es immer </a:t>
            </a:r>
            <a:r>
              <a:rPr lang="de-CH" baseline="0" dirty="0"/>
              <a:t>noch ein Ungleichgewicht zwischen Software Entwickler und mir gibt, liegt das Hauptziel in der Erstellung von automatischen Anwendertests, welche bei einem neuen Firmware Release ausgeführt werden. </a:t>
            </a:r>
            <a:r>
              <a:rPr lang="de-CH" baseline="0" dirty="0" smtClean="0"/>
              <a:t>Um einen hohen Grad der Automation zu erreichen, reicht nicht nur die Erstellung von einzelnen Tests aus sondern benötigt eine ganze Testumgebung. Da die benötigte Zeit für die Ausführung der Tests mit der Anzahl ständig steigt, kann dies nur mit parallelen Ausführung von Tests entgegen gewirkt werden. Jedoch wurde das Ausführungsprogramm  ursprünglich für die Benutzung auf einem einzelnen Rechner entwickelt. Um dies zu erreichen wird eine Anpassung der Testumgebung notwendig, welche im ersten Teil näher vorgestellt wird. Im zweiten Teil liegt der Fokus in der Auswertung der Testresultate.</a:t>
            </a:r>
            <a:endParaRPr lang="de-CH" baseline="0" dirty="0"/>
          </a:p>
        </p:txBody>
      </p:sp>
      <p:sp>
        <p:nvSpPr>
          <p:cNvPr id="4" name="Foliennummernplatzhalter 3"/>
          <p:cNvSpPr>
            <a:spLocks noGrp="1"/>
          </p:cNvSpPr>
          <p:nvPr>
            <p:ph type="sldNum" sz="quarter" idx="10"/>
          </p:nvPr>
        </p:nvSpPr>
        <p:spPr/>
        <p:txBody>
          <a:bodyPr/>
          <a:lstStyle/>
          <a:p>
            <a:fld id="{A0381681-99B3-421B-84B2-D51F8B63B4B0}" type="slidenum">
              <a:rPr lang="de-CH" smtClean="0"/>
              <a:t>1</a:t>
            </a:fld>
            <a:endParaRPr lang="de-CH"/>
          </a:p>
        </p:txBody>
      </p:sp>
    </p:spTree>
    <p:extLst>
      <p:ext uri="{BB962C8B-B14F-4D97-AF65-F5344CB8AC3E}">
        <p14:creationId xmlns:p14="http://schemas.microsoft.com/office/powerpoint/2010/main" val="3138765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Kommen wir nun zur Umsetzung</a:t>
            </a:r>
            <a:r>
              <a:rPr lang="de-CH" baseline="0" dirty="0" smtClean="0"/>
              <a:t> der Ziele. Aus Gründen der bereits existierenden </a:t>
            </a:r>
            <a:r>
              <a:rPr lang="de-CH" baseline="0" dirty="0" err="1" smtClean="0"/>
              <a:t>SoftwareVersionsDatabase</a:t>
            </a:r>
            <a:r>
              <a:rPr lang="de-CH" baseline="0" dirty="0" smtClean="0"/>
              <a:t>, welche auf einem SQL Server läuft, wird diese Erweitert. </a:t>
            </a:r>
          </a:p>
          <a:p>
            <a:pPr marL="171450" indent="-171450">
              <a:buFont typeface="Arial" panose="020B0604020202020204" pitchFamily="34" charset="0"/>
              <a:buChar char="•"/>
            </a:pPr>
            <a:r>
              <a:rPr lang="de-CH" baseline="0" dirty="0" smtClean="0"/>
              <a:t>Um den Überblick bei der Modellierung nicht zu verlieren wird mit MySQL </a:t>
            </a:r>
            <a:r>
              <a:rPr lang="de-CH" baseline="0" dirty="0" err="1" smtClean="0"/>
              <a:t>Workbench</a:t>
            </a:r>
            <a:r>
              <a:rPr lang="de-CH" baseline="0" dirty="0" smtClean="0"/>
              <a:t> gearbeitet. </a:t>
            </a:r>
          </a:p>
          <a:p>
            <a:pPr marL="171450" indent="-171450">
              <a:buFont typeface="Arial" panose="020B0604020202020204" pitchFamily="34" charset="0"/>
              <a:buChar char="•"/>
            </a:pPr>
            <a:r>
              <a:rPr lang="de-CH" baseline="0" dirty="0" smtClean="0"/>
              <a:t>Anschliessend werden die Tabellen im SQL Server Management durch Ausführen von Skripts erzeugt.</a:t>
            </a:r>
          </a:p>
          <a:p>
            <a:pPr marL="171450" indent="-171450">
              <a:buFont typeface="Arial" panose="020B0604020202020204" pitchFamily="34" charset="0"/>
              <a:buChar char="•"/>
            </a:pPr>
            <a:r>
              <a:rPr lang="de-CH" baseline="0" dirty="0" smtClean="0"/>
              <a:t>Auf der linken Seite sind die Tabellen zu sehen, welche nötig sind um die Testresultate abspeichern zu können. Die Informationen sollen später in einzelne Ebenen aufgelistet werden. Dadurch werden die Informationen, welche in einer Ebene zusammen gefasst werden, hier in einer Tabelle zusammen gefasst. </a:t>
            </a:r>
          </a:p>
          <a:p>
            <a:pPr marL="0" indent="0">
              <a:buFont typeface="Arial" panose="020B0604020202020204" pitchFamily="34" charset="0"/>
              <a:buNone/>
            </a:pPr>
            <a:endParaRPr lang="en-US" dirty="0"/>
          </a:p>
        </p:txBody>
      </p:sp>
      <p:sp>
        <p:nvSpPr>
          <p:cNvPr id="4" name="Foliennummernplatzhalter 3"/>
          <p:cNvSpPr>
            <a:spLocks noGrp="1"/>
          </p:cNvSpPr>
          <p:nvPr>
            <p:ph type="sldNum" sz="quarter" idx="10"/>
          </p:nvPr>
        </p:nvSpPr>
        <p:spPr/>
        <p:txBody>
          <a:bodyPr/>
          <a:lstStyle/>
          <a:p>
            <a:fld id="{A0381681-99B3-421B-84B2-D51F8B63B4B0}" type="slidenum">
              <a:rPr lang="de-CH" smtClean="0"/>
              <a:t>10</a:t>
            </a:fld>
            <a:endParaRPr lang="de-CH"/>
          </a:p>
        </p:txBody>
      </p:sp>
    </p:spTree>
    <p:extLst>
      <p:ext uri="{BB962C8B-B14F-4D97-AF65-F5344CB8AC3E}">
        <p14:creationId xmlns:p14="http://schemas.microsoft.com/office/powerpoint/2010/main" val="2657113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Als nächster Arbeitsschritt</a:t>
            </a:r>
            <a:r>
              <a:rPr lang="de-CH" baseline="0" dirty="0" smtClean="0"/>
              <a:t> sollen nun die Testinformationen in der Datenbank abgelegt werden. </a:t>
            </a:r>
          </a:p>
          <a:p>
            <a:pPr marL="171450" indent="-171450">
              <a:buFont typeface="Arial" panose="020B0604020202020204" pitchFamily="34" charset="0"/>
              <a:buChar char="•"/>
            </a:pPr>
            <a:r>
              <a:rPr lang="de-CH" baseline="0" dirty="0" smtClean="0"/>
              <a:t>Ursprünglich wurden diese über ein Textfile vom TTIC2 ausgelesen. </a:t>
            </a:r>
          </a:p>
          <a:p>
            <a:pPr marL="171450" indent="-171450">
              <a:buFont typeface="Arial" panose="020B0604020202020204" pitchFamily="34" charset="0"/>
              <a:buChar char="•"/>
            </a:pPr>
            <a:r>
              <a:rPr lang="de-CH" baseline="0" dirty="0" smtClean="0"/>
              <a:t>Der erste Ansatz sah vor, dass der Test auf Anforderung des TTIC2, die Informationen in der Datenbank hinterlegt. </a:t>
            </a:r>
          </a:p>
          <a:p>
            <a:pPr marL="171450" indent="-171450">
              <a:buFont typeface="Arial" panose="020B0604020202020204" pitchFamily="34" charset="0"/>
              <a:buChar char="•"/>
            </a:pPr>
            <a:r>
              <a:rPr lang="de-CH" baseline="0" dirty="0" smtClean="0"/>
              <a:t>Bei diesem Vorgang kam es sporadisch zu unerklärlichen Ausnahmen. </a:t>
            </a:r>
          </a:p>
          <a:p>
            <a:pPr marL="171450" indent="-171450">
              <a:buFont typeface="Arial" panose="020B0604020202020204" pitchFamily="34" charset="0"/>
              <a:buChar char="•"/>
            </a:pPr>
            <a:r>
              <a:rPr lang="de-CH" baseline="0" dirty="0" smtClean="0"/>
              <a:t>Meine Vermutung </a:t>
            </a:r>
            <a:r>
              <a:rPr lang="de-CH" baseline="0" dirty="0" smtClean="0"/>
              <a:t>ist, </a:t>
            </a:r>
            <a:r>
              <a:rPr lang="de-CH" baseline="0" dirty="0" smtClean="0"/>
              <a:t>dass das ständige Auf- und Abbauen der Datenbankverbindung dazu </a:t>
            </a:r>
            <a:r>
              <a:rPr lang="de-CH" baseline="0" dirty="0" smtClean="0"/>
              <a:t>führte. </a:t>
            </a:r>
            <a:endParaRPr lang="de-CH" baseline="0" dirty="0" smtClean="0"/>
          </a:p>
          <a:p>
            <a:pPr marL="171450" indent="-171450">
              <a:buFont typeface="Arial" panose="020B0604020202020204" pitchFamily="34" charset="0"/>
              <a:buChar char="•"/>
            </a:pPr>
            <a:r>
              <a:rPr lang="de-CH" baseline="0" dirty="0" smtClean="0"/>
              <a:t>Dies </a:t>
            </a:r>
            <a:r>
              <a:rPr lang="de-CH" baseline="0" dirty="0" smtClean="0"/>
              <a:t>habe ich mit </a:t>
            </a:r>
            <a:r>
              <a:rPr lang="de-CH" baseline="0" dirty="0" smtClean="0"/>
              <a:t>dem zweiten Ansatz verhindert, indem das </a:t>
            </a:r>
            <a:r>
              <a:rPr lang="de-CH" baseline="0" dirty="0" err="1" smtClean="0"/>
              <a:t>TestUpdateFirmware</a:t>
            </a:r>
            <a:r>
              <a:rPr lang="de-CH" baseline="0" dirty="0" smtClean="0"/>
              <a:t> die Testinformationen in der Datenbank kontrolliert. </a:t>
            </a:r>
          </a:p>
          <a:p>
            <a:pPr marL="171450" indent="-171450">
              <a:buFont typeface="Arial" panose="020B0604020202020204" pitchFamily="34" charset="0"/>
              <a:buChar char="•"/>
            </a:pPr>
            <a:r>
              <a:rPr lang="de-CH" baseline="0" dirty="0" smtClean="0"/>
              <a:t>Das </a:t>
            </a:r>
            <a:r>
              <a:rPr lang="de-CH" baseline="0" dirty="0" err="1" smtClean="0"/>
              <a:t>TestUpdateFirmware</a:t>
            </a:r>
            <a:r>
              <a:rPr lang="de-CH" baseline="0" dirty="0" smtClean="0"/>
              <a:t> </a:t>
            </a:r>
            <a:r>
              <a:rPr lang="de-CH" baseline="0" dirty="0" smtClean="0"/>
              <a:t>erhält die Daten über Umgebungsvariable, welche von den einzelnen Test vorher gesetzt wurden</a:t>
            </a:r>
            <a:endParaRPr lang="en-US" dirty="0"/>
          </a:p>
        </p:txBody>
      </p:sp>
      <p:sp>
        <p:nvSpPr>
          <p:cNvPr id="4" name="Foliennummernplatzhalter 3"/>
          <p:cNvSpPr>
            <a:spLocks noGrp="1"/>
          </p:cNvSpPr>
          <p:nvPr>
            <p:ph type="sldNum" sz="quarter" idx="10"/>
          </p:nvPr>
        </p:nvSpPr>
        <p:spPr/>
        <p:txBody>
          <a:bodyPr/>
          <a:lstStyle/>
          <a:p>
            <a:fld id="{A0381681-99B3-421B-84B2-D51F8B63B4B0}" type="slidenum">
              <a:rPr lang="de-CH" smtClean="0"/>
              <a:t>11</a:t>
            </a:fld>
            <a:endParaRPr lang="de-CH"/>
          </a:p>
        </p:txBody>
      </p:sp>
    </p:spTree>
    <p:extLst>
      <p:ext uri="{BB962C8B-B14F-4D97-AF65-F5344CB8AC3E}">
        <p14:creationId xmlns:p14="http://schemas.microsoft.com/office/powerpoint/2010/main" val="227201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Neu</a:t>
            </a:r>
            <a:r>
              <a:rPr lang="de-CH" baseline="0" dirty="0" smtClean="0"/>
              <a:t> liesst das TTIC2 die Testinformationen aus der </a:t>
            </a:r>
            <a:r>
              <a:rPr lang="de-CH" baseline="0" dirty="0" err="1" smtClean="0"/>
              <a:t>SoftwareVersionsDatabase</a:t>
            </a:r>
            <a:r>
              <a:rPr lang="de-CH" baseline="0" dirty="0" smtClean="0"/>
              <a:t> aus. </a:t>
            </a:r>
          </a:p>
          <a:p>
            <a:pPr marL="171450" indent="-171450">
              <a:buFont typeface="Arial" panose="020B0604020202020204" pitchFamily="34" charset="0"/>
              <a:buChar char="•"/>
            </a:pPr>
            <a:r>
              <a:rPr lang="de-CH" baseline="0" dirty="0" smtClean="0"/>
              <a:t>Dabei werden diese nur ausgelesen, wenn Sie vom User angefordert werden.</a:t>
            </a:r>
          </a:p>
          <a:p>
            <a:pPr marL="171450" indent="-171450">
              <a:buFont typeface="Arial" panose="020B0604020202020204" pitchFamily="34" charset="0"/>
              <a:buChar char="•"/>
            </a:pPr>
            <a:r>
              <a:rPr lang="de-CH" baseline="0" dirty="0" smtClean="0"/>
              <a:t>Dazu wird die Testversion benötigt, welche beim </a:t>
            </a:r>
            <a:r>
              <a:rPr lang="de-CH" baseline="0" dirty="0" err="1" smtClean="0"/>
              <a:t>Aufstart</a:t>
            </a:r>
            <a:r>
              <a:rPr lang="de-CH" baseline="0" dirty="0" smtClean="0"/>
              <a:t> des TTIC2, in allen Tests abgefragt wird.</a:t>
            </a:r>
          </a:p>
          <a:p>
            <a:pPr marL="171450" indent="-171450">
              <a:buFont typeface="Arial" panose="020B0604020202020204" pitchFamily="34" charset="0"/>
              <a:buChar char="•"/>
            </a:pPr>
            <a:r>
              <a:rPr lang="de-CH" baseline="0" dirty="0" smtClean="0"/>
              <a:t>Um später wieder die gleiche Ausgangslage eines Testes erreichen zu können, wird vor der Ausführung ein Grundzustand definiert. Ist dieser aktuell noch nicht auf dem Test Ventil so wird dieser automatisch hergestellt.</a:t>
            </a:r>
          </a:p>
          <a:p>
            <a:pPr marL="171450" indent="-171450">
              <a:buFont typeface="Arial" panose="020B0604020202020204" pitchFamily="34" charset="0"/>
              <a:buChar char="•"/>
            </a:pPr>
            <a:r>
              <a:rPr lang="de-CH" baseline="0" dirty="0" smtClean="0"/>
              <a:t>Zusätzlich werden die Testresultate in der Datenbank abgelegt</a:t>
            </a:r>
          </a:p>
          <a:p>
            <a:pPr marL="0" indent="0">
              <a:buFont typeface="Arial" panose="020B0604020202020204" pitchFamily="34" charset="0"/>
              <a:buNone/>
            </a:pPr>
            <a:endParaRPr lang="de-CH" dirty="0" smtClean="0"/>
          </a:p>
        </p:txBody>
      </p:sp>
      <p:sp>
        <p:nvSpPr>
          <p:cNvPr id="4" name="Foliennummernplatzhalter 3"/>
          <p:cNvSpPr>
            <a:spLocks noGrp="1"/>
          </p:cNvSpPr>
          <p:nvPr>
            <p:ph type="sldNum" sz="quarter" idx="10"/>
          </p:nvPr>
        </p:nvSpPr>
        <p:spPr/>
        <p:txBody>
          <a:bodyPr/>
          <a:lstStyle/>
          <a:p>
            <a:fld id="{A0381681-99B3-421B-84B2-D51F8B63B4B0}" type="slidenum">
              <a:rPr lang="de-CH" smtClean="0"/>
              <a:t>12</a:t>
            </a:fld>
            <a:endParaRPr lang="de-CH"/>
          </a:p>
        </p:txBody>
      </p:sp>
    </p:spTree>
    <p:extLst>
      <p:ext uri="{BB962C8B-B14F-4D97-AF65-F5344CB8AC3E}">
        <p14:creationId xmlns:p14="http://schemas.microsoft.com/office/powerpoint/2010/main" val="33261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Bei der Auswertungsoberfläche</a:t>
            </a:r>
            <a:r>
              <a:rPr lang="de-CH" baseline="0" dirty="0" smtClean="0"/>
              <a:t> dem ETIC, handelt es sich um eine klassische Desktop Anwendung. </a:t>
            </a:r>
          </a:p>
          <a:p>
            <a:pPr marL="171450" indent="-171450">
              <a:buFont typeface="Arial" panose="020B0604020202020204" pitchFamily="34" charset="0"/>
              <a:buChar char="•"/>
            </a:pPr>
            <a:r>
              <a:rPr lang="de-CH" baseline="0" dirty="0" smtClean="0"/>
              <a:t>Dabei eignen sich vor allem C# und Java als Programmiersprachen, da diese über eine grosse Anzahl an Hilfsfunktionen liefern und zudem in diesem Studium näher gebracht wurden.</a:t>
            </a:r>
          </a:p>
          <a:p>
            <a:pPr marL="171450" indent="-171450">
              <a:buFont typeface="Arial" panose="020B0604020202020204" pitchFamily="34" charset="0"/>
              <a:buChar char="•"/>
            </a:pPr>
            <a:r>
              <a:rPr lang="de-CH" baseline="0" dirty="0" smtClean="0"/>
              <a:t>Die Entscheidung auf C# fiel aus, weil in einem früheren Projekt schon die </a:t>
            </a:r>
            <a:r>
              <a:rPr lang="de-CH" baseline="0" dirty="0" err="1" smtClean="0"/>
              <a:t>DevExpress</a:t>
            </a:r>
            <a:r>
              <a:rPr lang="de-CH" baseline="0" dirty="0" smtClean="0"/>
              <a:t> WPF Elemente erworben wurden.</a:t>
            </a:r>
          </a:p>
          <a:p>
            <a:pPr marL="171450" indent="-171450">
              <a:buFont typeface="Arial" panose="020B0604020202020204" pitchFamily="34" charset="0"/>
              <a:buChar char="•"/>
            </a:pPr>
            <a:r>
              <a:rPr lang="de-CH" baseline="0" dirty="0" smtClean="0"/>
              <a:t>Um eine Trennung der Daten mit der Anzeige zu erreichen, wurde das MVVM Entwurfsmuster ausgewählt.</a:t>
            </a:r>
          </a:p>
          <a:p>
            <a:pPr marL="171450" indent="-171450">
              <a:buFont typeface="Arial" panose="020B0604020202020204" pitchFamily="34" charset="0"/>
              <a:buChar char="•"/>
            </a:pPr>
            <a:r>
              <a:rPr lang="de-CH" baseline="0" dirty="0" smtClean="0"/>
              <a:t>Mit Hilfe des Entity Framework werden die Testresultate aus der Datenbank ausgelesen</a:t>
            </a:r>
          </a:p>
          <a:p>
            <a:pPr marL="171450" indent="-171450">
              <a:buFont typeface="Arial" panose="020B0604020202020204" pitchFamily="34" charset="0"/>
              <a:buChar char="•"/>
            </a:pPr>
            <a:r>
              <a:rPr lang="de-CH" baseline="0" dirty="0" smtClean="0"/>
              <a:t>Mit dem Aufbau des ETIC2 befasste ich mich schon in der Startphase. </a:t>
            </a:r>
          </a:p>
          <a:p>
            <a:pPr marL="171450" indent="-171450">
              <a:buFont typeface="Arial" panose="020B0604020202020204" pitchFamily="34" charset="0"/>
              <a:buChar char="•"/>
            </a:pPr>
            <a:r>
              <a:rPr lang="en-US" baseline="0" dirty="0" smtClean="0"/>
              <a:t>Da </a:t>
            </a:r>
            <a:r>
              <a:rPr lang="en-US" baseline="0" dirty="0" err="1" smtClean="0"/>
              <a:t>eine</a:t>
            </a:r>
            <a:r>
              <a:rPr lang="en-US" baseline="0" dirty="0" smtClean="0"/>
              <a:t> </a:t>
            </a:r>
            <a:r>
              <a:rPr lang="en-US" baseline="0" dirty="0" err="1" smtClean="0"/>
              <a:t>schnelle</a:t>
            </a:r>
            <a:r>
              <a:rPr lang="en-US" baseline="0" dirty="0" smtClean="0"/>
              <a:t> </a:t>
            </a:r>
            <a:r>
              <a:rPr lang="en-US" baseline="0" dirty="0" err="1" smtClean="0"/>
              <a:t>Auswertung</a:t>
            </a:r>
            <a:r>
              <a:rPr lang="en-US" baseline="0" dirty="0" smtClean="0"/>
              <a:t> der </a:t>
            </a:r>
            <a:r>
              <a:rPr lang="en-US" baseline="0" dirty="0" err="1" smtClean="0"/>
              <a:t>Testresultate</a:t>
            </a:r>
            <a:r>
              <a:rPr lang="en-US" baseline="0" dirty="0" smtClean="0"/>
              <a:t> </a:t>
            </a:r>
            <a:r>
              <a:rPr lang="en-US" baseline="0" dirty="0" err="1" smtClean="0"/>
              <a:t>ein</a:t>
            </a:r>
            <a:r>
              <a:rPr lang="en-US" baseline="0" dirty="0" smtClean="0"/>
              <a:t> </a:t>
            </a:r>
            <a:r>
              <a:rPr lang="en-US" baseline="0" dirty="0" err="1" smtClean="0"/>
              <a:t>zentrales</a:t>
            </a:r>
            <a:r>
              <a:rPr lang="en-US" baseline="0" dirty="0" smtClean="0"/>
              <a:t> Element der </a:t>
            </a:r>
            <a:r>
              <a:rPr lang="en-US" baseline="0" dirty="0" err="1" smtClean="0"/>
              <a:t>Arbeit</a:t>
            </a:r>
            <a:r>
              <a:rPr lang="en-US" baseline="0" dirty="0" smtClean="0"/>
              <a:t> </a:t>
            </a:r>
            <a:r>
              <a:rPr lang="en-US" baseline="0" dirty="0" err="1" smtClean="0"/>
              <a:t>ist</a:t>
            </a:r>
            <a:r>
              <a:rPr lang="en-US" baseline="0" dirty="0" smtClean="0"/>
              <a:t>, war </a:t>
            </a:r>
            <a:r>
              <a:rPr lang="en-US" baseline="0" dirty="0" err="1" smtClean="0"/>
              <a:t>schnell</a:t>
            </a:r>
            <a:r>
              <a:rPr lang="en-US" baseline="0" dirty="0" smtClean="0"/>
              <a:t> </a:t>
            </a:r>
            <a:r>
              <a:rPr lang="en-US" baseline="0" dirty="0" err="1" smtClean="0"/>
              <a:t>klar</a:t>
            </a:r>
            <a:r>
              <a:rPr lang="en-US" baseline="0" dirty="0" smtClean="0"/>
              <a:t>, </a:t>
            </a:r>
            <a:r>
              <a:rPr lang="en-US" baseline="0" dirty="0" err="1" smtClean="0"/>
              <a:t>dass</a:t>
            </a:r>
            <a:r>
              <a:rPr lang="en-US" baseline="0" dirty="0" smtClean="0"/>
              <a:t> die </a:t>
            </a:r>
            <a:r>
              <a:rPr lang="en-US" baseline="0" dirty="0" err="1" smtClean="0"/>
              <a:t>Daten</a:t>
            </a:r>
            <a:r>
              <a:rPr lang="en-US" baseline="0" dirty="0" smtClean="0"/>
              <a:t> </a:t>
            </a:r>
            <a:r>
              <a:rPr lang="en-US" baseline="0" dirty="0" err="1" smtClean="0"/>
              <a:t>strukturiert</a:t>
            </a:r>
            <a:r>
              <a:rPr lang="en-US" baseline="0" dirty="0" smtClean="0"/>
              <a:t> </a:t>
            </a:r>
            <a:r>
              <a:rPr lang="en-US" baseline="0" dirty="0" err="1" smtClean="0"/>
              <a:t>abgelegt</a:t>
            </a:r>
            <a:r>
              <a:rPr lang="en-US" baseline="0" dirty="0" smtClean="0"/>
              <a:t> </a:t>
            </a:r>
            <a:r>
              <a:rPr lang="en-US" baseline="0" dirty="0" err="1" smtClean="0"/>
              <a:t>werden</a:t>
            </a:r>
            <a:r>
              <a:rPr lang="en-US" baseline="0" dirty="0" smtClean="0"/>
              <a:t> </a:t>
            </a:r>
            <a:r>
              <a:rPr lang="en-US" baseline="0" dirty="0" err="1" smtClean="0"/>
              <a:t>müssen</a:t>
            </a:r>
            <a:r>
              <a:rPr lang="en-US" baseline="0" dirty="0" smtClean="0"/>
              <a:t>.</a:t>
            </a:r>
          </a:p>
          <a:p>
            <a:pPr marL="171450" indent="-171450">
              <a:buFont typeface="Arial" panose="020B0604020202020204" pitchFamily="34" charset="0"/>
              <a:buChar char="•"/>
            </a:pPr>
            <a:r>
              <a:rPr lang="en-US" baseline="0" dirty="0" err="1" smtClean="0"/>
              <a:t>Dabei</a:t>
            </a:r>
            <a:r>
              <a:rPr lang="en-US" baseline="0" dirty="0" smtClean="0"/>
              <a:t> </a:t>
            </a:r>
            <a:r>
              <a:rPr lang="en-US" baseline="0" dirty="0" err="1" smtClean="0"/>
              <a:t>macht</a:t>
            </a:r>
            <a:r>
              <a:rPr lang="en-US" baseline="0" dirty="0" smtClean="0"/>
              <a:t> </a:t>
            </a:r>
            <a:r>
              <a:rPr lang="en-US" baseline="0" dirty="0" err="1" smtClean="0"/>
              <a:t>es</a:t>
            </a:r>
            <a:r>
              <a:rPr lang="en-US" baseline="0" dirty="0" smtClean="0"/>
              <a:t> </a:t>
            </a:r>
            <a:r>
              <a:rPr lang="en-US" baseline="0" dirty="0" err="1" smtClean="0"/>
              <a:t>einerseits</a:t>
            </a:r>
            <a:r>
              <a:rPr lang="en-US" baseline="0" dirty="0" smtClean="0"/>
              <a:t> Sinn, </a:t>
            </a:r>
            <a:r>
              <a:rPr lang="en-US" baseline="0" dirty="0" err="1" smtClean="0"/>
              <a:t>nach</a:t>
            </a:r>
            <a:r>
              <a:rPr lang="en-US" baseline="0" dirty="0" smtClean="0"/>
              <a:t> der Firmware </a:t>
            </a:r>
            <a:r>
              <a:rPr lang="en-US" baseline="0" dirty="0" err="1" smtClean="0"/>
              <a:t>aufzuteilen</a:t>
            </a:r>
            <a:r>
              <a:rPr lang="en-US" baseline="0" dirty="0" smtClean="0"/>
              <a:t>, um </a:t>
            </a:r>
            <a:r>
              <a:rPr lang="en-US" baseline="0" dirty="0" err="1" smtClean="0"/>
              <a:t>bei</a:t>
            </a:r>
            <a:r>
              <a:rPr lang="en-US" baseline="0" dirty="0" smtClean="0"/>
              <a:t> </a:t>
            </a:r>
            <a:r>
              <a:rPr lang="en-US" baseline="0" dirty="0" err="1" smtClean="0"/>
              <a:t>einem</a:t>
            </a:r>
            <a:r>
              <a:rPr lang="en-US" baseline="0" dirty="0" smtClean="0"/>
              <a:t> Release die </a:t>
            </a:r>
            <a:r>
              <a:rPr lang="en-US" baseline="0" dirty="0" err="1" smtClean="0"/>
              <a:t>einwandfreie</a:t>
            </a:r>
            <a:r>
              <a:rPr lang="en-US" baseline="0" dirty="0" smtClean="0"/>
              <a:t> </a:t>
            </a:r>
            <a:r>
              <a:rPr lang="en-US" baseline="0" dirty="0" err="1" smtClean="0"/>
              <a:t>Funktion</a:t>
            </a:r>
            <a:r>
              <a:rPr lang="en-US" baseline="0" dirty="0" smtClean="0"/>
              <a:t> </a:t>
            </a:r>
            <a:r>
              <a:rPr lang="en-US" baseline="0" dirty="0" err="1" smtClean="0"/>
              <a:t>garantieren</a:t>
            </a:r>
            <a:r>
              <a:rPr lang="en-US" baseline="0" dirty="0" smtClean="0"/>
              <a:t> </a:t>
            </a:r>
            <a:r>
              <a:rPr lang="en-US" baseline="0" dirty="0" err="1" smtClean="0"/>
              <a:t>zu</a:t>
            </a:r>
            <a:r>
              <a:rPr lang="en-US" baseline="0" dirty="0" smtClean="0"/>
              <a:t> </a:t>
            </a:r>
            <a:r>
              <a:rPr lang="en-US" baseline="0" dirty="0" err="1" smtClean="0"/>
              <a:t>können</a:t>
            </a:r>
            <a:r>
              <a:rPr lang="en-US" baseline="0" dirty="0" smtClean="0"/>
              <a:t>. </a:t>
            </a:r>
          </a:p>
          <a:p>
            <a:pPr marL="171450" indent="-171450">
              <a:buFont typeface="Arial" panose="020B0604020202020204" pitchFamily="34" charset="0"/>
              <a:buChar char="•"/>
            </a:pPr>
            <a:r>
              <a:rPr lang="en-US" baseline="0" dirty="0" err="1" smtClean="0"/>
              <a:t>Andererseits</a:t>
            </a:r>
            <a:r>
              <a:rPr lang="en-US" baseline="0" dirty="0" smtClean="0"/>
              <a:t>, </a:t>
            </a:r>
            <a:r>
              <a:rPr lang="en-US" baseline="0" dirty="0" err="1" smtClean="0"/>
              <a:t>soll</a:t>
            </a:r>
            <a:r>
              <a:rPr lang="en-US" baseline="0" dirty="0" smtClean="0"/>
              <a:t> </a:t>
            </a:r>
            <a:r>
              <a:rPr lang="en-US" baseline="0" dirty="0" smtClean="0"/>
              <a:t>die Hardware </a:t>
            </a:r>
            <a:r>
              <a:rPr lang="en-US" baseline="0" dirty="0" err="1" smtClean="0"/>
              <a:t>Ansicht</a:t>
            </a:r>
            <a:r>
              <a:rPr lang="en-US" baseline="0" dirty="0" smtClean="0"/>
              <a:t> </a:t>
            </a:r>
            <a:r>
              <a:rPr lang="en-US" baseline="0" dirty="0" err="1" smtClean="0"/>
              <a:t>zeigen</a:t>
            </a:r>
            <a:r>
              <a:rPr lang="en-US" baseline="0" dirty="0" smtClean="0"/>
              <a:t>, </a:t>
            </a:r>
            <a:r>
              <a:rPr lang="en-US" baseline="0" dirty="0" err="1" smtClean="0"/>
              <a:t>ob</a:t>
            </a:r>
            <a:r>
              <a:rPr lang="en-US" baseline="0" dirty="0" smtClean="0"/>
              <a:t> </a:t>
            </a:r>
            <a:r>
              <a:rPr lang="en-US" baseline="0" dirty="0" err="1" smtClean="0"/>
              <a:t>alle</a:t>
            </a:r>
            <a:r>
              <a:rPr lang="en-US" baseline="0" dirty="0" smtClean="0"/>
              <a:t> </a:t>
            </a:r>
            <a:r>
              <a:rPr lang="en-US" baseline="0" dirty="0" err="1" smtClean="0"/>
              <a:t>Ventile</a:t>
            </a:r>
            <a:r>
              <a:rPr lang="en-US" baseline="0" dirty="0" smtClean="0"/>
              <a:t> </a:t>
            </a:r>
            <a:r>
              <a:rPr lang="en-US" baseline="0" dirty="0" err="1" smtClean="0"/>
              <a:t>überprüft</a:t>
            </a:r>
            <a:r>
              <a:rPr lang="en-US" baseline="0" dirty="0" smtClean="0"/>
              <a:t> </a:t>
            </a:r>
            <a:r>
              <a:rPr lang="en-US" baseline="0" dirty="0" err="1" smtClean="0"/>
              <a:t>worden</a:t>
            </a:r>
            <a:r>
              <a:rPr lang="en-US" baseline="0" dirty="0" smtClean="0"/>
              <a:t> </a:t>
            </a:r>
            <a:r>
              <a:rPr lang="en-US" baseline="0" dirty="0" err="1" smtClean="0"/>
              <a:t>sind</a:t>
            </a:r>
            <a:r>
              <a:rPr lang="en-US" baseline="0" dirty="0" smtClean="0"/>
              <a:t>.</a:t>
            </a:r>
          </a:p>
          <a:p>
            <a:pPr marL="171450" indent="-171450">
              <a:buFont typeface="Arial" panose="020B0604020202020204" pitchFamily="34" charset="0"/>
              <a:buChar char="•"/>
            </a:pPr>
            <a:endParaRPr lang="de-CH" baseline="0" dirty="0" smtClean="0"/>
          </a:p>
        </p:txBody>
      </p:sp>
      <p:sp>
        <p:nvSpPr>
          <p:cNvPr id="4" name="Foliennummernplatzhalter 3"/>
          <p:cNvSpPr>
            <a:spLocks noGrp="1"/>
          </p:cNvSpPr>
          <p:nvPr>
            <p:ph type="sldNum" sz="quarter" idx="10"/>
          </p:nvPr>
        </p:nvSpPr>
        <p:spPr/>
        <p:txBody>
          <a:bodyPr/>
          <a:lstStyle/>
          <a:p>
            <a:fld id="{A0381681-99B3-421B-84B2-D51F8B63B4B0}" type="slidenum">
              <a:rPr lang="de-CH" smtClean="0"/>
              <a:t>13</a:t>
            </a:fld>
            <a:endParaRPr lang="de-CH"/>
          </a:p>
        </p:txBody>
      </p:sp>
    </p:spTree>
    <p:extLst>
      <p:ext uri="{BB962C8B-B14F-4D97-AF65-F5344CB8AC3E}">
        <p14:creationId xmlns:p14="http://schemas.microsoft.com/office/powerpoint/2010/main" val="1472299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Aus</a:t>
            </a:r>
            <a:r>
              <a:rPr lang="de-CH" baseline="0" dirty="0"/>
              <a:t> dem UML des Models kann man sehen, dass das </a:t>
            </a:r>
            <a:r>
              <a:rPr lang="de-CH" baseline="0" dirty="0" err="1"/>
              <a:t>DatabaseAccessManager</a:t>
            </a:r>
            <a:r>
              <a:rPr lang="de-CH" baseline="0" dirty="0"/>
              <a:t> Klasse die Aufgabe übernimmt, eine Verbindung zur Datenbank herzustellen</a:t>
            </a:r>
          </a:p>
          <a:p>
            <a:pPr marL="171450" indent="-171450">
              <a:buFont typeface="Arial" panose="020B0604020202020204" pitchFamily="34" charset="0"/>
              <a:buChar char="•"/>
            </a:pPr>
            <a:r>
              <a:rPr lang="de-CH" baseline="0" dirty="0"/>
              <a:t>Eine Zeile weiter unten gibt es einerseits eine Klasse, welche dazu verwendet wird um die Datenbankversion mit der Applikationsversion zu prüfen (</a:t>
            </a:r>
            <a:r>
              <a:rPr lang="de-CH" baseline="0" dirty="0" err="1"/>
              <a:t>DatabaseConnectionSettings</a:t>
            </a:r>
            <a:r>
              <a:rPr lang="de-CH" baseline="0" dirty="0"/>
              <a:t>) sowie je eine Klasse für eine Datenbanktabelle, welches Informationen bezüglich den Testresultaten beinhalten. Diese Klassen nehmen die Daten mit den Klassendefinitionen von der Entity Framework entgegen. Wandeln die angeforderten Informationen in Daten ohne Referenzen um. Dies wird mit der Verwendung von unterschiedlichen </a:t>
            </a:r>
            <a:r>
              <a:rPr lang="de-CH" baseline="0" dirty="0" err="1"/>
              <a:t>Namespaces</a:t>
            </a:r>
            <a:r>
              <a:rPr lang="de-CH" baseline="0" dirty="0"/>
              <a:t> erreicht. All diese Klassen leiten von der </a:t>
            </a:r>
            <a:r>
              <a:rPr lang="de-CH" baseline="0" dirty="0" err="1"/>
              <a:t>DatabaseAccessManager</a:t>
            </a:r>
            <a:r>
              <a:rPr lang="de-CH" baseline="0" dirty="0"/>
              <a:t> Klasse ab.</a:t>
            </a:r>
          </a:p>
          <a:p>
            <a:pPr marL="171450" indent="-171450">
              <a:buFont typeface="Arial" panose="020B0604020202020204" pitchFamily="34" charset="0"/>
              <a:buChar char="•"/>
            </a:pPr>
            <a:r>
              <a:rPr lang="de-CH" baseline="0" dirty="0"/>
              <a:t>Das ETIC2Model besitzt alle Elemente dieser Datenbankklassen, dieses wird im </a:t>
            </a:r>
            <a:r>
              <a:rPr lang="de-CH" baseline="0" dirty="0" err="1"/>
              <a:t>ViewModel</a:t>
            </a:r>
            <a:r>
              <a:rPr lang="de-CH" baseline="0" dirty="0"/>
              <a:t> verwendet um die Datenbankinformationen auszulesen</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14</a:t>
            </a:fld>
            <a:endParaRPr lang="de-CH"/>
          </a:p>
        </p:txBody>
      </p:sp>
    </p:spTree>
    <p:extLst>
      <p:ext uri="{BB962C8B-B14F-4D97-AF65-F5344CB8AC3E}">
        <p14:creationId xmlns:p14="http://schemas.microsoft.com/office/powerpoint/2010/main" val="32112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baseline="0" dirty="0" smtClean="0"/>
              <a:t>Nun zum </a:t>
            </a:r>
            <a:r>
              <a:rPr lang="de-CH" baseline="0" dirty="0" err="1" smtClean="0"/>
              <a:t>ViewModel</a:t>
            </a:r>
            <a:r>
              <a:rPr lang="de-CH" baseline="0" dirty="0" smtClean="0"/>
              <a:t>. Hier leiten alle Klassen vom </a:t>
            </a:r>
            <a:r>
              <a:rPr lang="de-CH" baseline="0" dirty="0" err="1" smtClean="0"/>
              <a:t>BasisViewModel</a:t>
            </a:r>
            <a:r>
              <a:rPr lang="de-CH" baseline="0" dirty="0" smtClean="0"/>
              <a:t> ab. In diesem gibt es virtuelle Methoden (</a:t>
            </a:r>
            <a:r>
              <a:rPr lang="de-CH" baseline="0" dirty="0" err="1" smtClean="0"/>
              <a:t>Init</a:t>
            </a:r>
            <a:r>
              <a:rPr lang="de-CH" baseline="0" dirty="0" smtClean="0"/>
              <a:t>, </a:t>
            </a:r>
            <a:r>
              <a:rPr lang="de-CH" baseline="0" dirty="0" err="1" smtClean="0"/>
              <a:t>SubscribeEvents</a:t>
            </a:r>
            <a:r>
              <a:rPr lang="de-CH" baseline="0" dirty="0" smtClean="0"/>
              <a:t>, </a:t>
            </a:r>
            <a:r>
              <a:rPr lang="de-CH" baseline="0" dirty="0" err="1" smtClean="0"/>
              <a:t>UnsubscribeEvents</a:t>
            </a:r>
            <a:r>
              <a:rPr lang="de-CH" baseline="0" dirty="0" smtClean="0"/>
              <a:t>), welche von den anderen Klassen überschrieben werden können. Zudem besitzt es </a:t>
            </a:r>
            <a:r>
              <a:rPr lang="de-CH" baseline="0" dirty="0" err="1" smtClean="0"/>
              <a:t>ViewModelEvents</a:t>
            </a:r>
            <a:r>
              <a:rPr lang="de-CH" baseline="0" dirty="0" smtClean="0"/>
              <a:t>, welche z.B. gebraucht wird um den User über einen Fehler zu informieren. Weiter leitet das </a:t>
            </a:r>
            <a:r>
              <a:rPr lang="de-CH" baseline="0" dirty="0" err="1" smtClean="0"/>
              <a:t>BasisViewModel</a:t>
            </a:r>
            <a:r>
              <a:rPr lang="de-CH" baseline="0" dirty="0" smtClean="0"/>
              <a:t> vom </a:t>
            </a:r>
            <a:r>
              <a:rPr lang="de-CH" baseline="0" dirty="0" err="1" smtClean="0"/>
              <a:t>INotifyPropertyChanged</a:t>
            </a:r>
            <a:r>
              <a:rPr lang="de-CH" baseline="0" dirty="0" smtClean="0"/>
              <a:t>, sodass die Oberfläche bei Änderungen der Daten benachrichtigt wird.</a:t>
            </a:r>
          </a:p>
          <a:p>
            <a:pPr marL="171450" indent="-171450">
              <a:buFont typeface="Arial" panose="020B0604020202020204" pitchFamily="34" charset="0"/>
              <a:buChar char="•"/>
            </a:pPr>
            <a:r>
              <a:rPr lang="de-CH" baseline="0" dirty="0" smtClean="0"/>
              <a:t>Das </a:t>
            </a:r>
            <a:r>
              <a:rPr lang="de-CH" baseline="0" dirty="0" err="1"/>
              <a:t>MainWindowViewModel</a:t>
            </a:r>
            <a:r>
              <a:rPr lang="de-CH" baseline="0" dirty="0"/>
              <a:t> besitzt ein </a:t>
            </a:r>
            <a:r>
              <a:rPr lang="de-CH" baseline="0" dirty="0" err="1"/>
              <a:t>menuViewModel</a:t>
            </a:r>
            <a:r>
              <a:rPr lang="de-CH" baseline="0" dirty="0"/>
              <a:t> (in welchem die Datenbankverbindung definiert werden kann und Zugriff auf die Verbesserungsliste ermöglicht)</a:t>
            </a:r>
          </a:p>
          <a:p>
            <a:pPr marL="171450" indent="-171450">
              <a:buFont typeface="Arial" panose="020B0604020202020204" pitchFamily="34" charset="0"/>
              <a:buChar char="•"/>
            </a:pPr>
            <a:r>
              <a:rPr lang="de-CH" baseline="0" dirty="0"/>
              <a:t>Weiter besitzt es ein </a:t>
            </a:r>
            <a:r>
              <a:rPr lang="de-CH" baseline="0" dirty="0" err="1"/>
              <a:t>WorkspaceViewModel</a:t>
            </a:r>
            <a:r>
              <a:rPr lang="de-CH" baseline="0" dirty="0"/>
              <a:t> in welchem die drei verschiedenen Ansichten hinterlegt sind. Über ein Auswahlfeld wird entschieden, welches </a:t>
            </a:r>
            <a:r>
              <a:rPr lang="de-CH" baseline="0" dirty="0" err="1"/>
              <a:t>ViewModel</a:t>
            </a:r>
            <a:r>
              <a:rPr lang="de-CH" baseline="0" dirty="0"/>
              <a:t> im </a:t>
            </a:r>
            <a:r>
              <a:rPr lang="de-CH" baseline="0" dirty="0" err="1"/>
              <a:t>WorkspaceViewModel</a:t>
            </a:r>
            <a:r>
              <a:rPr lang="de-CH" baseline="0" dirty="0"/>
              <a:t> angezeigt wird</a:t>
            </a:r>
          </a:p>
          <a:p>
            <a:pPr marL="171450" indent="-171450">
              <a:buFont typeface="Arial" panose="020B0604020202020204" pitchFamily="34" charset="0"/>
              <a:buChar char="•"/>
            </a:pPr>
            <a:r>
              <a:rPr lang="de-CH" baseline="0" dirty="0"/>
              <a:t>Weiter besitzt das </a:t>
            </a:r>
            <a:r>
              <a:rPr lang="de-CH" baseline="0" dirty="0" err="1"/>
              <a:t>MainWindowViewModel</a:t>
            </a:r>
            <a:r>
              <a:rPr lang="de-CH" baseline="0" dirty="0"/>
              <a:t> </a:t>
            </a:r>
            <a:r>
              <a:rPr lang="de-CH" baseline="0" dirty="0" err="1"/>
              <a:t>nocht</a:t>
            </a:r>
            <a:r>
              <a:rPr lang="de-CH" baseline="0" dirty="0"/>
              <a:t> ein </a:t>
            </a:r>
            <a:r>
              <a:rPr lang="de-CH" baseline="0" dirty="0" err="1"/>
              <a:t>statusViewModel</a:t>
            </a:r>
            <a:r>
              <a:rPr lang="de-CH" baseline="0" dirty="0"/>
              <a:t>, welches den Status der Datenbankverbindung anzeigt.</a:t>
            </a:r>
          </a:p>
          <a:p>
            <a:pPr marL="171450" indent="-171450">
              <a:buFont typeface="Arial" panose="020B0604020202020204" pitchFamily="34" charset="0"/>
              <a:buChar char="•"/>
            </a:pPr>
            <a:r>
              <a:rPr lang="de-CH" baseline="0" dirty="0"/>
              <a:t>Im unteren linken Bildrand ist zum Verständnis aufgezeigt, wie so eine Ansicht aufgebaut ist. Hier sieht die oberste Ebene der Firmware Ansicht. Dabei besitzt es jeweils Daten der aktuellen Ebene sowie eine Liste der darunter folgenden Ebene</a:t>
            </a:r>
          </a:p>
        </p:txBody>
      </p:sp>
      <p:sp>
        <p:nvSpPr>
          <p:cNvPr id="4" name="Foliennummernplatzhalter 3"/>
          <p:cNvSpPr>
            <a:spLocks noGrp="1"/>
          </p:cNvSpPr>
          <p:nvPr>
            <p:ph type="sldNum" sz="quarter" idx="10"/>
          </p:nvPr>
        </p:nvSpPr>
        <p:spPr/>
        <p:txBody>
          <a:bodyPr/>
          <a:lstStyle/>
          <a:p>
            <a:fld id="{A0381681-99B3-421B-84B2-D51F8B63B4B0}" type="slidenum">
              <a:rPr lang="de-CH" smtClean="0"/>
              <a:t>15</a:t>
            </a:fld>
            <a:endParaRPr lang="de-CH"/>
          </a:p>
        </p:txBody>
      </p:sp>
    </p:spTree>
    <p:extLst>
      <p:ext uri="{BB962C8B-B14F-4D97-AF65-F5344CB8AC3E}">
        <p14:creationId xmlns:p14="http://schemas.microsoft.com/office/powerpoint/2010/main" val="4013693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Zuerst ETIC2 die verschiedenen</a:t>
            </a:r>
            <a:r>
              <a:rPr lang="de-CH" baseline="0" dirty="0"/>
              <a:t> Ansichten </a:t>
            </a:r>
            <a:r>
              <a:rPr lang="de-CH" baseline="0" dirty="0" smtClean="0"/>
              <a:t>präsentieren (Verweis auf Plakat) </a:t>
            </a:r>
            <a:r>
              <a:rPr lang="de-CH" baseline="0" dirty="0"/>
              <a:t>+ Export Funktionalität</a:t>
            </a:r>
          </a:p>
          <a:p>
            <a:pPr marL="171450" indent="-171450">
              <a:buFont typeface="Arial" panose="020B0604020202020204" pitchFamily="34" charset="0"/>
              <a:buChar char="•"/>
            </a:pPr>
            <a:r>
              <a:rPr lang="de-CH" baseline="0" dirty="0"/>
              <a:t>Anschliessend einen Test Kollektion im TTIC2 ausführen</a:t>
            </a:r>
          </a:p>
          <a:p>
            <a:pPr marL="171450" indent="-171450">
              <a:buFont typeface="Arial" panose="020B0604020202020204" pitchFamily="34" charset="0"/>
              <a:buChar char="•"/>
            </a:pPr>
            <a:r>
              <a:rPr lang="de-CH" baseline="0" dirty="0"/>
              <a:t>Mit Refresh Funktion jetzt zeigen, dass ein neuer Eintrag entstanden ist</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16</a:t>
            </a:fld>
            <a:endParaRPr lang="de-CH"/>
          </a:p>
        </p:txBody>
      </p:sp>
    </p:spTree>
    <p:extLst>
      <p:ext uri="{BB962C8B-B14F-4D97-AF65-F5344CB8AC3E}">
        <p14:creationId xmlns:p14="http://schemas.microsoft.com/office/powerpoint/2010/main" val="80612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Wie</a:t>
            </a:r>
            <a:r>
              <a:rPr lang="de-CH" baseline="0" dirty="0" smtClean="0"/>
              <a:t> aus der Live Demo ersichtlich worden ist, konnten alle Hauptziele erreicht werden, welche auf einem einzelnen Rechner geprüft wurde.</a:t>
            </a:r>
          </a:p>
          <a:p>
            <a:pPr marL="171450" indent="-171450">
              <a:buFont typeface="Arial" panose="020B0604020202020204" pitchFamily="34" charset="0"/>
              <a:buChar char="•"/>
            </a:pPr>
            <a:r>
              <a:rPr lang="de-CH" baseline="0" dirty="0" smtClean="0"/>
              <a:t>Das dursuchen nach Fehlermeldungen stellte ich mir persönlich einfacher vor, da es sich um ein von </a:t>
            </a:r>
            <a:r>
              <a:rPr lang="de-CH" baseline="0" dirty="0" err="1" smtClean="0"/>
              <a:t>DevExpress</a:t>
            </a:r>
            <a:r>
              <a:rPr lang="de-CH" baseline="0" dirty="0" smtClean="0"/>
              <a:t> entwickeltes WPF Element handelt. </a:t>
            </a:r>
          </a:p>
          <a:p>
            <a:pPr marL="171450" indent="-171450">
              <a:buFont typeface="Arial" panose="020B0604020202020204" pitchFamily="34" charset="0"/>
              <a:buChar char="•"/>
            </a:pPr>
            <a:r>
              <a:rPr lang="de-CH" baseline="0" dirty="0" smtClean="0"/>
              <a:t>Neuerdings werden die Report und </a:t>
            </a:r>
            <a:r>
              <a:rPr lang="de-CH" baseline="0" dirty="0" err="1" smtClean="0"/>
              <a:t>Zertifiizierungsfiles</a:t>
            </a:r>
            <a:r>
              <a:rPr lang="de-CH" baseline="0" dirty="0" smtClean="0"/>
              <a:t> bei einem Release nicht mehr abgelegt. </a:t>
            </a:r>
          </a:p>
          <a:p>
            <a:pPr marL="171450" indent="-171450">
              <a:buFont typeface="Arial" panose="020B0604020202020204" pitchFamily="34" charset="0"/>
              <a:buChar char="•"/>
            </a:pPr>
            <a:r>
              <a:rPr lang="de-CH" baseline="0" dirty="0" smtClean="0"/>
              <a:t>Jedoch wird die Testumgebung vor dieser Arbeit nicht angepasst, da alle Tests nochmals ausgeführt werden müssten, um die Resultate zu erhalten.</a:t>
            </a:r>
          </a:p>
          <a:p>
            <a:pPr marL="171450" indent="-171450">
              <a:buFont typeface="Arial" panose="020B0604020202020204" pitchFamily="34" charset="0"/>
              <a:buChar char="•"/>
            </a:pPr>
            <a:endParaRPr lang="de-CH" baseline="0" dirty="0" smtClean="0"/>
          </a:p>
        </p:txBody>
      </p:sp>
      <p:sp>
        <p:nvSpPr>
          <p:cNvPr id="4" name="Foliennummernplatzhalter 3"/>
          <p:cNvSpPr>
            <a:spLocks noGrp="1"/>
          </p:cNvSpPr>
          <p:nvPr>
            <p:ph type="sldNum" sz="quarter" idx="10"/>
          </p:nvPr>
        </p:nvSpPr>
        <p:spPr/>
        <p:txBody>
          <a:bodyPr/>
          <a:lstStyle/>
          <a:p>
            <a:fld id="{A0381681-99B3-421B-84B2-D51F8B63B4B0}" type="slidenum">
              <a:rPr lang="de-CH" smtClean="0"/>
              <a:t>17</a:t>
            </a:fld>
            <a:endParaRPr lang="de-CH"/>
          </a:p>
        </p:txBody>
      </p:sp>
    </p:spTree>
    <p:extLst>
      <p:ext uri="{BB962C8B-B14F-4D97-AF65-F5344CB8AC3E}">
        <p14:creationId xmlns:p14="http://schemas.microsoft.com/office/powerpoint/2010/main" val="2251697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In dieser</a:t>
            </a:r>
            <a:r>
              <a:rPr lang="de-CH" baseline="0" dirty="0" smtClean="0"/>
              <a:t> Arbeit konnte zwar die Modellierung der Firmware Informationen erstellt werden, jedoch noch nicht umgesetzt werden, da die Firmware Database zuerst noch angepasst werden muss</a:t>
            </a:r>
          </a:p>
          <a:p>
            <a:pPr marL="171450" indent="-171450">
              <a:buFont typeface="Arial" panose="020B0604020202020204" pitchFamily="34" charset="0"/>
              <a:buChar char="•"/>
            </a:pPr>
            <a:r>
              <a:rPr lang="de-CH" baseline="0" dirty="0" smtClean="0"/>
              <a:t>Weiter sollen die Firmware Fehler auch im ETIC2 bearbeitet werden können. Zusätzlich sollen die Ausnahmen des ETIC2 </a:t>
            </a:r>
            <a:r>
              <a:rPr lang="de-CH" baseline="0" dirty="0" err="1" smtClean="0"/>
              <a:t>mitgelogt</a:t>
            </a:r>
            <a:r>
              <a:rPr lang="de-CH" baseline="0" dirty="0" smtClean="0"/>
              <a:t> werden.</a:t>
            </a:r>
          </a:p>
          <a:p>
            <a:pPr marL="171450" indent="-171450">
              <a:buFont typeface="Arial" panose="020B0604020202020204" pitchFamily="34" charset="0"/>
              <a:buChar char="•"/>
            </a:pPr>
            <a:r>
              <a:rPr lang="de-CH" dirty="0" smtClean="0"/>
              <a:t>In</a:t>
            </a:r>
            <a:r>
              <a:rPr lang="de-CH" baseline="0" dirty="0" smtClean="0"/>
              <a:t> der Zwischenzeit von der Abgabe der Arbeit und der heutigen Präsentation ist die Testphase auf einem einzelnen Rechner abgeschlossen worden.</a:t>
            </a:r>
          </a:p>
          <a:p>
            <a:pPr marL="171450" indent="-171450">
              <a:buFont typeface="Arial" panose="020B0604020202020204" pitchFamily="34" charset="0"/>
              <a:buChar char="•"/>
            </a:pPr>
            <a:r>
              <a:rPr lang="de-CH" baseline="0" dirty="0" smtClean="0"/>
              <a:t>Als nächstes wird die Funktionsweise im produktiven Einsatz geprüft, in welchem gleichzeitig auf mehreren Rechnern das TTIC2 ausgeführt wird.</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18</a:t>
            </a:fld>
            <a:endParaRPr lang="de-CH"/>
          </a:p>
        </p:txBody>
      </p:sp>
    </p:spTree>
    <p:extLst>
      <p:ext uri="{BB962C8B-B14F-4D97-AF65-F5344CB8AC3E}">
        <p14:creationId xmlns:p14="http://schemas.microsoft.com/office/powerpoint/2010/main" val="174779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Um</a:t>
            </a:r>
            <a:r>
              <a:rPr lang="de-CH" baseline="0" dirty="0"/>
              <a:t> Ihnen in den nächsten 25 Minuten einen möglichst Umfangreichen Einblick in die Testumgebung geben zu können, habe ich die Vorstellung in folgende Punkte unterteilt.</a:t>
            </a:r>
          </a:p>
          <a:p>
            <a:pPr marL="171450" indent="-171450">
              <a:buFont typeface="Arial" panose="020B0604020202020204" pitchFamily="34" charset="0"/>
              <a:buChar char="•"/>
            </a:pPr>
            <a:r>
              <a:rPr lang="de-CH" baseline="0" dirty="0"/>
              <a:t>Starten möchte ich mit der Ausgangslage. Hier werden alle beteiligten Testumgebungselemente kurz beschrieben.</a:t>
            </a:r>
          </a:p>
          <a:p>
            <a:pPr marL="171450" indent="-171450">
              <a:buFont typeface="Arial" panose="020B0604020202020204" pitchFamily="34" charset="0"/>
              <a:buChar char="•"/>
            </a:pPr>
            <a:r>
              <a:rPr lang="de-CH" baseline="0" dirty="0"/>
              <a:t>Als nächstes möchte ich gerne alle bearbeiteten Testumgebungselemente einzeln ihre Stärken, Schwächen, die Problemstellung sowie ihre Zielsetzung näher erläutern</a:t>
            </a:r>
          </a:p>
          <a:p>
            <a:pPr marL="171450" indent="-171450">
              <a:buFont typeface="Arial" panose="020B0604020202020204" pitchFamily="34" charset="0"/>
              <a:buChar char="•"/>
            </a:pPr>
            <a:r>
              <a:rPr lang="de-CH" baseline="0" dirty="0"/>
              <a:t>Bevor die Erklärung zur Umsetzung erfolgt, möchte ich noch gerne die Reihenfolge der nötigen Anpassungen erklären. </a:t>
            </a:r>
          </a:p>
          <a:p>
            <a:pPr marL="171450" indent="-171450">
              <a:buFont typeface="Arial" panose="020B0604020202020204" pitchFamily="34" charset="0"/>
              <a:buChar char="•"/>
            </a:pPr>
            <a:r>
              <a:rPr lang="de-CH" baseline="0" dirty="0"/>
              <a:t>Nach der chronologisch erklärten Umsetzung erfolgt eine längere Demo in welchem ein einzelner Test durchgeführt wird und dieses Resultat anschliessend in der Auswertungsoberfläche ausgelesen wird</a:t>
            </a:r>
          </a:p>
          <a:p>
            <a:pPr marL="171450" indent="-171450">
              <a:buFont typeface="Arial" panose="020B0604020202020204" pitchFamily="34" charset="0"/>
              <a:buChar char="•"/>
            </a:pPr>
            <a:r>
              <a:rPr lang="de-CH" baseline="0" dirty="0"/>
              <a:t>Zum Schluss möchte ich noch Stellung nehmen über die Erreichten Ziele sowie einen kurzen Ausblick geben, wie es mit der Testumgebung weiter geht.</a:t>
            </a:r>
            <a:endParaRPr lang="en-US" dirty="0"/>
          </a:p>
        </p:txBody>
      </p:sp>
      <p:sp>
        <p:nvSpPr>
          <p:cNvPr id="4" name="Foliennummernplatzhalter 3"/>
          <p:cNvSpPr>
            <a:spLocks noGrp="1"/>
          </p:cNvSpPr>
          <p:nvPr>
            <p:ph type="sldNum" sz="quarter" idx="10"/>
          </p:nvPr>
        </p:nvSpPr>
        <p:spPr/>
        <p:txBody>
          <a:bodyPr/>
          <a:lstStyle/>
          <a:p>
            <a:fld id="{A0381681-99B3-421B-84B2-D51F8B63B4B0}" type="slidenum">
              <a:rPr lang="de-CH" smtClean="0"/>
              <a:t>2</a:t>
            </a:fld>
            <a:endParaRPr lang="de-CH"/>
          </a:p>
        </p:txBody>
      </p:sp>
    </p:spTree>
    <p:extLst>
      <p:ext uri="{BB962C8B-B14F-4D97-AF65-F5344CB8AC3E}">
        <p14:creationId xmlns:p14="http://schemas.microsoft.com/office/powerpoint/2010/main" val="413185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Die zu testende Ventil Hardware wird hier zu Verständniszwecken angezeigt. Für die spätere Live Demo habe ich ein Butterfly Regelsystem mitgenommen. Dieses besitzt einen Schrittmotor, welcher eine bis zu 90 Grad Tellerdrehung ermöglicht. Dieses wird vorwiegend in der Halbleiterindustrie eingesetzt, da es sich für sehr schnelle Prozesse eignet, z.B. CVD, bei welchem unter zu Hilfe Name von Gasen ein festes Material weggeätzt wird.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Das Ventil bietet dem Benutzer verschiedene Kommunikationsmöglichkeiten, um es ihn sein System integrieren zu können. Diese reichen von einfachen Logik, RS232 Anbindung bis hin zu einer Feldbus Lösung. All diese verschiedenen Schnittstellen müssen mit Hilfe einer Test Hardware überprüft werden können. Dabei wurde zu einem früheren Zeitpunkt eine flexible Kartenbestückungslösung von National Instruments evaluiert und beschafft. </a:t>
            </a:r>
            <a:r>
              <a:rPr lang="de-CH" dirty="0" smtClean="0"/>
              <a:t>Wird</a:t>
            </a:r>
            <a:r>
              <a:rPr lang="de-CH" baseline="0" dirty="0" smtClean="0"/>
              <a:t> </a:t>
            </a:r>
            <a:r>
              <a:rPr lang="de-CH" dirty="0" smtClean="0"/>
              <a:t>in </a:t>
            </a:r>
            <a:r>
              <a:rPr lang="de-CH" dirty="0"/>
              <a:t>dieser Arbeit nicht mehr weiter Erläutert.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National Instruments bietet eine grafische (LabVIEW) und eine textbasierte Programmierumgebung (CVI) an um dieses PXI System direkt ansprechen zu können. Aus persönlichen Programmierkenntnisse fiel der Entscheid dies mit CVI.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Die einzelnen Prüfschritte werden in den einzelnen Tests definiert. </a:t>
            </a:r>
            <a:endParaRPr lang="de-CH"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smtClean="0"/>
              <a:t>Um </a:t>
            </a:r>
            <a:r>
              <a:rPr lang="de-CH" dirty="0"/>
              <a:t>den Tests die Informationen über die Funktionen der Ventil Firmware geben zu können, wird mit Hilfe des </a:t>
            </a:r>
            <a:r>
              <a:rPr lang="de-CH" dirty="0" err="1"/>
              <a:t>ParamerterStructBuild</a:t>
            </a:r>
            <a:r>
              <a:rPr lang="de-CH" dirty="0"/>
              <a:t> Programm alle Parameter der Firmware ausgelesen. Jeder Parameter übernimmt dabei grob gesagt eine Einstellung oder eine Funktion des Ventils. Dieses Programm ist schon weit ausgereift und wird in dieser Arbeit nicht weiter behandelt.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Diese werden vor jeder neuen Firmware Freigabe über das </a:t>
            </a:r>
            <a:r>
              <a:rPr lang="de-CH" dirty="0" err="1"/>
              <a:t>TestUpdateFirmware</a:t>
            </a:r>
            <a:r>
              <a:rPr lang="de-CH" dirty="0"/>
              <a:t> Programm </a:t>
            </a:r>
            <a:r>
              <a:rPr lang="de-CH" dirty="0" smtClean="0"/>
              <a:t>ausgeführt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smtClean="0"/>
              <a:t>Die </a:t>
            </a:r>
            <a:r>
              <a:rPr lang="de-CH" dirty="0"/>
              <a:t>einzelnen Tests können in der TTIC2 Oberfläche zu einer Kollektion zusammen gefasst werden. </a:t>
            </a:r>
            <a:r>
              <a:rPr lang="de-CH" dirty="0" smtClean="0"/>
              <a:t>Bei </a:t>
            </a:r>
            <a:r>
              <a:rPr lang="de-CH" dirty="0"/>
              <a:t>der Ausführung der Kollektion erzeugt das TTIC2 einerseits ein Report </a:t>
            </a:r>
            <a:r>
              <a:rPr lang="de-CH" dirty="0" smtClean="0"/>
              <a:t>File und </a:t>
            </a:r>
            <a:r>
              <a:rPr lang="de-CH" dirty="0"/>
              <a:t>andererseits bei einem erfolgreichem ausgeführten Test wird ein Zertifizierungsfile erzeugt.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Aus einer früheren Projektarbeit ist die Firmware Database entstanden, in welcher die Firmware Informationen bearbeitet werden können. Diese wird bereits produktiv eingesetzt und ist nicht Teil dieser Arbeit.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dirty="0"/>
              <a:t>Diese Firmware Informationen werden in der </a:t>
            </a:r>
            <a:r>
              <a:rPr lang="de-CH" dirty="0" err="1"/>
              <a:t>SoftwareVersionsDatabase</a:t>
            </a:r>
            <a:r>
              <a:rPr lang="de-CH" dirty="0"/>
              <a:t> hinterlegt.</a:t>
            </a:r>
          </a:p>
        </p:txBody>
      </p:sp>
      <p:sp>
        <p:nvSpPr>
          <p:cNvPr id="4" name="Foliennummernplatzhalter 3"/>
          <p:cNvSpPr>
            <a:spLocks noGrp="1"/>
          </p:cNvSpPr>
          <p:nvPr>
            <p:ph type="sldNum" sz="quarter" idx="10"/>
          </p:nvPr>
        </p:nvSpPr>
        <p:spPr/>
        <p:txBody>
          <a:bodyPr/>
          <a:lstStyle/>
          <a:p>
            <a:fld id="{A0381681-99B3-421B-84B2-D51F8B63B4B0}" type="slidenum">
              <a:rPr lang="de-CH" smtClean="0"/>
              <a:t>3</a:t>
            </a:fld>
            <a:endParaRPr lang="de-CH"/>
          </a:p>
        </p:txBody>
      </p:sp>
    </p:spTree>
    <p:extLst>
      <p:ext uri="{BB962C8B-B14F-4D97-AF65-F5344CB8AC3E}">
        <p14:creationId xmlns:p14="http://schemas.microsoft.com/office/powerpoint/2010/main" val="115340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Jetzt</a:t>
            </a:r>
            <a:r>
              <a:rPr lang="de-CH" baseline="0" dirty="0"/>
              <a:t> werden chronologisch nach späteren Ausführung die einzelnen Testumgebungselemente vorgestellt, bei welchem später eine Anpassung als notwendig erachtet wurde. Mit dem Plus Zeichen werden die Stärken, mit dem Minus Zeichen die Schwächen, mit einem grossen Pfeil wird die Problemstellung sowie mit zwei kleinen Pfeilen wird die Zielsetzung definiert.</a:t>
            </a:r>
          </a:p>
          <a:p>
            <a:pPr marL="171450" indent="-171450">
              <a:buFont typeface="Arial" panose="020B0604020202020204" pitchFamily="34" charset="0"/>
              <a:buChar char="•"/>
            </a:pPr>
            <a:r>
              <a:rPr lang="de-CH" baseline="0" dirty="0"/>
              <a:t>Die Stärken der </a:t>
            </a:r>
            <a:r>
              <a:rPr lang="de-CH" baseline="0" dirty="0" err="1"/>
              <a:t>SoftwareVersionsDatabase</a:t>
            </a:r>
            <a:r>
              <a:rPr lang="de-CH" baseline="0" dirty="0"/>
              <a:t> liegt darin, dass mehrere Benutzer diese Informationen abrufen können wie auch bearbeiten können.</a:t>
            </a:r>
          </a:p>
          <a:p>
            <a:pPr marL="171450" indent="-171450">
              <a:buFont typeface="Arial" panose="020B0604020202020204" pitchFamily="34" charset="0"/>
              <a:buChar char="•"/>
            </a:pPr>
            <a:r>
              <a:rPr lang="de-CH" baseline="0" dirty="0"/>
              <a:t>Bei der früheren Modellierung wurden nicht alle Regeln der Normalform beachtet. Wie auch eine ungeeignete Namensgebung der Tabellen wiederspiegelt nicht deren Inhalt.</a:t>
            </a:r>
          </a:p>
          <a:p>
            <a:pPr marL="171450" indent="-171450">
              <a:buFont typeface="Arial" panose="020B0604020202020204" pitchFamily="34" charset="0"/>
              <a:buChar char="•"/>
            </a:pPr>
            <a:r>
              <a:rPr lang="de-CH" baseline="0" dirty="0"/>
              <a:t>Weiter übernimmt die Firmware Database Oberfläche die Funktion der Hilfstabellen Modellierung. </a:t>
            </a:r>
            <a:r>
              <a:rPr lang="de-CH" baseline="0" dirty="0" smtClean="0"/>
              <a:t>Da die Anpassung der Firmware Database aus zeitlichen Gründen nicht weiter verfolgt wird, wird diese Modellierung noch nicht erneuert</a:t>
            </a:r>
          </a:p>
          <a:p>
            <a:pPr marL="171450" indent="-171450">
              <a:buFont typeface="Arial" panose="020B0604020202020204" pitchFamily="34" charset="0"/>
              <a:buChar char="•"/>
            </a:pPr>
            <a:r>
              <a:rPr lang="de-CH" baseline="0" dirty="0" smtClean="0"/>
              <a:t>Das Ziel in dieser Arbeit ist es, diese Datenbank zu erweitern um zusätzlich noch die Testinformationen, Testresultate und die Firmware Fehler hinterlegen zu können. </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4</a:t>
            </a:fld>
            <a:endParaRPr lang="de-CH"/>
          </a:p>
        </p:txBody>
      </p:sp>
    </p:spTree>
    <p:extLst>
      <p:ext uri="{BB962C8B-B14F-4D97-AF65-F5344CB8AC3E}">
        <p14:creationId xmlns:p14="http://schemas.microsoft.com/office/powerpoint/2010/main" val="344185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Bei den</a:t>
            </a:r>
            <a:r>
              <a:rPr lang="de-CH" baseline="0" dirty="0"/>
              <a:t> Test handelt sich um </a:t>
            </a:r>
            <a:r>
              <a:rPr lang="de-CH" baseline="0" dirty="0" smtClean="0"/>
              <a:t>reine Anwendertests, </a:t>
            </a:r>
            <a:r>
              <a:rPr lang="de-CH" baseline="0" dirty="0"/>
              <a:t>welche ohne Benutzereingaben auskommen</a:t>
            </a:r>
          </a:p>
          <a:p>
            <a:pPr marL="171450" indent="-171450">
              <a:buFont typeface="Arial" panose="020B0604020202020204" pitchFamily="34" charset="0"/>
              <a:buChar char="•"/>
            </a:pPr>
            <a:r>
              <a:rPr lang="de-CH" dirty="0" smtClean="0"/>
              <a:t>Die</a:t>
            </a:r>
            <a:r>
              <a:rPr lang="de-CH" baseline="0" dirty="0" smtClean="0"/>
              <a:t> </a:t>
            </a:r>
            <a:r>
              <a:rPr lang="de-CH" baseline="0" dirty="0"/>
              <a:t>Testinformationen werden </a:t>
            </a:r>
            <a:r>
              <a:rPr lang="de-CH" baseline="0" dirty="0" smtClean="0"/>
              <a:t>in </a:t>
            </a:r>
            <a:r>
              <a:rPr lang="de-CH" baseline="0" dirty="0"/>
              <a:t>einem Textfile definiert, um diese dem TTIC2 publik zu machen. </a:t>
            </a:r>
            <a:endParaRPr lang="de-CH" baseline="0" dirty="0" smtClean="0"/>
          </a:p>
          <a:p>
            <a:pPr marL="171450" indent="-171450">
              <a:buFont typeface="Arial" panose="020B0604020202020204" pitchFamily="34" charset="0"/>
              <a:buChar char="•"/>
            </a:pPr>
            <a:r>
              <a:rPr lang="de-CH" dirty="0" smtClean="0"/>
              <a:t>Die </a:t>
            </a:r>
            <a:r>
              <a:rPr lang="de-CH" dirty="0"/>
              <a:t>Testinformationen</a:t>
            </a:r>
            <a:r>
              <a:rPr lang="de-CH" baseline="0" dirty="0"/>
              <a:t> werden auf Anforderung vom TTIC2 erstellt, welches ein neues erstellt, wenn es kein Textfile im Testordner findet. Dadurch kann es vorkommen, dass das TTIC2 nicht die aktuellen Daten auf der Oberfläche anzeigt.</a:t>
            </a:r>
          </a:p>
          <a:p>
            <a:pPr marL="171450" indent="-171450">
              <a:buFont typeface="Arial" panose="020B0604020202020204" pitchFamily="34" charset="0"/>
              <a:buChar char="•"/>
            </a:pPr>
            <a:r>
              <a:rPr lang="de-CH" baseline="0" dirty="0"/>
              <a:t>Mit dieser Arbeit soll neu die Testinformationen in der </a:t>
            </a:r>
            <a:r>
              <a:rPr lang="de-CH" baseline="0" dirty="0" err="1"/>
              <a:t>SoftwareVersionsDatabase</a:t>
            </a:r>
            <a:r>
              <a:rPr lang="de-CH" baseline="0" dirty="0"/>
              <a:t> hinterlegt werden. Diese sollen jeweils auf Aktualität überprüft werden.</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5</a:t>
            </a:fld>
            <a:endParaRPr lang="de-CH"/>
          </a:p>
        </p:txBody>
      </p:sp>
    </p:spTree>
    <p:extLst>
      <p:ext uri="{BB962C8B-B14F-4D97-AF65-F5344CB8AC3E}">
        <p14:creationId xmlns:p14="http://schemas.microsoft.com/office/powerpoint/2010/main" val="260449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a:t>Das </a:t>
            </a:r>
            <a:r>
              <a:rPr lang="de-CH" dirty="0" err="1"/>
              <a:t>TestUpdateFirmware</a:t>
            </a:r>
            <a:r>
              <a:rPr lang="de-CH" baseline="0" dirty="0"/>
              <a:t> Programm ermöglich das automatische Austauschen der Parameter Files für die einzelnen Tests sowie der TTIC2 Oberfläche</a:t>
            </a:r>
          </a:p>
          <a:p>
            <a:pPr marL="171450" indent="-171450">
              <a:buFont typeface="Arial" panose="020B0604020202020204" pitchFamily="34" charset="0"/>
              <a:buChar char="•"/>
            </a:pPr>
            <a:r>
              <a:rPr lang="de-CH" baseline="0" dirty="0"/>
              <a:t>Weiter werden alle Tests automatisch mit diesen neuen Files kompiliert.</a:t>
            </a:r>
            <a:endParaRPr lang="de-CH" dirty="0"/>
          </a:p>
          <a:p>
            <a:pPr marL="171450" indent="-171450">
              <a:buFont typeface="Arial" panose="020B0604020202020204" pitchFamily="34" charset="0"/>
              <a:buChar char="•"/>
            </a:pPr>
            <a:r>
              <a:rPr lang="de-CH" baseline="0" dirty="0" smtClean="0"/>
              <a:t>Aktuell </a:t>
            </a:r>
            <a:r>
              <a:rPr lang="de-CH" baseline="0" dirty="0"/>
              <a:t>werden alle Tests kompiliert auch wenn nicht alle auf der aktuellen Testhardware ausgeführt werden können. </a:t>
            </a:r>
            <a:endParaRPr lang="de-CH" baseline="0" dirty="0" smtClean="0"/>
          </a:p>
          <a:p>
            <a:pPr marL="171450" indent="-171450">
              <a:buFont typeface="Arial" panose="020B0604020202020204" pitchFamily="34" charset="0"/>
              <a:buChar char="•"/>
            </a:pPr>
            <a:r>
              <a:rPr lang="de-CH" baseline="0" dirty="0" smtClean="0"/>
              <a:t>Neu </a:t>
            </a:r>
            <a:r>
              <a:rPr lang="de-CH" baseline="0" dirty="0"/>
              <a:t>sollen nur noch die Tests kompiliert werden, welche auf der aktuell angeschlossenen Ventil Controller auch ausgeführt werden kann.</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6</a:t>
            </a:fld>
            <a:endParaRPr lang="de-CH"/>
          </a:p>
        </p:txBody>
      </p:sp>
    </p:spTree>
    <p:extLst>
      <p:ext uri="{BB962C8B-B14F-4D97-AF65-F5344CB8AC3E}">
        <p14:creationId xmlns:p14="http://schemas.microsoft.com/office/powerpoint/2010/main" val="143320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dirty="0" smtClean="0"/>
              <a:t>In</a:t>
            </a:r>
            <a:r>
              <a:rPr lang="de-CH" sz="1200" baseline="0" dirty="0" smtClean="0"/>
              <a:t> der Live Demo wird später noch genauer auf dieses Ausführungsprogramm und seine Funktionen eingegangen.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baseline="0" dirty="0" smtClean="0"/>
              <a:t>Nebst der bereits in der Einleitung </a:t>
            </a:r>
            <a:r>
              <a:rPr lang="de-CH" sz="1200" baseline="0" dirty="0" smtClean="0"/>
              <a:t>erwähnten Problematik bezüglich </a:t>
            </a:r>
            <a:r>
              <a:rPr lang="de-CH" sz="1200" baseline="0" dirty="0" smtClean="0"/>
              <a:t>Ausführung auf einem Rechnern kommt in der Grösse des Report Files eine </a:t>
            </a:r>
            <a:r>
              <a:rPr lang="de-CH" sz="1200" baseline="0" dirty="0" smtClean="0"/>
              <a:t>weiteres </a:t>
            </a:r>
            <a:r>
              <a:rPr lang="de-CH" sz="1200" baseline="0" dirty="0" smtClean="0"/>
              <a:t>hinzu. Aus diesem Grund wird nur der letzte Report bei einem Firmware Release abgelegt. Erschwerend kommt hinzu, dass diese File manuell nach Fehlern durchsucht werden muss.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baseline="0" dirty="0" smtClean="0"/>
              <a:t>Um das Ausführungsprogramm auf mehreren Rechnern betreiben zu können sollen die Testinformationen neu von der </a:t>
            </a:r>
            <a:r>
              <a:rPr lang="de-CH" sz="1200" baseline="0" dirty="0" err="1" smtClean="0"/>
              <a:t>SoftwareVersionsDatabase</a:t>
            </a:r>
            <a:r>
              <a:rPr lang="de-CH" sz="1200" baseline="0" dirty="0" smtClean="0"/>
              <a:t> bezogen werden. Weiter sollen die Testresultate in der </a:t>
            </a:r>
            <a:r>
              <a:rPr lang="de-CH" sz="1200" baseline="0" dirty="0" err="1" smtClean="0"/>
              <a:t>SoftwareVersionsDatabase</a:t>
            </a:r>
            <a:r>
              <a:rPr lang="de-CH" sz="1200" baseline="0" dirty="0" smtClean="0"/>
              <a:t> hinterlegt werden. Um die Testresultate auswerten zu können, wird ein neues Programm notwendig.</a:t>
            </a:r>
            <a:endParaRPr lang="de-CH" sz="1200" dirty="0" smtClean="0"/>
          </a:p>
        </p:txBody>
      </p:sp>
      <p:sp>
        <p:nvSpPr>
          <p:cNvPr id="4" name="Foliennummernplatzhalter 3"/>
          <p:cNvSpPr>
            <a:spLocks noGrp="1"/>
          </p:cNvSpPr>
          <p:nvPr>
            <p:ph type="sldNum" sz="quarter" idx="10"/>
          </p:nvPr>
        </p:nvSpPr>
        <p:spPr/>
        <p:txBody>
          <a:bodyPr/>
          <a:lstStyle/>
          <a:p>
            <a:fld id="{A0381681-99B3-421B-84B2-D51F8B63B4B0}" type="slidenum">
              <a:rPr lang="de-CH" smtClean="0"/>
              <a:t>7</a:t>
            </a:fld>
            <a:endParaRPr lang="de-CH"/>
          </a:p>
        </p:txBody>
      </p:sp>
    </p:spTree>
    <p:extLst>
      <p:ext uri="{BB962C8B-B14F-4D97-AF65-F5344CB8AC3E}">
        <p14:creationId xmlns:p14="http://schemas.microsoft.com/office/powerpoint/2010/main" val="38750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Mit dieser</a:t>
            </a:r>
            <a:r>
              <a:rPr lang="de-CH" baseline="0" dirty="0" smtClean="0"/>
              <a:t> neuen Auswertungsoberfläche soll eine schnelle Auswertung der Testkollektion ermöglicht werden</a:t>
            </a:r>
          </a:p>
          <a:p>
            <a:pPr marL="171450" indent="-171450">
              <a:buFont typeface="Arial" panose="020B0604020202020204" pitchFamily="34" charset="0"/>
              <a:buChar char="•"/>
            </a:pPr>
            <a:r>
              <a:rPr lang="de-CH" baseline="0" dirty="0" smtClean="0"/>
              <a:t>Weiter soll sich dieses Programm mit der schnellen Suche nach Fehlermeldungen auszeichnen um bei der Fehlersuche genauere Informationen liefern zu können</a:t>
            </a:r>
          </a:p>
          <a:p>
            <a:pPr marL="171450" indent="-171450">
              <a:buFont typeface="Arial" panose="020B0604020202020204" pitchFamily="34" charset="0"/>
              <a:buChar char="•"/>
            </a:pPr>
            <a:r>
              <a:rPr lang="de-CH" baseline="0" dirty="0" smtClean="0"/>
              <a:t>Zudem sollen diese Testresultate auf Knopfdruck exportiert werden können, welcher als Testreport für den Kunden später genutzt werden soll</a:t>
            </a:r>
          </a:p>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fld id="{A0381681-99B3-421B-84B2-D51F8B63B4B0}" type="slidenum">
              <a:rPr lang="de-CH" smtClean="0"/>
              <a:t>8</a:t>
            </a:fld>
            <a:endParaRPr lang="de-CH"/>
          </a:p>
        </p:txBody>
      </p:sp>
    </p:spTree>
    <p:extLst>
      <p:ext uri="{BB962C8B-B14F-4D97-AF65-F5344CB8AC3E}">
        <p14:creationId xmlns:p14="http://schemas.microsoft.com/office/powerpoint/2010/main" val="265086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Die</a:t>
            </a:r>
            <a:r>
              <a:rPr lang="de-CH" baseline="0" dirty="0" smtClean="0"/>
              <a:t> Masterarbeit wurde prinzipiell nach dem Wasserfall Modell ausgeführt. Da die Schwachpunkte in einer längeren produktiven Phase evaluiert und daraus die Anforderungen abgeleitet wurden. </a:t>
            </a:r>
          </a:p>
          <a:p>
            <a:pPr marL="171450" indent="-171450">
              <a:buFont typeface="Arial" panose="020B0604020202020204" pitchFamily="34" charset="0"/>
              <a:buChar char="•"/>
            </a:pPr>
            <a:r>
              <a:rPr lang="de-CH" baseline="0" dirty="0" smtClean="0"/>
              <a:t>In der Umsetzungsphase wird jedes einzelne Umgebungselement vom Entwurf bis zur Testphase bearbeitet. Zusätzlich wird die Freiheit entnommen bei einem Fehler in einer späteren Testumgebungselement nochmals einen Schritt zurück zu gehen.</a:t>
            </a:r>
            <a:endParaRPr lang="de-CH" dirty="0"/>
          </a:p>
        </p:txBody>
      </p:sp>
      <p:sp>
        <p:nvSpPr>
          <p:cNvPr id="4" name="Foliennummernplatzhalter 3"/>
          <p:cNvSpPr>
            <a:spLocks noGrp="1"/>
          </p:cNvSpPr>
          <p:nvPr>
            <p:ph type="sldNum" sz="quarter" idx="10"/>
          </p:nvPr>
        </p:nvSpPr>
        <p:spPr/>
        <p:txBody>
          <a:bodyPr/>
          <a:lstStyle/>
          <a:p>
            <a:fld id="{A0381681-99B3-421B-84B2-D51F8B63B4B0}" type="slidenum">
              <a:rPr lang="de-CH" smtClean="0"/>
              <a:t>9</a:t>
            </a:fld>
            <a:endParaRPr lang="de-CH"/>
          </a:p>
        </p:txBody>
      </p:sp>
    </p:spTree>
    <p:extLst>
      <p:ext uri="{BB962C8B-B14F-4D97-AF65-F5344CB8AC3E}">
        <p14:creationId xmlns:p14="http://schemas.microsoft.com/office/powerpoint/2010/main" val="2575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3EDE8EE-9DE8-44A7-BF76-54F14A0F1B39}"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275780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B426987-5556-4180-B2DD-5CAFEE8B46BB}"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7515889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B426987-5556-4180-B2DD-5CAFEE8B46BB}"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59616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B426987-5556-4180-B2DD-5CAFEE8B46BB}"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25150840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B426987-5556-4180-B2DD-5CAFEE8B46BB}"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933763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B426987-5556-4180-B2DD-5CAFEE8B46BB}"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402067434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E09AE1C-1317-463F-B854-EDE9CEF239A7}"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414918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717A7D-324C-475E-B6A3-13A768BA41C1}"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13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9443"/>
          </a:xfrm>
        </p:spPr>
        <p:txBody>
          <a:bodyPr>
            <a:normAutofit/>
          </a:bodyPr>
          <a:lstStyle>
            <a:lvl1pPr>
              <a:defRPr sz="3600"/>
            </a:lvl1pPr>
          </a:lstStyle>
          <a:p>
            <a:r>
              <a:rPr lang="de-DE" dirty="0"/>
              <a:t>Titelmasterformat durch Klicken</a:t>
            </a:r>
            <a:endParaRPr lang="en-US" dirty="0"/>
          </a:p>
        </p:txBody>
      </p:sp>
      <p:sp>
        <p:nvSpPr>
          <p:cNvPr id="3" name="Content Placeholder 2"/>
          <p:cNvSpPr>
            <a:spLocks noGrp="1"/>
          </p:cNvSpPr>
          <p:nvPr>
            <p:ph idx="1"/>
          </p:nvPr>
        </p:nvSpPr>
        <p:spPr>
          <a:xfrm>
            <a:off x="677334" y="1423687"/>
            <a:ext cx="8596668" cy="4617676"/>
          </a:xfrm>
        </p:spPr>
        <p:txBody>
          <a:bodyPr/>
          <a:lstStyle>
            <a:lvl1pPr marL="342900" indent="-342900">
              <a:buFont typeface="Wingdings" panose="05000000000000000000" pitchFamily="2" charset="2"/>
              <a:buChar char="Ø"/>
              <a:defRPr sz="2000"/>
            </a:lvl1pPr>
            <a:lvl2pPr marL="742950" indent="-285750">
              <a:buFont typeface="Wingdings" panose="05000000000000000000" pitchFamily="2" charset="2"/>
              <a:buChar char="Ø"/>
              <a:defRPr sz="1800"/>
            </a:lvl2pPr>
            <a:lvl3pPr marL="1143000" indent="-228600">
              <a:buFont typeface="Wingdings" panose="05000000000000000000" pitchFamily="2" charset="2"/>
              <a:buChar char="Ø"/>
              <a:defRPr sz="1600"/>
            </a:lvl3pPr>
            <a:lvl4pPr marL="1600200" indent="-228600">
              <a:buFont typeface="Wingdings" panose="05000000000000000000" pitchFamily="2" charset="2"/>
              <a:buChar char="Ø"/>
              <a:defRPr sz="1400"/>
            </a:lvl4pPr>
            <a:lvl5pPr marL="2057400" indent="-228600">
              <a:buFont typeface="Wingdings" panose="05000000000000000000" pitchFamily="2" charset="2"/>
              <a:buChar char="Ø"/>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dirty="0"/>
          </a:p>
        </p:txBody>
      </p:sp>
    </p:spTree>
    <p:extLst>
      <p:ext uri="{BB962C8B-B14F-4D97-AF65-F5344CB8AC3E}">
        <p14:creationId xmlns:p14="http://schemas.microsoft.com/office/powerpoint/2010/main" val="229968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14972304-A5A0-4C1A-8380-FD2E0B3A0312}" type="datetime1">
              <a:rPr lang="de-CH" smtClean="0"/>
              <a:t>17.09.2017</a:t>
            </a:fld>
            <a:endParaRPr lang="de-CH"/>
          </a:p>
        </p:txBody>
      </p:sp>
      <p:sp>
        <p:nvSpPr>
          <p:cNvPr id="5" name="Footer Placeholder 4"/>
          <p:cNvSpPr>
            <a:spLocks noGrp="1"/>
          </p:cNvSpPr>
          <p:nvPr>
            <p:ph type="ftr" sz="quarter" idx="11"/>
          </p:nvPr>
        </p:nvSpPr>
        <p:spPr/>
        <p:txBody>
          <a:bodyPr/>
          <a:lstStyle/>
          <a:p>
            <a:r>
              <a:rPr lang="de-CH"/>
              <a:t>ETIC2 zur Verwaltung von Ventiltests</a:t>
            </a:r>
            <a:endParaRPr lang="de-CH" dirty="0"/>
          </a:p>
        </p:txBody>
      </p:sp>
      <p:sp>
        <p:nvSpPr>
          <p:cNvPr id="6" name="Slide Number Placeholder 5"/>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57073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291C98B-F577-4FA0-968B-5404391DAE60}" type="datetime1">
              <a:rPr lang="de-CH" smtClean="0"/>
              <a:t>17.09.2017</a:t>
            </a:fld>
            <a:endParaRPr lang="de-CH"/>
          </a:p>
        </p:txBody>
      </p:sp>
      <p:sp>
        <p:nvSpPr>
          <p:cNvPr id="6" name="Footer Placeholder 5"/>
          <p:cNvSpPr>
            <a:spLocks noGrp="1"/>
          </p:cNvSpPr>
          <p:nvPr>
            <p:ph type="ftr" sz="quarter" idx="11"/>
          </p:nvPr>
        </p:nvSpPr>
        <p:spPr/>
        <p:txBody>
          <a:bodyPr/>
          <a:lstStyle/>
          <a:p>
            <a:r>
              <a:rPr lang="de-CH"/>
              <a:t>ETIC2 zur Verwaltung von Ventiltests</a:t>
            </a:r>
            <a:endParaRPr lang="de-CH" dirty="0"/>
          </a:p>
        </p:txBody>
      </p:sp>
      <p:sp>
        <p:nvSpPr>
          <p:cNvPr id="7" name="Slide Number Placeholder 6"/>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309019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EE8E8D2-1737-4EFE-A34D-3B2808291B40}" type="datetime1">
              <a:rPr lang="de-CH" smtClean="0"/>
              <a:t>17.09.2017</a:t>
            </a:fld>
            <a:endParaRPr lang="de-CH"/>
          </a:p>
        </p:txBody>
      </p:sp>
      <p:sp>
        <p:nvSpPr>
          <p:cNvPr id="8" name="Footer Placeholder 7"/>
          <p:cNvSpPr>
            <a:spLocks noGrp="1"/>
          </p:cNvSpPr>
          <p:nvPr>
            <p:ph type="ftr" sz="quarter" idx="11"/>
          </p:nvPr>
        </p:nvSpPr>
        <p:spPr/>
        <p:txBody>
          <a:bodyPr/>
          <a:lstStyle/>
          <a:p>
            <a:r>
              <a:rPr lang="de-CH"/>
              <a:t>ETIC2 zur Verwaltung von Ventiltests</a:t>
            </a:r>
            <a:endParaRPr lang="de-CH" dirty="0"/>
          </a:p>
        </p:txBody>
      </p:sp>
      <p:sp>
        <p:nvSpPr>
          <p:cNvPr id="9" name="Slide Number Placeholder 8"/>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9930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B8B58D0B-023D-40F2-8CED-264846A8C000}" type="datetime1">
              <a:rPr lang="de-CH" smtClean="0"/>
              <a:t>17.09.2017</a:t>
            </a:fld>
            <a:endParaRPr lang="de-CH"/>
          </a:p>
        </p:txBody>
      </p:sp>
      <p:sp>
        <p:nvSpPr>
          <p:cNvPr id="4" name="Footer Placeholder 3"/>
          <p:cNvSpPr>
            <a:spLocks noGrp="1"/>
          </p:cNvSpPr>
          <p:nvPr>
            <p:ph type="ftr" sz="quarter" idx="11"/>
          </p:nvPr>
        </p:nvSpPr>
        <p:spPr/>
        <p:txBody>
          <a:bodyPr/>
          <a:lstStyle/>
          <a:p>
            <a:r>
              <a:rPr lang="de-CH"/>
              <a:t>ETIC2 zur Verwaltung von Ventiltests</a:t>
            </a:r>
            <a:endParaRPr lang="de-CH" dirty="0"/>
          </a:p>
        </p:txBody>
      </p:sp>
      <p:sp>
        <p:nvSpPr>
          <p:cNvPr id="5" name="Slide Number Placeholder 4"/>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207601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8E4A1-FF8B-4CFA-9C0A-F35829D4115E}" type="datetime1">
              <a:rPr lang="de-CH" smtClean="0"/>
              <a:t>17.09.2017</a:t>
            </a:fld>
            <a:endParaRPr lang="de-CH"/>
          </a:p>
        </p:txBody>
      </p:sp>
      <p:sp>
        <p:nvSpPr>
          <p:cNvPr id="3" name="Footer Placeholder 2"/>
          <p:cNvSpPr>
            <a:spLocks noGrp="1"/>
          </p:cNvSpPr>
          <p:nvPr>
            <p:ph type="ftr" sz="quarter" idx="11"/>
          </p:nvPr>
        </p:nvSpPr>
        <p:spPr/>
        <p:txBody>
          <a:bodyPr/>
          <a:lstStyle/>
          <a:p>
            <a:r>
              <a:rPr lang="de-CH"/>
              <a:t>ETIC2 zur Verwaltung von Ventiltests</a:t>
            </a:r>
            <a:endParaRPr lang="de-CH" dirty="0"/>
          </a:p>
        </p:txBody>
      </p:sp>
      <p:sp>
        <p:nvSpPr>
          <p:cNvPr id="4" name="Slide Number Placeholder 3"/>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388462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7CEE70D1-4DB8-4FAD-9957-14FE173D731F}" type="datetime1">
              <a:rPr lang="de-CH" smtClean="0"/>
              <a:t>17.09.2017</a:t>
            </a:fld>
            <a:endParaRPr lang="de-CH"/>
          </a:p>
        </p:txBody>
      </p:sp>
      <p:sp>
        <p:nvSpPr>
          <p:cNvPr id="6" name="Footer Placeholder 5"/>
          <p:cNvSpPr>
            <a:spLocks noGrp="1"/>
          </p:cNvSpPr>
          <p:nvPr>
            <p:ph type="ftr" sz="quarter" idx="11"/>
          </p:nvPr>
        </p:nvSpPr>
        <p:spPr/>
        <p:txBody>
          <a:bodyPr/>
          <a:lstStyle/>
          <a:p>
            <a:r>
              <a:rPr lang="de-CH"/>
              <a:t>ETIC2 zur Verwaltung von Ventiltests</a:t>
            </a:r>
            <a:endParaRPr lang="de-CH" dirty="0"/>
          </a:p>
        </p:txBody>
      </p:sp>
      <p:sp>
        <p:nvSpPr>
          <p:cNvPr id="7" name="Slide Number Placeholder 6"/>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317572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5B793C44-485B-4F5C-81BC-FA0EC159F2B8}" type="datetime1">
              <a:rPr lang="de-CH" smtClean="0"/>
              <a:t>17.09.2017</a:t>
            </a:fld>
            <a:endParaRPr lang="de-CH"/>
          </a:p>
        </p:txBody>
      </p:sp>
      <p:sp>
        <p:nvSpPr>
          <p:cNvPr id="6" name="Footer Placeholder 5"/>
          <p:cNvSpPr>
            <a:spLocks noGrp="1"/>
          </p:cNvSpPr>
          <p:nvPr>
            <p:ph type="ftr" sz="quarter" idx="11"/>
          </p:nvPr>
        </p:nvSpPr>
        <p:spPr/>
        <p:txBody>
          <a:bodyPr/>
          <a:lstStyle/>
          <a:p>
            <a:r>
              <a:rPr lang="de-CH"/>
              <a:t>ETIC2 zur Verwaltung von Ventiltests</a:t>
            </a:r>
            <a:endParaRPr lang="de-CH" dirty="0"/>
          </a:p>
        </p:txBody>
      </p:sp>
      <p:sp>
        <p:nvSpPr>
          <p:cNvPr id="7" name="Slide Number Placeholder 6"/>
          <p:cNvSpPr>
            <a:spLocks noGrp="1"/>
          </p:cNvSpPr>
          <p:nvPr>
            <p:ph type="sldNum" sz="quarter" idx="12"/>
          </p:nvPr>
        </p:nvSpPr>
        <p:spPr/>
        <p:txBody>
          <a:bodyPr/>
          <a:lstStyle/>
          <a:p>
            <a:fld id="{F32BCB44-884D-4374-B1E9-5010269F85F7}" type="slidenum">
              <a:rPr lang="de-CH" smtClean="0"/>
              <a:t>‹Nr.›</a:t>
            </a:fld>
            <a:endParaRPr lang="de-CH"/>
          </a:p>
        </p:txBody>
      </p:sp>
    </p:spTree>
    <p:extLst>
      <p:ext uri="{BB962C8B-B14F-4D97-AF65-F5344CB8AC3E}">
        <p14:creationId xmlns:p14="http://schemas.microsoft.com/office/powerpoint/2010/main" val="6246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426987-5556-4180-B2DD-5CAFEE8B46BB}" type="datetime1">
              <a:rPr lang="de-CH" smtClean="0"/>
              <a:t>17.09.2017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de-CH"/>
              <a:t>ETIC2 zur Verwaltung von Ventiltests</a:t>
            </a:r>
            <a:endParaRPr lang="de-CH"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2BCB44-884D-4374-B1E9-5010269F85F7}" type="slidenum">
              <a:rPr lang="de-CH" smtClean="0"/>
              <a:t>‹Nr.›</a:t>
            </a:fld>
            <a:endParaRPr lang="de-CH"/>
          </a:p>
        </p:txBody>
      </p:sp>
    </p:spTree>
    <p:extLst>
      <p:ext uri="{BB962C8B-B14F-4D97-AF65-F5344CB8AC3E}">
        <p14:creationId xmlns:p14="http://schemas.microsoft.com/office/powerpoint/2010/main" val="373381675"/>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file:///C:\TTIC2\exe\TTIC2.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file:///C:\ETIC2\ETIC2\bin\Debug\ETIC2.exe"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B229E0C-2358-4319-8B05-7F9E1E9CF3F6}"/>
              </a:ext>
            </a:extLst>
          </p:cNvPr>
          <p:cNvSpPr>
            <a:spLocks noGrp="1"/>
          </p:cNvSpPr>
          <p:nvPr>
            <p:ph type="ctrTitle"/>
          </p:nvPr>
        </p:nvSpPr>
        <p:spPr>
          <a:xfrm>
            <a:off x="1097280" y="758952"/>
            <a:ext cx="8584602" cy="2273616"/>
          </a:xfrm>
        </p:spPr>
        <p:txBody>
          <a:bodyPr/>
          <a:lstStyle/>
          <a:p>
            <a:r>
              <a:rPr lang="de-CH" dirty="0"/>
              <a:t>ETIC2 zur Verwaltung von Ventiltests</a:t>
            </a:r>
          </a:p>
        </p:txBody>
      </p:sp>
      <p:sp>
        <p:nvSpPr>
          <p:cNvPr id="3" name="Untertitel 2">
            <a:extLst>
              <a:ext uri="{FF2B5EF4-FFF2-40B4-BE49-F238E27FC236}">
                <a16:creationId xmlns:a16="http://schemas.microsoft.com/office/drawing/2014/main" xmlns="" id="{524F6454-3088-44E5-8632-EC933B9F67E8}"/>
              </a:ext>
            </a:extLst>
          </p:cNvPr>
          <p:cNvSpPr>
            <a:spLocks noGrp="1"/>
          </p:cNvSpPr>
          <p:nvPr>
            <p:ph type="subTitle" idx="1"/>
          </p:nvPr>
        </p:nvSpPr>
        <p:spPr>
          <a:xfrm>
            <a:off x="1524000" y="3993266"/>
            <a:ext cx="8235576" cy="1264534"/>
          </a:xfrm>
        </p:spPr>
        <p:txBody>
          <a:bodyPr/>
          <a:lstStyle/>
          <a:p>
            <a:r>
              <a:rPr lang="de-CH" dirty="0"/>
              <a:t>Masterarbeit von Andreas Stucki</a:t>
            </a:r>
          </a:p>
        </p:txBody>
      </p:sp>
      <p:pic>
        <p:nvPicPr>
          <p:cNvPr id="5" name="Grafik 4">
            <a:extLst>
              <a:ext uri="{FF2B5EF4-FFF2-40B4-BE49-F238E27FC236}">
                <a16:creationId xmlns:a16="http://schemas.microsoft.com/office/drawing/2014/main" xmlns="" id="{6BB848B2-783D-44AF-B54A-77DB9312D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89" y="5345937"/>
            <a:ext cx="4076049" cy="1032721"/>
          </a:xfrm>
          <a:prstGeom prst="rect">
            <a:avLst/>
          </a:prstGeom>
        </p:spPr>
      </p:pic>
    </p:spTree>
    <p:extLst>
      <p:ext uri="{BB962C8B-B14F-4D97-AF65-F5344CB8AC3E}">
        <p14:creationId xmlns:p14="http://schemas.microsoft.com/office/powerpoint/2010/main" val="3684793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1E82F0-B742-410B-A091-8381EBA2A6DB}"/>
              </a:ext>
            </a:extLst>
          </p:cNvPr>
          <p:cNvSpPr>
            <a:spLocks noGrp="1"/>
          </p:cNvSpPr>
          <p:nvPr>
            <p:ph type="title"/>
          </p:nvPr>
        </p:nvSpPr>
        <p:spPr>
          <a:xfrm>
            <a:off x="677334" y="609600"/>
            <a:ext cx="8596668" cy="784948"/>
          </a:xfrm>
        </p:spPr>
        <p:txBody>
          <a:bodyPr/>
          <a:lstStyle/>
          <a:p>
            <a:pPr algn="ctr"/>
            <a:r>
              <a:rPr lang="de-CH" dirty="0" err="1"/>
              <a:t>SoftwareVersionsDatabase</a:t>
            </a:r>
            <a:endParaRPr lang="de-CH" dirty="0"/>
          </a:p>
        </p:txBody>
      </p:sp>
      <p:pic>
        <p:nvPicPr>
          <p:cNvPr id="9" name="Inhaltsplatzhalter 8">
            <a:extLst>
              <a:ext uri="{FF2B5EF4-FFF2-40B4-BE49-F238E27FC236}">
                <a16:creationId xmlns:a16="http://schemas.microsoft.com/office/drawing/2014/main" xmlns="" id="{37A6FD3D-B4BD-4BFB-99ED-FAF45A58D191}"/>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83004" y="1719866"/>
            <a:ext cx="7395203" cy="3845505"/>
          </a:xfrm>
        </p:spPr>
      </p:pic>
      <p:sp>
        <p:nvSpPr>
          <p:cNvPr id="4" name="Inhaltsplatzhalter 3">
            <a:extLst>
              <a:ext uri="{FF2B5EF4-FFF2-40B4-BE49-F238E27FC236}">
                <a16:creationId xmlns:a16="http://schemas.microsoft.com/office/drawing/2014/main" xmlns="" id="{13DC9FC5-61FF-4B74-B4ED-14CF10D047FF}"/>
              </a:ext>
            </a:extLst>
          </p:cNvPr>
          <p:cNvSpPr>
            <a:spLocks noGrp="1"/>
          </p:cNvSpPr>
          <p:nvPr>
            <p:ph sz="half" idx="2"/>
          </p:nvPr>
        </p:nvSpPr>
        <p:spPr>
          <a:xfrm>
            <a:off x="7723206" y="2128845"/>
            <a:ext cx="4276729" cy="3200980"/>
          </a:xfrm>
        </p:spPr>
        <p:txBody>
          <a:bodyPr>
            <a:normAutofit/>
          </a:bodyPr>
          <a:lstStyle/>
          <a:p>
            <a:pPr>
              <a:buFont typeface="Wingdings" panose="05000000000000000000" pitchFamily="2" charset="2"/>
              <a:buChar char="Ø"/>
            </a:pPr>
            <a:r>
              <a:rPr lang="de-CH" sz="2400" dirty="0"/>
              <a:t>SQL Server</a:t>
            </a:r>
          </a:p>
          <a:p>
            <a:pPr lvl="1">
              <a:buFont typeface="Wingdings" panose="05000000000000000000" pitchFamily="2" charset="2"/>
              <a:buChar char="Ø"/>
            </a:pPr>
            <a:r>
              <a:rPr lang="de-CH" sz="2000" dirty="0" err="1"/>
              <a:t>SoftwareVersionsDatabase</a:t>
            </a:r>
            <a:endParaRPr lang="de-CH" sz="2000" dirty="0"/>
          </a:p>
          <a:p>
            <a:pPr>
              <a:buFont typeface="Wingdings" panose="05000000000000000000" pitchFamily="2" charset="2"/>
              <a:buChar char="Ø"/>
            </a:pPr>
            <a:r>
              <a:rPr lang="de-CH" sz="2400" dirty="0"/>
              <a:t>Modellierung </a:t>
            </a:r>
          </a:p>
          <a:p>
            <a:pPr lvl="1">
              <a:buFont typeface="Wingdings" panose="05000000000000000000" pitchFamily="2" charset="2"/>
              <a:buChar char="Ø"/>
            </a:pPr>
            <a:r>
              <a:rPr lang="de-CH" sz="2400" dirty="0"/>
              <a:t>MySQL </a:t>
            </a:r>
            <a:r>
              <a:rPr lang="de-CH" sz="2400" dirty="0" err="1"/>
              <a:t>Workbench</a:t>
            </a:r>
            <a:endParaRPr lang="de-CH" sz="2400" dirty="0"/>
          </a:p>
          <a:p>
            <a:pPr>
              <a:buFont typeface="Wingdings" panose="05000000000000000000" pitchFamily="2" charset="2"/>
              <a:buChar char="Ø"/>
            </a:pPr>
            <a:r>
              <a:rPr lang="de-CH" sz="2400" dirty="0"/>
              <a:t>Skripts erstellt </a:t>
            </a:r>
          </a:p>
          <a:p>
            <a:pPr lvl="1">
              <a:buFont typeface="Wingdings" panose="05000000000000000000" pitchFamily="2" charset="2"/>
              <a:buChar char="Ø"/>
            </a:pPr>
            <a:r>
              <a:rPr lang="de-CH" sz="2400" dirty="0"/>
              <a:t>SQL Server Management</a:t>
            </a:r>
          </a:p>
        </p:txBody>
      </p:sp>
      <p:sp>
        <p:nvSpPr>
          <p:cNvPr id="5" name="Datumsplatzhalter 4">
            <a:extLst>
              <a:ext uri="{FF2B5EF4-FFF2-40B4-BE49-F238E27FC236}">
                <a16:creationId xmlns:a16="http://schemas.microsoft.com/office/drawing/2014/main" xmlns="" id="{6AC4FBBD-135A-42D4-8456-D4AFC394FE73}"/>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C0CEE678-73B4-43AD-8A4F-105E115FEC13}"/>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E5D1F0E9-1AC9-4C87-951F-CBF7241A7DE8}"/>
              </a:ext>
            </a:extLst>
          </p:cNvPr>
          <p:cNvSpPr>
            <a:spLocks noGrp="1"/>
          </p:cNvSpPr>
          <p:nvPr>
            <p:ph type="sldNum" sz="quarter" idx="12"/>
          </p:nvPr>
        </p:nvSpPr>
        <p:spPr/>
        <p:txBody>
          <a:bodyPr/>
          <a:lstStyle/>
          <a:p>
            <a:fld id="{F32BCB44-884D-4374-B1E9-5010269F85F7}" type="slidenum">
              <a:rPr lang="de-CH" smtClean="0"/>
              <a:t>10</a:t>
            </a:fld>
            <a:endParaRPr lang="de-CH"/>
          </a:p>
        </p:txBody>
      </p:sp>
    </p:spTree>
    <p:extLst>
      <p:ext uri="{BB962C8B-B14F-4D97-AF65-F5344CB8AC3E}">
        <p14:creationId xmlns:p14="http://schemas.microsoft.com/office/powerpoint/2010/main" val="95395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BEFE376-8D98-4BC5-AEB2-347A5C044BE0}"/>
              </a:ext>
            </a:extLst>
          </p:cNvPr>
          <p:cNvSpPr>
            <a:spLocks noGrp="1"/>
          </p:cNvSpPr>
          <p:nvPr>
            <p:ph type="title"/>
          </p:nvPr>
        </p:nvSpPr>
        <p:spPr>
          <a:xfrm>
            <a:off x="677334" y="609600"/>
            <a:ext cx="8596668" cy="703747"/>
          </a:xfrm>
        </p:spPr>
        <p:txBody>
          <a:bodyPr/>
          <a:lstStyle/>
          <a:p>
            <a:pPr algn="ctr"/>
            <a:r>
              <a:rPr lang="de-CH" dirty="0"/>
              <a:t>Test, </a:t>
            </a:r>
            <a:r>
              <a:rPr lang="de-CH" dirty="0" err="1"/>
              <a:t>TestUpdateFirmware</a:t>
            </a:r>
            <a:endParaRPr lang="de-CH" dirty="0"/>
          </a:p>
        </p:txBody>
      </p:sp>
      <p:pic>
        <p:nvPicPr>
          <p:cNvPr id="9" name="Inhaltsplatzhalter 8">
            <a:extLst>
              <a:ext uri="{FF2B5EF4-FFF2-40B4-BE49-F238E27FC236}">
                <a16:creationId xmlns:a16="http://schemas.microsoft.com/office/drawing/2014/main" xmlns="" id="{5E26D416-0221-407F-8382-D67BAB923EF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889" y="1362586"/>
            <a:ext cx="7082068" cy="4582515"/>
          </a:xfrm>
        </p:spPr>
      </p:pic>
      <p:sp>
        <p:nvSpPr>
          <p:cNvPr id="4" name="Inhaltsplatzhalter 3">
            <a:extLst>
              <a:ext uri="{FF2B5EF4-FFF2-40B4-BE49-F238E27FC236}">
                <a16:creationId xmlns:a16="http://schemas.microsoft.com/office/drawing/2014/main" xmlns="" id="{9A199410-7F81-40F8-9B37-2AF299B13021}"/>
              </a:ext>
            </a:extLst>
          </p:cNvPr>
          <p:cNvSpPr>
            <a:spLocks noGrp="1"/>
          </p:cNvSpPr>
          <p:nvPr>
            <p:ph sz="half" idx="2"/>
          </p:nvPr>
        </p:nvSpPr>
        <p:spPr>
          <a:xfrm>
            <a:off x="7807589" y="1688962"/>
            <a:ext cx="4280028" cy="4354845"/>
          </a:xfrm>
        </p:spPr>
        <p:txBody>
          <a:bodyPr>
            <a:normAutofit/>
          </a:bodyPr>
          <a:lstStyle/>
          <a:p>
            <a:pPr marL="0" indent="0">
              <a:buNone/>
            </a:pPr>
            <a:r>
              <a:rPr lang="de-CH" sz="2000" b="1" dirty="0"/>
              <a:t>Abspeicherung Testinformationen </a:t>
            </a:r>
          </a:p>
          <a:p>
            <a:pPr>
              <a:buFont typeface="Wingdings" panose="05000000000000000000" pitchFamily="2" charset="2"/>
              <a:buChar char="Ø"/>
            </a:pPr>
            <a:r>
              <a:rPr lang="de-CH" sz="2400" dirty="0"/>
              <a:t>Alt: </a:t>
            </a:r>
          </a:p>
          <a:p>
            <a:pPr marL="457200" lvl="1" indent="0">
              <a:buNone/>
            </a:pPr>
            <a:r>
              <a:rPr lang="de-CH" sz="2400" dirty="0"/>
              <a:t>TTIC2 erzeugt Textfile</a:t>
            </a:r>
          </a:p>
          <a:p>
            <a:pPr>
              <a:buFont typeface="Wingdings" panose="05000000000000000000" pitchFamily="2" charset="2"/>
              <a:buChar char="Ø"/>
            </a:pPr>
            <a:r>
              <a:rPr lang="de-CH" sz="2400" dirty="0"/>
              <a:t>Ansatz 1: </a:t>
            </a:r>
          </a:p>
          <a:p>
            <a:pPr marL="457200" lvl="1" indent="0">
              <a:buNone/>
            </a:pPr>
            <a:r>
              <a:rPr lang="de-CH" sz="2400" dirty="0"/>
              <a:t>Test prüft </a:t>
            </a:r>
            <a:r>
              <a:rPr lang="de-CH" sz="2400" dirty="0" err="1"/>
              <a:t>SoftwareVersionsDatabase</a:t>
            </a:r>
            <a:r>
              <a:rPr lang="de-CH" sz="2400" dirty="0"/>
              <a:t> </a:t>
            </a:r>
          </a:p>
          <a:p>
            <a:pPr>
              <a:buFont typeface="Wingdings" panose="05000000000000000000" pitchFamily="2" charset="2"/>
              <a:buChar char="Ø"/>
            </a:pPr>
            <a:r>
              <a:rPr lang="de-CH" sz="2400" dirty="0"/>
              <a:t>Ansatz 2: </a:t>
            </a:r>
          </a:p>
          <a:p>
            <a:pPr marL="457200" lvl="1" indent="0">
              <a:buNone/>
            </a:pPr>
            <a:r>
              <a:rPr lang="de-CH" sz="2400" dirty="0" err="1"/>
              <a:t>TestUpdateFirmware</a:t>
            </a:r>
            <a:r>
              <a:rPr lang="de-CH" sz="2400" dirty="0"/>
              <a:t> übernimmt Überprüfung</a:t>
            </a:r>
          </a:p>
        </p:txBody>
      </p:sp>
      <p:sp>
        <p:nvSpPr>
          <p:cNvPr id="5" name="Datumsplatzhalter 4">
            <a:extLst>
              <a:ext uri="{FF2B5EF4-FFF2-40B4-BE49-F238E27FC236}">
                <a16:creationId xmlns:a16="http://schemas.microsoft.com/office/drawing/2014/main" xmlns="" id="{A347E021-AC2D-4E8C-BB88-ED9478E365AF}"/>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92315008-E19F-40C7-B7A4-53D1609ED383}"/>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D6DA7282-3C83-4FFC-87A1-13D1C24B1809}"/>
              </a:ext>
            </a:extLst>
          </p:cNvPr>
          <p:cNvSpPr>
            <a:spLocks noGrp="1"/>
          </p:cNvSpPr>
          <p:nvPr>
            <p:ph type="sldNum" sz="quarter" idx="12"/>
          </p:nvPr>
        </p:nvSpPr>
        <p:spPr/>
        <p:txBody>
          <a:bodyPr/>
          <a:lstStyle/>
          <a:p>
            <a:fld id="{F32BCB44-884D-4374-B1E9-5010269F85F7}" type="slidenum">
              <a:rPr lang="de-CH" smtClean="0"/>
              <a:t>11</a:t>
            </a:fld>
            <a:endParaRPr lang="de-CH"/>
          </a:p>
        </p:txBody>
      </p:sp>
    </p:spTree>
    <p:extLst>
      <p:ext uri="{BB962C8B-B14F-4D97-AF65-F5344CB8AC3E}">
        <p14:creationId xmlns:p14="http://schemas.microsoft.com/office/powerpoint/2010/main" val="100073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F073A4C-CA4B-4827-AA99-D666A1F2C6B2}"/>
              </a:ext>
            </a:extLst>
          </p:cNvPr>
          <p:cNvSpPr>
            <a:spLocks noGrp="1"/>
          </p:cNvSpPr>
          <p:nvPr>
            <p:ph type="title"/>
          </p:nvPr>
        </p:nvSpPr>
        <p:spPr>
          <a:xfrm>
            <a:off x="677334" y="609601"/>
            <a:ext cx="8596668" cy="649266"/>
          </a:xfrm>
        </p:spPr>
        <p:txBody>
          <a:bodyPr/>
          <a:lstStyle/>
          <a:p>
            <a:pPr algn="ctr"/>
            <a:r>
              <a:rPr lang="de-CH" dirty="0"/>
              <a:t>TTIC2</a:t>
            </a:r>
          </a:p>
        </p:txBody>
      </p:sp>
      <p:pic>
        <p:nvPicPr>
          <p:cNvPr id="9" name="Inhaltsplatzhalter 8">
            <a:extLst>
              <a:ext uri="{FF2B5EF4-FFF2-40B4-BE49-F238E27FC236}">
                <a16:creationId xmlns:a16="http://schemas.microsoft.com/office/drawing/2014/main" xmlns="" id="{DF10F6EB-2329-4049-BFDB-8898ABB7F13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3347" y="1271610"/>
            <a:ext cx="7872972" cy="2225528"/>
          </a:xfrm>
        </p:spPr>
      </p:pic>
      <p:sp>
        <p:nvSpPr>
          <p:cNvPr id="4" name="Inhaltsplatzhalter 3">
            <a:extLst>
              <a:ext uri="{FF2B5EF4-FFF2-40B4-BE49-F238E27FC236}">
                <a16:creationId xmlns:a16="http://schemas.microsoft.com/office/drawing/2014/main" xmlns="" id="{45C8BEBF-76E8-4F58-A9E6-402E3B06CFCD}"/>
              </a:ext>
            </a:extLst>
          </p:cNvPr>
          <p:cNvSpPr>
            <a:spLocks noGrp="1"/>
          </p:cNvSpPr>
          <p:nvPr>
            <p:ph sz="half" idx="2"/>
          </p:nvPr>
        </p:nvSpPr>
        <p:spPr>
          <a:xfrm>
            <a:off x="1139659" y="3468343"/>
            <a:ext cx="8768430" cy="2594255"/>
          </a:xfrm>
        </p:spPr>
        <p:txBody>
          <a:bodyPr>
            <a:normAutofit lnSpcReduction="10000"/>
          </a:bodyPr>
          <a:lstStyle/>
          <a:p>
            <a:pPr>
              <a:buFont typeface="Wingdings" panose="05000000000000000000" pitchFamily="2" charset="2"/>
              <a:buChar char="Ø"/>
            </a:pPr>
            <a:r>
              <a:rPr lang="de-CH" sz="2400" dirty="0"/>
              <a:t>Auslesung der Testinformationen auf Anforderung</a:t>
            </a:r>
          </a:p>
          <a:p>
            <a:pPr lvl="1">
              <a:buFont typeface="Wingdings" panose="05000000000000000000" pitchFamily="2" charset="2"/>
              <a:buChar char="Ø"/>
            </a:pPr>
            <a:r>
              <a:rPr lang="de-CH" sz="2400" dirty="0"/>
              <a:t>Beim </a:t>
            </a:r>
            <a:r>
              <a:rPr lang="de-CH" sz="2400" dirty="0" err="1" smtClean="0"/>
              <a:t>Aufstarten</a:t>
            </a:r>
            <a:r>
              <a:rPr lang="de-CH" sz="2400" dirty="0" smtClean="0"/>
              <a:t> </a:t>
            </a:r>
            <a:r>
              <a:rPr lang="de-CH" sz="2400" dirty="0"/>
              <a:t>Testversion auslesen</a:t>
            </a:r>
          </a:p>
          <a:p>
            <a:pPr>
              <a:buFont typeface="Wingdings" panose="05000000000000000000" pitchFamily="2" charset="2"/>
              <a:buChar char="Ø"/>
            </a:pPr>
            <a:r>
              <a:rPr lang="de-CH" sz="2400" dirty="0"/>
              <a:t>Hinterlegung des Grundzustandes</a:t>
            </a:r>
          </a:p>
          <a:p>
            <a:pPr lvl="1">
              <a:buFont typeface="Wingdings" panose="05000000000000000000" pitchFamily="2" charset="2"/>
              <a:buChar char="Ø"/>
            </a:pPr>
            <a:r>
              <a:rPr lang="de-CH" sz="2400" dirty="0"/>
              <a:t>Grundzustand aus Firmwaren + kundenspezifische </a:t>
            </a:r>
            <a:r>
              <a:rPr lang="de-CH" sz="2400" dirty="0" smtClean="0"/>
              <a:t>Ventileinstellungen </a:t>
            </a:r>
            <a:r>
              <a:rPr lang="de-CH" sz="2400" dirty="0"/>
              <a:t>+ Testkollektion</a:t>
            </a:r>
          </a:p>
          <a:p>
            <a:pPr>
              <a:buFont typeface="Wingdings" panose="05000000000000000000" pitchFamily="2" charset="2"/>
              <a:buChar char="Ø"/>
            </a:pPr>
            <a:r>
              <a:rPr lang="de-CH" sz="2400" dirty="0"/>
              <a:t>Abspeicherung der Testresultate</a:t>
            </a:r>
          </a:p>
        </p:txBody>
      </p:sp>
      <p:sp>
        <p:nvSpPr>
          <p:cNvPr id="5" name="Datumsplatzhalter 4">
            <a:extLst>
              <a:ext uri="{FF2B5EF4-FFF2-40B4-BE49-F238E27FC236}">
                <a16:creationId xmlns:a16="http://schemas.microsoft.com/office/drawing/2014/main" xmlns="" id="{717AF8C9-D30F-4E42-B775-970068AB1EBE}"/>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3104E27F-298B-4AE9-A599-803B4A7DE640}"/>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5146154F-7E5F-4C70-9473-325E555A9824}"/>
              </a:ext>
            </a:extLst>
          </p:cNvPr>
          <p:cNvSpPr>
            <a:spLocks noGrp="1"/>
          </p:cNvSpPr>
          <p:nvPr>
            <p:ph type="sldNum" sz="quarter" idx="12"/>
          </p:nvPr>
        </p:nvSpPr>
        <p:spPr/>
        <p:txBody>
          <a:bodyPr/>
          <a:lstStyle/>
          <a:p>
            <a:fld id="{F32BCB44-884D-4374-B1E9-5010269F85F7}" type="slidenum">
              <a:rPr lang="de-CH" smtClean="0"/>
              <a:t>12</a:t>
            </a:fld>
            <a:endParaRPr lang="de-CH"/>
          </a:p>
        </p:txBody>
      </p:sp>
    </p:spTree>
    <p:extLst>
      <p:ext uri="{BB962C8B-B14F-4D97-AF65-F5344CB8AC3E}">
        <p14:creationId xmlns:p14="http://schemas.microsoft.com/office/powerpoint/2010/main" val="557777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1F8A59A-2F0E-451F-9AEA-748CCD2D3A44}"/>
              </a:ext>
            </a:extLst>
          </p:cNvPr>
          <p:cNvSpPr>
            <a:spLocks noGrp="1"/>
          </p:cNvSpPr>
          <p:nvPr>
            <p:ph type="title"/>
          </p:nvPr>
        </p:nvSpPr>
        <p:spPr>
          <a:xfrm>
            <a:off x="677334" y="609600"/>
            <a:ext cx="8596668" cy="736948"/>
          </a:xfrm>
        </p:spPr>
        <p:txBody>
          <a:bodyPr/>
          <a:lstStyle/>
          <a:p>
            <a:pPr algn="ctr"/>
            <a:r>
              <a:rPr lang="de-CH" dirty="0"/>
              <a:t>ETIC2</a:t>
            </a:r>
          </a:p>
        </p:txBody>
      </p:sp>
      <p:sp>
        <p:nvSpPr>
          <p:cNvPr id="3" name="Inhaltsplatzhalter 2">
            <a:extLst>
              <a:ext uri="{FF2B5EF4-FFF2-40B4-BE49-F238E27FC236}">
                <a16:creationId xmlns:a16="http://schemas.microsoft.com/office/drawing/2014/main" xmlns="" id="{3C461BE4-8094-4806-89D6-0434A89D6EB1}"/>
              </a:ext>
            </a:extLst>
          </p:cNvPr>
          <p:cNvSpPr>
            <a:spLocks noGrp="1"/>
          </p:cNvSpPr>
          <p:nvPr>
            <p:ph idx="1"/>
          </p:nvPr>
        </p:nvSpPr>
        <p:spPr>
          <a:xfrm>
            <a:off x="871487" y="1553227"/>
            <a:ext cx="8596668" cy="4265113"/>
          </a:xfrm>
        </p:spPr>
        <p:txBody>
          <a:bodyPr>
            <a:normAutofit/>
          </a:bodyPr>
          <a:lstStyle/>
          <a:p>
            <a:pPr>
              <a:buFont typeface="Wingdings" panose="05000000000000000000" pitchFamily="2" charset="2"/>
              <a:buChar char="Ø"/>
            </a:pPr>
            <a:r>
              <a:rPr lang="de-CH" sz="2400" dirty="0"/>
              <a:t>Verwendete Komponenten aus .NET</a:t>
            </a:r>
          </a:p>
          <a:p>
            <a:pPr lvl="1">
              <a:buFont typeface="Wingdings" panose="05000000000000000000" pitchFamily="2" charset="2"/>
              <a:buChar char="Ø"/>
            </a:pPr>
            <a:r>
              <a:rPr lang="de-CH" sz="2400" dirty="0"/>
              <a:t>C#</a:t>
            </a:r>
          </a:p>
          <a:p>
            <a:pPr lvl="1">
              <a:buFont typeface="Wingdings" panose="05000000000000000000" pitchFamily="2" charset="2"/>
              <a:buChar char="Ø"/>
            </a:pPr>
            <a:r>
              <a:rPr lang="de-CH" sz="2400" dirty="0"/>
              <a:t>WPF Oberfläche mit </a:t>
            </a:r>
            <a:r>
              <a:rPr lang="de-CH" sz="2400" dirty="0" err="1"/>
              <a:t>DevExpress</a:t>
            </a:r>
            <a:r>
              <a:rPr lang="de-CH" sz="2400" dirty="0"/>
              <a:t> Framework</a:t>
            </a:r>
          </a:p>
          <a:p>
            <a:pPr lvl="1">
              <a:buFont typeface="Wingdings" panose="05000000000000000000" pitchFamily="2" charset="2"/>
              <a:buChar char="Ø"/>
            </a:pPr>
            <a:r>
              <a:rPr lang="de-CH" sz="2400" dirty="0"/>
              <a:t>MVVM-Pattern (SW-Struktur)</a:t>
            </a:r>
          </a:p>
          <a:p>
            <a:pPr lvl="1">
              <a:buFont typeface="Wingdings" panose="05000000000000000000" pitchFamily="2" charset="2"/>
              <a:buChar char="Ø"/>
            </a:pPr>
            <a:r>
              <a:rPr lang="de-CH" sz="2400" dirty="0"/>
              <a:t>Entity Framework (Anbindung an Datenbank)</a:t>
            </a:r>
          </a:p>
          <a:p>
            <a:pPr>
              <a:buFont typeface="Wingdings" panose="05000000000000000000" pitchFamily="2" charset="2"/>
              <a:buChar char="Ø"/>
            </a:pPr>
            <a:r>
              <a:rPr lang="de-CH" sz="2400" dirty="0"/>
              <a:t>Konzept</a:t>
            </a:r>
          </a:p>
          <a:p>
            <a:pPr lvl="1">
              <a:buFont typeface="Wingdings" panose="05000000000000000000" pitchFamily="2" charset="2"/>
              <a:buChar char="Ø"/>
            </a:pPr>
            <a:r>
              <a:rPr lang="de-CH" sz="2400" dirty="0"/>
              <a:t>Daten in unterschiedliche Ebenen unterteilen</a:t>
            </a:r>
          </a:p>
          <a:p>
            <a:pPr lvl="2">
              <a:buFont typeface="Wingdings" panose="05000000000000000000" pitchFamily="2" charset="2"/>
              <a:buChar char="Ø"/>
            </a:pPr>
            <a:r>
              <a:rPr lang="de-CH" sz="2400" dirty="0"/>
              <a:t>Nach Firmware oder Hardware</a:t>
            </a:r>
          </a:p>
        </p:txBody>
      </p:sp>
      <p:sp>
        <p:nvSpPr>
          <p:cNvPr id="4" name="Datumsplatzhalter 3">
            <a:extLst>
              <a:ext uri="{FF2B5EF4-FFF2-40B4-BE49-F238E27FC236}">
                <a16:creationId xmlns:a16="http://schemas.microsoft.com/office/drawing/2014/main" xmlns="" id="{2684B0DD-F4FA-40D5-A6FD-2EE4DFDB462E}"/>
              </a:ext>
            </a:extLst>
          </p:cNvPr>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ußzeilenplatzhalter 4">
            <a:extLst>
              <a:ext uri="{FF2B5EF4-FFF2-40B4-BE49-F238E27FC236}">
                <a16:creationId xmlns:a16="http://schemas.microsoft.com/office/drawing/2014/main" xmlns="" id="{60A13347-00F7-4A35-98E1-97AF4B5F85C9}"/>
              </a:ext>
            </a:extLst>
          </p:cNvPr>
          <p:cNvSpPr>
            <a:spLocks noGrp="1"/>
          </p:cNvSpPr>
          <p:nvPr>
            <p:ph type="ftr" sz="quarter" idx="11"/>
          </p:nvPr>
        </p:nvSpPr>
        <p:spPr/>
        <p:txBody>
          <a:bodyPr/>
          <a:lstStyle/>
          <a:p>
            <a:r>
              <a:rPr lang="de-CH"/>
              <a:t>ETIC2 zur Verwaltung von Ventiltests</a:t>
            </a:r>
            <a:endParaRPr lang="de-CH" dirty="0"/>
          </a:p>
        </p:txBody>
      </p:sp>
      <p:sp>
        <p:nvSpPr>
          <p:cNvPr id="6" name="Foliennummernplatzhalter 5">
            <a:extLst>
              <a:ext uri="{FF2B5EF4-FFF2-40B4-BE49-F238E27FC236}">
                <a16:creationId xmlns:a16="http://schemas.microsoft.com/office/drawing/2014/main" xmlns="" id="{9EA3A1C8-70D6-4AB2-95E7-B56AAD9B143C}"/>
              </a:ext>
            </a:extLst>
          </p:cNvPr>
          <p:cNvSpPr>
            <a:spLocks noGrp="1"/>
          </p:cNvSpPr>
          <p:nvPr>
            <p:ph type="sldNum" sz="quarter" idx="12"/>
          </p:nvPr>
        </p:nvSpPr>
        <p:spPr/>
        <p:txBody>
          <a:bodyPr/>
          <a:lstStyle/>
          <a:p>
            <a:fld id="{F32BCB44-884D-4374-B1E9-5010269F85F7}" type="slidenum">
              <a:rPr lang="de-CH" smtClean="0"/>
              <a:t>13</a:t>
            </a:fld>
            <a:endParaRPr lang="de-CH" dirty="0"/>
          </a:p>
        </p:txBody>
      </p:sp>
    </p:spTree>
    <p:extLst>
      <p:ext uri="{BB962C8B-B14F-4D97-AF65-F5344CB8AC3E}">
        <p14:creationId xmlns:p14="http://schemas.microsoft.com/office/powerpoint/2010/main" val="868575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F5F6F12-1825-4AD9-9851-5D1786AFEBD2}"/>
              </a:ext>
            </a:extLst>
          </p:cNvPr>
          <p:cNvSpPr>
            <a:spLocks noGrp="1"/>
          </p:cNvSpPr>
          <p:nvPr>
            <p:ph type="title"/>
          </p:nvPr>
        </p:nvSpPr>
        <p:spPr>
          <a:xfrm>
            <a:off x="677334" y="609600"/>
            <a:ext cx="8596668" cy="742582"/>
          </a:xfrm>
        </p:spPr>
        <p:txBody>
          <a:bodyPr/>
          <a:lstStyle/>
          <a:p>
            <a:pPr algn="ctr"/>
            <a:r>
              <a:rPr lang="de-CH" dirty="0"/>
              <a:t>Model</a:t>
            </a:r>
          </a:p>
        </p:txBody>
      </p:sp>
      <p:sp>
        <p:nvSpPr>
          <p:cNvPr id="5" name="Datumsplatzhalter 4">
            <a:extLst>
              <a:ext uri="{FF2B5EF4-FFF2-40B4-BE49-F238E27FC236}">
                <a16:creationId xmlns:a16="http://schemas.microsoft.com/office/drawing/2014/main" xmlns="" id="{64FC36B3-53CE-4B39-851D-7C591C6F222B}"/>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742D85D4-30DE-4D63-9539-DA9B5EC3841D}"/>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7814D0EA-8F5A-4162-A17B-7200EAE66AFD}"/>
              </a:ext>
            </a:extLst>
          </p:cNvPr>
          <p:cNvSpPr>
            <a:spLocks noGrp="1"/>
          </p:cNvSpPr>
          <p:nvPr>
            <p:ph type="sldNum" sz="quarter" idx="12"/>
          </p:nvPr>
        </p:nvSpPr>
        <p:spPr/>
        <p:txBody>
          <a:bodyPr/>
          <a:lstStyle/>
          <a:p>
            <a:fld id="{F32BCB44-884D-4374-B1E9-5010269F85F7}" type="slidenum">
              <a:rPr lang="de-CH" smtClean="0"/>
              <a:t>14</a:t>
            </a:fld>
            <a:endParaRPr lang="de-CH"/>
          </a:p>
        </p:txBody>
      </p:sp>
      <p:pic>
        <p:nvPicPr>
          <p:cNvPr id="10" name="Inhaltsplatzhalter 9">
            <a:extLst>
              <a:ext uri="{FF2B5EF4-FFF2-40B4-BE49-F238E27FC236}">
                <a16:creationId xmlns:a16="http://schemas.microsoft.com/office/drawing/2014/main" xmlns="" id="{8FACCB02-A83A-43AB-9383-B429453BDBA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90512" y="1825196"/>
            <a:ext cx="11736388" cy="3527878"/>
          </a:xfrm>
        </p:spPr>
      </p:pic>
    </p:spTree>
    <p:extLst>
      <p:ext uri="{BB962C8B-B14F-4D97-AF65-F5344CB8AC3E}">
        <p14:creationId xmlns:p14="http://schemas.microsoft.com/office/powerpoint/2010/main" val="1822547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3D8C255-053A-443A-8790-260741C870A6}"/>
              </a:ext>
            </a:extLst>
          </p:cNvPr>
          <p:cNvSpPr>
            <a:spLocks noGrp="1"/>
          </p:cNvSpPr>
          <p:nvPr>
            <p:ph type="title"/>
          </p:nvPr>
        </p:nvSpPr>
        <p:spPr>
          <a:xfrm>
            <a:off x="677334" y="609600"/>
            <a:ext cx="8596668" cy="671972"/>
          </a:xfrm>
        </p:spPr>
        <p:txBody>
          <a:bodyPr/>
          <a:lstStyle/>
          <a:p>
            <a:pPr algn="ctr"/>
            <a:r>
              <a:rPr lang="de-CH" dirty="0" err="1"/>
              <a:t>ViewModel</a:t>
            </a:r>
            <a:endParaRPr lang="de-CH" dirty="0"/>
          </a:p>
        </p:txBody>
      </p:sp>
      <p:sp>
        <p:nvSpPr>
          <p:cNvPr id="5" name="Datumsplatzhalter 4">
            <a:extLst>
              <a:ext uri="{FF2B5EF4-FFF2-40B4-BE49-F238E27FC236}">
                <a16:creationId xmlns:a16="http://schemas.microsoft.com/office/drawing/2014/main" xmlns="" id="{799CD121-C3D6-43BA-B2E3-ACE758BCB7D0}"/>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A6ACE050-0C7F-4317-85C7-9D81D9CACEAB}"/>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FE6244C6-8691-4B6F-AF3C-977CDEA1C71D}"/>
              </a:ext>
            </a:extLst>
          </p:cNvPr>
          <p:cNvSpPr>
            <a:spLocks noGrp="1"/>
          </p:cNvSpPr>
          <p:nvPr>
            <p:ph type="sldNum" sz="quarter" idx="12"/>
          </p:nvPr>
        </p:nvSpPr>
        <p:spPr/>
        <p:txBody>
          <a:bodyPr/>
          <a:lstStyle/>
          <a:p>
            <a:fld id="{F32BCB44-884D-4374-B1E9-5010269F85F7}" type="slidenum">
              <a:rPr lang="de-CH" smtClean="0"/>
              <a:t>15</a:t>
            </a:fld>
            <a:endParaRPr lang="de-CH"/>
          </a:p>
        </p:txBody>
      </p:sp>
      <p:pic>
        <p:nvPicPr>
          <p:cNvPr id="10" name="Inhaltsplatzhalter 9">
            <a:extLst>
              <a:ext uri="{FF2B5EF4-FFF2-40B4-BE49-F238E27FC236}">
                <a16:creationId xmlns:a16="http://schemas.microsoft.com/office/drawing/2014/main" xmlns="" id="{3514EDB3-6408-4E52-A4C1-873A8AC6E6E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2575" y="1635330"/>
            <a:ext cx="11626850" cy="3770388"/>
          </a:xfrm>
        </p:spPr>
      </p:pic>
    </p:spTree>
    <p:extLst>
      <p:ext uri="{BB962C8B-B14F-4D97-AF65-F5344CB8AC3E}">
        <p14:creationId xmlns:p14="http://schemas.microsoft.com/office/powerpoint/2010/main" val="3971585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0D941DA-5982-4E15-B0F6-4D627B797DA5}"/>
              </a:ext>
            </a:extLst>
          </p:cNvPr>
          <p:cNvSpPr>
            <a:spLocks noGrp="1"/>
          </p:cNvSpPr>
          <p:nvPr>
            <p:ph type="title"/>
          </p:nvPr>
        </p:nvSpPr>
        <p:spPr>
          <a:xfrm>
            <a:off x="677334" y="609600"/>
            <a:ext cx="8596668" cy="736948"/>
          </a:xfrm>
        </p:spPr>
        <p:txBody>
          <a:bodyPr/>
          <a:lstStyle/>
          <a:p>
            <a:pPr algn="ctr"/>
            <a:r>
              <a:rPr lang="de-CH" dirty="0"/>
              <a:t>Live Demo</a:t>
            </a:r>
          </a:p>
        </p:txBody>
      </p:sp>
      <p:sp>
        <p:nvSpPr>
          <p:cNvPr id="4" name="Datumsplatzhalter 3">
            <a:extLst>
              <a:ext uri="{FF2B5EF4-FFF2-40B4-BE49-F238E27FC236}">
                <a16:creationId xmlns:a16="http://schemas.microsoft.com/office/drawing/2014/main" xmlns="" id="{AF3C7C69-32B4-4A63-ADC2-9555BDE0F25A}"/>
              </a:ext>
            </a:extLst>
          </p:cNvPr>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ußzeilenplatzhalter 4">
            <a:extLst>
              <a:ext uri="{FF2B5EF4-FFF2-40B4-BE49-F238E27FC236}">
                <a16:creationId xmlns:a16="http://schemas.microsoft.com/office/drawing/2014/main" xmlns="" id="{C1D6A737-F8A2-4542-BF88-8A47FD048181}"/>
              </a:ext>
            </a:extLst>
          </p:cNvPr>
          <p:cNvSpPr>
            <a:spLocks noGrp="1"/>
          </p:cNvSpPr>
          <p:nvPr>
            <p:ph type="ftr" sz="quarter" idx="11"/>
          </p:nvPr>
        </p:nvSpPr>
        <p:spPr/>
        <p:txBody>
          <a:bodyPr/>
          <a:lstStyle/>
          <a:p>
            <a:r>
              <a:rPr lang="de-CH"/>
              <a:t>ETIC2 zur Verwaltung von Ventiltests</a:t>
            </a:r>
            <a:endParaRPr lang="de-CH" dirty="0"/>
          </a:p>
        </p:txBody>
      </p:sp>
      <p:sp>
        <p:nvSpPr>
          <p:cNvPr id="6" name="Foliennummernplatzhalter 5">
            <a:extLst>
              <a:ext uri="{FF2B5EF4-FFF2-40B4-BE49-F238E27FC236}">
                <a16:creationId xmlns:a16="http://schemas.microsoft.com/office/drawing/2014/main" xmlns="" id="{6C94339E-B748-48B9-8295-72A08A60B829}"/>
              </a:ext>
            </a:extLst>
          </p:cNvPr>
          <p:cNvSpPr>
            <a:spLocks noGrp="1"/>
          </p:cNvSpPr>
          <p:nvPr>
            <p:ph type="sldNum" sz="quarter" idx="12"/>
          </p:nvPr>
        </p:nvSpPr>
        <p:spPr/>
        <p:txBody>
          <a:bodyPr/>
          <a:lstStyle/>
          <a:p>
            <a:fld id="{F32BCB44-884D-4374-B1E9-5010269F85F7}" type="slidenum">
              <a:rPr lang="de-CH" smtClean="0"/>
              <a:t>16</a:t>
            </a:fld>
            <a:endParaRPr lang="de-CH" dirty="0"/>
          </a:p>
        </p:txBody>
      </p:sp>
      <p:sp>
        <p:nvSpPr>
          <p:cNvPr id="17" name="Textfeld 16">
            <a:extLst>
              <a:ext uri="{FF2B5EF4-FFF2-40B4-BE49-F238E27FC236}">
                <a16:creationId xmlns:a16="http://schemas.microsoft.com/office/drawing/2014/main" xmlns="" id="{B4E61EAD-98B1-4744-A1CE-6083F79F44AC}"/>
              </a:ext>
            </a:extLst>
          </p:cNvPr>
          <p:cNvSpPr txBox="1"/>
          <p:nvPr/>
        </p:nvSpPr>
        <p:spPr>
          <a:xfrm>
            <a:off x="7152362" y="1997901"/>
            <a:ext cx="1258865" cy="461665"/>
          </a:xfrm>
          <a:prstGeom prst="rect">
            <a:avLst/>
          </a:prstGeom>
          <a:noFill/>
        </p:spPr>
        <p:txBody>
          <a:bodyPr wrap="square" rtlCol="0">
            <a:spAutoFit/>
          </a:bodyPr>
          <a:lstStyle/>
          <a:p>
            <a:r>
              <a:rPr lang="de-CH" sz="2400" b="1" dirty="0"/>
              <a:t>ETIC2</a:t>
            </a:r>
          </a:p>
        </p:txBody>
      </p:sp>
      <p:sp>
        <p:nvSpPr>
          <p:cNvPr id="23" name="Textfeld 22">
            <a:extLst>
              <a:ext uri="{FF2B5EF4-FFF2-40B4-BE49-F238E27FC236}">
                <a16:creationId xmlns:a16="http://schemas.microsoft.com/office/drawing/2014/main" xmlns="" id="{73013329-9556-4391-98D4-F6BB4A9113F5}"/>
              </a:ext>
            </a:extLst>
          </p:cNvPr>
          <p:cNvSpPr txBox="1"/>
          <p:nvPr/>
        </p:nvSpPr>
        <p:spPr>
          <a:xfrm>
            <a:off x="2419611" y="1924832"/>
            <a:ext cx="1258865" cy="461665"/>
          </a:xfrm>
          <a:prstGeom prst="rect">
            <a:avLst/>
          </a:prstGeom>
          <a:noFill/>
        </p:spPr>
        <p:txBody>
          <a:bodyPr wrap="square" rtlCol="0">
            <a:spAutoFit/>
          </a:bodyPr>
          <a:lstStyle/>
          <a:p>
            <a:r>
              <a:rPr lang="de-CH" sz="2400" b="1" dirty="0"/>
              <a:t>TTIC2</a:t>
            </a:r>
          </a:p>
        </p:txBody>
      </p:sp>
      <p:pic>
        <p:nvPicPr>
          <p:cNvPr id="7" name="Grafik 6">
            <a:hlinkClick r:id="rId3" action="ppaction://program"/>
            <a:extLst>
              <a:ext uri="{FF2B5EF4-FFF2-40B4-BE49-F238E27FC236}">
                <a16:creationId xmlns:a16="http://schemas.microsoft.com/office/drawing/2014/main" xmlns="" id="{2536232D-3F68-4AF2-9687-9DA4DB7B7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93" y="2493703"/>
            <a:ext cx="2906665" cy="2906665"/>
          </a:xfrm>
          <a:prstGeom prst="rect">
            <a:avLst/>
          </a:prstGeom>
        </p:spPr>
      </p:pic>
      <p:pic>
        <p:nvPicPr>
          <p:cNvPr id="11" name="Inhaltsplatzhalter 10">
            <a:hlinkClick r:id="rId5" action="ppaction://program"/>
            <a:extLst>
              <a:ext uri="{FF2B5EF4-FFF2-40B4-BE49-F238E27FC236}">
                <a16:creationId xmlns:a16="http://schemas.microsoft.com/office/drawing/2014/main" xmlns="" id="{A3C86357-C0BB-439D-A3E6-1F14A4E72754}"/>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263138" y="2590611"/>
            <a:ext cx="2998850" cy="2593312"/>
          </a:xfrm>
        </p:spPr>
      </p:pic>
    </p:spTree>
    <p:extLst>
      <p:ext uri="{BB962C8B-B14F-4D97-AF65-F5344CB8AC3E}">
        <p14:creationId xmlns:p14="http://schemas.microsoft.com/office/powerpoint/2010/main" val="2729681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B3822F2-1133-404D-A404-372905D2B871}"/>
              </a:ext>
            </a:extLst>
          </p:cNvPr>
          <p:cNvSpPr>
            <a:spLocks noGrp="1"/>
          </p:cNvSpPr>
          <p:nvPr>
            <p:ph type="title"/>
          </p:nvPr>
        </p:nvSpPr>
        <p:spPr>
          <a:xfrm>
            <a:off x="677334" y="609600"/>
            <a:ext cx="8596668" cy="705633"/>
          </a:xfrm>
        </p:spPr>
        <p:txBody>
          <a:bodyPr/>
          <a:lstStyle/>
          <a:p>
            <a:pPr algn="ctr"/>
            <a:r>
              <a:rPr lang="de-CH" dirty="0"/>
              <a:t>Diskussion</a:t>
            </a:r>
          </a:p>
        </p:txBody>
      </p:sp>
      <p:sp>
        <p:nvSpPr>
          <p:cNvPr id="3" name="Inhaltsplatzhalter 2">
            <a:extLst>
              <a:ext uri="{FF2B5EF4-FFF2-40B4-BE49-F238E27FC236}">
                <a16:creationId xmlns:a16="http://schemas.microsoft.com/office/drawing/2014/main" xmlns="" id="{032353AD-8847-44AF-B36F-9CE0CF39F516}"/>
              </a:ext>
            </a:extLst>
          </p:cNvPr>
          <p:cNvSpPr>
            <a:spLocks noGrp="1"/>
          </p:cNvSpPr>
          <p:nvPr>
            <p:ph idx="1"/>
          </p:nvPr>
        </p:nvSpPr>
        <p:spPr>
          <a:xfrm>
            <a:off x="765015" y="1759909"/>
            <a:ext cx="8596668" cy="3720230"/>
          </a:xfrm>
        </p:spPr>
        <p:txBody>
          <a:bodyPr>
            <a:noAutofit/>
          </a:bodyPr>
          <a:lstStyle/>
          <a:p>
            <a:pPr>
              <a:buFont typeface="Wingdings" panose="05000000000000000000" pitchFamily="2" charset="2"/>
              <a:buChar char="Ø"/>
            </a:pPr>
            <a:r>
              <a:rPr lang="de-CH" sz="2400" dirty="0"/>
              <a:t>Alle Hauptziele erreicht</a:t>
            </a:r>
          </a:p>
          <a:p>
            <a:pPr>
              <a:buFont typeface="Wingdings" panose="05000000000000000000" pitchFamily="2" charset="2"/>
              <a:buChar char="Ø"/>
            </a:pPr>
            <a:r>
              <a:rPr lang="de-CH" sz="2400" dirty="0"/>
              <a:t>Funktionsweise auf einzelnem Rechner nachgewiesen</a:t>
            </a:r>
          </a:p>
          <a:p>
            <a:pPr>
              <a:buFont typeface="Wingdings" panose="05000000000000000000" pitchFamily="2" charset="2"/>
              <a:buChar char="Ø"/>
            </a:pPr>
            <a:r>
              <a:rPr lang="de-CH" sz="2400" dirty="0"/>
              <a:t>Lösungssuche nach Fehlermeldungen einfacher vorgestellt</a:t>
            </a:r>
          </a:p>
          <a:p>
            <a:pPr>
              <a:buFont typeface="Wingdings" panose="05000000000000000000" pitchFamily="2" charset="2"/>
              <a:buChar char="Ø"/>
            </a:pPr>
            <a:r>
              <a:rPr lang="de-CH" sz="2400" dirty="0"/>
              <a:t>Alte Testumgebung wird nicht angepasst</a:t>
            </a:r>
          </a:p>
        </p:txBody>
      </p:sp>
      <p:sp>
        <p:nvSpPr>
          <p:cNvPr id="4" name="Datumsplatzhalter 3">
            <a:extLst>
              <a:ext uri="{FF2B5EF4-FFF2-40B4-BE49-F238E27FC236}">
                <a16:creationId xmlns:a16="http://schemas.microsoft.com/office/drawing/2014/main" xmlns="" id="{76522718-054C-4D7A-BFAF-D41DE08E7127}"/>
              </a:ext>
            </a:extLst>
          </p:cNvPr>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ußzeilenplatzhalter 4">
            <a:extLst>
              <a:ext uri="{FF2B5EF4-FFF2-40B4-BE49-F238E27FC236}">
                <a16:creationId xmlns:a16="http://schemas.microsoft.com/office/drawing/2014/main" xmlns="" id="{C76FB02C-421E-4EA8-8F3B-33142D6C6135}"/>
              </a:ext>
            </a:extLst>
          </p:cNvPr>
          <p:cNvSpPr>
            <a:spLocks noGrp="1"/>
          </p:cNvSpPr>
          <p:nvPr>
            <p:ph type="ftr" sz="quarter" idx="11"/>
          </p:nvPr>
        </p:nvSpPr>
        <p:spPr/>
        <p:txBody>
          <a:bodyPr/>
          <a:lstStyle/>
          <a:p>
            <a:r>
              <a:rPr lang="de-CH" dirty="0"/>
              <a:t>ETIC2 zur Verwaltung von Ventiltests</a:t>
            </a:r>
          </a:p>
        </p:txBody>
      </p:sp>
      <p:sp>
        <p:nvSpPr>
          <p:cNvPr id="6" name="Foliennummernplatzhalter 5">
            <a:extLst>
              <a:ext uri="{FF2B5EF4-FFF2-40B4-BE49-F238E27FC236}">
                <a16:creationId xmlns:a16="http://schemas.microsoft.com/office/drawing/2014/main" xmlns="" id="{18CFBA82-657C-40E5-AE89-95AA0F2E6DFF}"/>
              </a:ext>
            </a:extLst>
          </p:cNvPr>
          <p:cNvSpPr>
            <a:spLocks noGrp="1"/>
          </p:cNvSpPr>
          <p:nvPr>
            <p:ph type="sldNum" sz="quarter" idx="12"/>
          </p:nvPr>
        </p:nvSpPr>
        <p:spPr>
          <a:xfrm>
            <a:off x="8596746" y="6018993"/>
            <a:ext cx="683339" cy="365125"/>
          </a:xfrm>
        </p:spPr>
        <p:txBody>
          <a:bodyPr/>
          <a:lstStyle/>
          <a:p>
            <a:fld id="{F32BCB44-884D-4374-B1E9-5010269F85F7}" type="slidenum">
              <a:rPr lang="de-CH" smtClean="0"/>
              <a:t>17</a:t>
            </a:fld>
            <a:endParaRPr lang="de-CH" dirty="0"/>
          </a:p>
        </p:txBody>
      </p:sp>
    </p:spTree>
    <p:extLst>
      <p:ext uri="{BB962C8B-B14F-4D97-AF65-F5344CB8AC3E}">
        <p14:creationId xmlns:p14="http://schemas.microsoft.com/office/powerpoint/2010/main" val="3143105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EE521E6-979D-4184-BDF3-E10592A7C062}"/>
              </a:ext>
            </a:extLst>
          </p:cNvPr>
          <p:cNvSpPr>
            <a:spLocks noGrp="1"/>
          </p:cNvSpPr>
          <p:nvPr>
            <p:ph type="title"/>
          </p:nvPr>
        </p:nvSpPr>
        <p:spPr>
          <a:xfrm>
            <a:off x="677334" y="609600"/>
            <a:ext cx="8596668" cy="837156"/>
          </a:xfrm>
        </p:spPr>
        <p:txBody>
          <a:bodyPr/>
          <a:lstStyle/>
          <a:p>
            <a:pPr algn="ctr"/>
            <a:r>
              <a:rPr lang="de-CH" dirty="0"/>
              <a:t>Ausblick</a:t>
            </a:r>
          </a:p>
        </p:txBody>
      </p:sp>
      <p:sp>
        <p:nvSpPr>
          <p:cNvPr id="3" name="Inhaltsplatzhalter 2">
            <a:extLst>
              <a:ext uri="{FF2B5EF4-FFF2-40B4-BE49-F238E27FC236}">
                <a16:creationId xmlns:a16="http://schemas.microsoft.com/office/drawing/2014/main" xmlns="" id="{6037BB09-E1DC-45B2-A48C-BF27EB7F84BB}"/>
              </a:ext>
            </a:extLst>
          </p:cNvPr>
          <p:cNvSpPr>
            <a:spLocks noGrp="1"/>
          </p:cNvSpPr>
          <p:nvPr>
            <p:ph idx="1"/>
          </p:nvPr>
        </p:nvSpPr>
        <p:spPr>
          <a:xfrm>
            <a:off x="620967" y="1960324"/>
            <a:ext cx="8596668" cy="3532340"/>
          </a:xfrm>
        </p:spPr>
        <p:txBody>
          <a:bodyPr>
            <a:normAutofit/>
          </a:bodyPr>
          <a:lstStyle/>
          <a:p>
            <a:pPr>
              <a:buFont typeface="Wingdings" panose="05000000000000000000" pitchFamily="2" charset="2"/>
              <a:buChar char="Ø"/>
            </a:pPr>
            <a:r>
              <a:rPr lang="de-CH" sz="2400" dirty="0"/>
              <a:t>Offene Punkte</a:t>
            </a:r>
          </a:p>
          <a:p>
            <a:pPr lvl="1">
              <a:buFont typeface="Wingdings" panose="05000000000000000000" pitchFamily="2" charset="2"/>
              <a:buChar char="Ø"/>
            </a:pPr>
            <a:r>
              <a:rPr lang="de-CH" sz="2400" dirty="0"/>
              <a:t>Umsetzung Überarbeitung </a:t>
            </a:r>
            <a:r>
              <a:rPr lang="de-CH" sz="2400" dirty="0" err="1"/>
              <a:t>SoftwareVersionsDatabase</a:t>
            </a:r>
            <a:endParaRPr lang="de-CH" sz="2400" dirty="0"/>
          </a:p>
          <a:p>
            <a:pPr lvl="1">
              <a:buFont typeface="Wingdings" panose="05000000000000000000" pitchFamily="2" charset="2"/>
              <a:buChar char="Ø"/>
            </a:pPr>
            <a:r>
              <a:rPr lang="de-CH" sz="2400" dirty="0"/>
              <a:t>Integration </a:t>
            </a:r>
            <a:r>
              <a:rPr lang="de-CH" sz="2400" dirty="0" err="1"/>
              <a:t>Buglist</a:t>
            </a:r>
            <a:r>
              <a:rPr lang="de-CH" sz="2400" dirty="0"/>
              <a:t> in ETIC2</a:t>
            </a:r>
          </a:p>
          <a:p>
            <a:pPr lvl="1">
              <a:buFont typeface="Wingdings" panose="05000000000000000000" pitchFamily="2" charset="2"/>
              <a:buChar char="Ø"/>
            </a:pPr>
            <a:r>
              <a:rPr lang="de-CH" sz="2400" dirty="0"/>
              <a:t>Logfile in ETIC2</a:t>
            </a:r>
          </a:p>
          <a:p>
            <a:pPr>
              <a:buFont typeface="Wingdings" panose="05000000000000000000" pitchFamily="2" charset="2"/>
              <a:buChar char="Ø"/>
            </a:pPr>
            <a:r>
              <a:rPr lang="de-CH" sz="2400" dirty="0"/>
              <a:t>Nächste Schritte</a:t>
            </a:r>
          </a:p>
          <a:p>
            <a:pPr lvl="1">
              <a:buFont typeface="Wingdings" panose="05000000000000000000" pitchFamily="2" charset="2"/>
              <a:buChar char="Ø"/>
            </a:pPr>
            <a:r>
              <a:rPr lang="de-CH" sz="2400" dirty="0" smtClean="0"/>
              <a:t>Produktiver </a:t>
            </a:r>
            <a:r>
              <a:rPr lang="de-CH" sz="2400" dirty="0"/>
              <a:t>Einsatz (Erweiterung </a:t>
            </a:r>
            <a:r>
              <a:rPr lang="de-CH" sz="2400" dirty="0" err="1"/>
              <a:t>SoftwareVersionsDatabase</a:t>
            </a:r>
            <a:r>
              <a:rPr lang="de-CH" sz="2400" dirty="0"/>
              <a:t> auf SQL Server)</a:t>
            </a:r>
          </a:p>
          <a:p>
            <a:pPr marL="0" indent="0">
              <a:buNone/>
            </a:pPr>
            <a:endParaRPr lang="de-CH" dirty="0"/>
          </a:p>
        </p:txBody>
      </p:sp>
      <p:sp>
        <p:nvSpPr>
          <p:cNvPr id="4" name="Datumsplatzhalter 3">
            <a:extLst>
              <a:ext uri="{FF2B5EF4-FFF2-40B4-BE49-F238E27FC236}">
                <a16:creationId xmlns:a16="http://schemas.microsoft.com/office/drawing/2014/main" xmlns="" id="{2BB6AF13-4DA9-40C8-85AD-569DC2AC2376}"/>
              </a:ext>
            </a:extLst>
          </p:cNvPr>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ußzeilenplatzhalter 4">
            <a:extLst>
              <a:ext uri="{FF2B5EF4-FFF2-40B4-BE49-F238E27FC236}">
                <a16:creationId xmlns:a16="http://schemas.microsoft.com/office/drawing/2014/main" xmlns="" id="{B3C98D60-A207-4FC2-8CC5-FDA7DB139E49}"/>
              </a:ext>
            </a:extLst>
          </p:cNvPr>
          <p:cNvSpPr>
            <a:spLocks noGrp="1"/>
          </p:cNvSpPr>
          <p:nvPr>
            <p:ph type="ftr" sz="quarter" idx="11"/>
          </p:nvPr>
        </p:nvSpPr>
        <p:spPr/>
        <p:txBody>
          <a:bodyPr/>
          <a:lstStyle/>
          <a:p>
            <a:r>
              <a:rPr lang="de-CH" dirty="0"/>
              <a:t>ETIC2 zur Verwaltung von Ventiltests</a:t>
            </a:r>
          </a:p>
        </p:txBody>
      </p:sp>
      <p:sp>
        <p:nvSpPr>
          <p:cNvPr id="6" name="Foliennummernplatzhalter 5">
            <a:extLst>
              <a:ext uri="{FF2B5EF4-FFF2-40B4-BE49-F238E27FC236}">
                <a16:creationId xmlns:a16="http://schemas.microsoft.com/office/drawing/2014/main" xmlns="" id="{58BFA7B1-8AE7-4471-9778-E36EB3C3FA47}"/>
              </a:ext>
            </a:extLst>
          </p:cNvPr>
          <p:cNvSpPr>
            <a:spLocks noGrp="1"/>
          </p:cNvSpPr>
          <p:nvPr>
            <p:ph type="sldNum" sz="quarter" idx="12"/>
          </p:nvPr>
        </p:nvSpPr>
        <p:spPr/>
        <p:txBody>
          <a:bodyPr/>
          <a:lstStyle/>
          <a:p>
            <a:fld id="{F32BCB44-884D-4374-B1E9-5010269F85F7}" type="slidenum">
              <a:rPr lang="de-CH" smtClean="0"/>
              <a:t>18</a:t>
            </a:fld>
            <a:endParaRPr lang="de-CH" dirty="0"/>
          </a:p>
        </p:txBody>
      </p:sp>
    </p:spTree>
    <p:extLst>
      <p:ext uri="{BB962C8B-B14F-4D97-AF65-F5344CB8AC3E}">
        <p14:creationId xmlns:p14="http://schemas.microsoft.com/office/powerpoint/2010/main" val="1750880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Vielen Dank für Ihre Aufmerksamkeit!</a:t>
            </a:r>
            <a:endParaRPr lang="de-CH" dirty="0"/>
          </a:p>
        </p:txBody>
      </p:sp>
      <p:sp>
        <p:nvSpPr>
          <p:cNvPr id="3" name="Textplatzhalter 2"/>
          <p:cNvSpPr>
            <a:spLocks noGrp="1"/>
          </p:cNvSpPr>
          <p:nvPr>
            <p:ph type="body" idx="1"/>
          </p:nvPr>
        </p:nvSpPr>
        <p:spPr/>
        <p:txBody>
          <a:bodyPr/>
          <a:lstStyle/>
          <a:p>
            <a:endParaRPr lang="de-CH"/>
          </a:p>
        </p:txBody>
      </p:sp>
      <p:sp>
        <p:nvSpPr>
          <p:cNvPr id="4" name="Datumsplatzhalter 3"/>
          <p:cNvSpPr>
            <a:spLocks noGrp="1"/>
          </p:cNvSpPr>
          <p:nvPr>
            <p:ph type="dt" sz="half" idx="10"/>
          </p:nvPr>
        </p:nvSpPr>
        <p:spPr/>
        <p:txBody>
          <a:bodyPr/>
          <a:lstStyle/>
          <a:p>
            <a:fld id="{2B426987-5556-4180-B2DD-5CAFEE8B46BB}" type="datetime1">
              <a:rPr lang="de-CH" smtClean="0"/>
              <a:t>17.09.2017</a:t>
            </a:fld>
            <a:endParaRPr lang="de-CH"/>
          </a:p>
        </p:txBody>
      </p:sp>
      <p:sp>
        <p:nvSpPr>
          <p:cNvPr id="5" name="Fußzeilenplatzhalter 4"/>
          <p:cNvSpPr>
            <a:spLocks noGrp="1"/>
          </p:cNvSpPr>
          <p:nvPr>
            <p:ph type="ftr" sz="quarter" idx="11"/>
          </p:nvPr>
        </p:nvSpPr>
        <p:spPr/>
        <p:txBody>
          <a:bodyPr/>
          <a:lstStyle/>
          <a:p>
            <a:r>
              <a:rPr lang="de-CH" smtClean="0"/>
              <a:t>ETIC2 zur Verwaltung von Ventiltests</a:t>
            </a:r>
            <a:endParaRPr lang="de-CH" dirty="0"/>
          </a:p>
        </p:txBody>
      </p:sp>
      <p:sp>
        <p:nvSpPr>
          <p:cNvPr id="6" name="Foliennummernplatzhalter 5"/>
          <p:cNvSpPr>
            <a:spLocks noGrp="1"/>
          </p:cNvSpPr>
          <p:nvPr>
            <p:ph type="sldNum" sz="quarter" idx="12"/>
          </p:nvPr>
        </p:nvSpPr>
        <p:spPr/>
        <p:txBody>
          <a:bodyPr/>
          <a:lstStyle/>
          <a:p>
            <a:fld id="{F32BCB44-884D-4374-B1E9-5010269F85F7}" type="slidenum">
              <a:rPr lang="de-CH" smtClean="0"/>
              <a:t>19</a:t>
            </a:fld>
            <a:endParaRPr lang="de-CH"/>
          </a:p>
        </p:txBody>
      </p:sp>
    </p:spTree>
    <p:extLst>
      <p:ext uri="{BB962C8B-B14F-4D97-AF65-F5344CB8AC3E}">
        <p14:creationId xmlns:p14="http://schemas.microsoft.com/office/powerpoint/2010/main" val="3559887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CF67E46-95B1-4D52-8770-8689E4B34FC2}"/>
              </a:ext>
            </a:extLst>
          </p:cNvPr>
          <p:cNvSpPr>
            <a:spLocks noGrp="1"/>
          </p:cNvSpPr>
          <p:nvPr>
            <p:ph type="title"/>
          </p:nvPr>
        </p:nvSpPr>
        <p:spPr>
          <a:xfrm>
            <a:off x="1097280" y="286603"/>
            <a:ext cx="10058400" cy="902715"/>
          </a:xfrm>
        </p:spPr>
        <p:txBody>
          <a:bodyPr/>
          <a:lstStyle/>
          <a:p>
            <a:pPr algn="ctr"/>
            <a:r>
              <a:rPr lang="de-CH" dirty="0"/>
              <a:t>Ablauf</a:t>
            </a:r>
          </a:p>
        </p:txBody>
      </p:sp>
      <p:sp>
        <p:nvSpPr>
          <p:cNvPr id="3" name="Inhaltsplatzhalter 2">
            <a:extLst>
              <a:ext uri="{FF2B5EF4-FFF2-40B4-BE49-F238E27FC236}">
                <a16:creationId xmlns:a16="http://schemas.microsoft.com/office/drawing/2014/main" xmlns="" id="{57EADC12-15B1-4D88-9396-088CD89B8038}"/>
              </a:ext>
            </a:extLst>
          </p:cNvPr>
          <p:cNvSpPr>
            <a:spLocks noGrp="1"/>
          </p:cNvSpPr>
          <p:nvPr>
            <p:ph idx="1"/>
          </p:nvPr>
        </p:nvSpPr>
        <p:spPr>
          <a:xfrm>
            <a:off x="1300481" y="1559859"/>
            <a:ext cx="10058400" cy="3681705"/>
          </a:xfrm>
        </p:spPr>
        <p:txBody>
          <a:bodyPr>
            <a:noAutofit/>
          </a:bodyPr>
          <a:lstStyle/>
          <a:p>
            <a:pPr>
              <a:buFont typeface="Wingdings" panose="05000000000000000000" pitchFamily="2" charset="2"/>
              <a:buChar char="Ø"/>
            </a:pPr>
            <a:r>
              <a:rPr lang="de-CH" sz="2400" dirty="0"/>
              <a:t>Ausgangslage</a:t>
            </a:r>
          </a:p>
          <a:p>
            <a:pPr>
              <a:buFont typeface="Wingdings" panose="05000000000000000000" pitchFamily="2" charset="2"/>
              <a:buChar char="Ø"/>
            </a:pPr>
            <a:r>
              <a:rPr lang="de-CH" sz="2400" dirty="0"/>
              <a:t>Problemstellungen</a:t>
            </a:r>
          </a:p>
          <a:p>
            <a:pPr>
              <a:buFont typeface="Wingdings" panose="05000000000000000000" pitchFamily="2" charset="2"/>
              <a:buChar char="Ø"/>
            </a:pPr>
            <a:r>
              <a:rPr lang="de-CH" sz="2400" dirty="0"/>
              <a:t>Zielsetzung</a:t>
            </a:r>
          </a:p>
          <a:p>
            <a:pPr>
              <a:buFont typeface="Wingdings" panose="05000000000000000000" pitchFamily="2" charset="2"/>
              <a:buChar char="Ø"/>
            </a:pPr>
            <a:r>
              <a:rPr lang="de-CH" sz="2400" dirty="0"/>
              <a:t>Vorgehensweise</a:t>
            </a:r>
          </a:p>
          <a:p>
            <a:pPr>
              <a:buFont typeface="Wingdings" panose="05000000000000000000" pitchFamily="2" charset="2"/>
              <a:buChar char="Ø"/>
            </a:pPr>
            <a:r>
              <a:rPr lang="de-CH" sz="2400" dirty="0"/>
              <a:t>Umsetzung</a:t>
            </a:r>
          </a:p>
          <a:p>
            <a:pPr>
              <a:buFont typeface="Wingdings" panose="05000000000000000000" pitchFamily="2" charset="2"/>
              <a:buChar char="Ø"/>
            </a:pPr>
            <a:r>
              <a:rPr lang="de-CH" sz="2400" dirty="0"/>
              <a:t>Live Demo (TTIC2, ETIC2)</a:t>
            </a:r>
          </a:p>
          <a:p>
            <a:pPr>
              <a:buFont typeface="Wingdings" panose="05000000000000000000" pitchFamily="2" charset="2"/>
              <a:buChar char="Ø"/>
            </a:pPr>
            <a:r>
              <a:rPr lang="de-CH" sz="2400" dirty="0"/>
              <a:t>Diskussion/Ausblick</a:t>
            </a:r>
          </a:p>
        </p:txBody>
      </p:sp>
      <p:sp>
        <p:nvSpPr>
          <p:cNvPr id="4" name="Datumsplatzhalter 3">
            <a:extLst>
              <a:ext uri="{FF2B5EF4-FFF2-40B4-BE49-F238E27FC236}">
                <a16:creationId xmlns:a16="http://schemas.microsoft.com/office/drawing/2014/main" xmlns="" id="{508C6D8E-AB75-418B-BFDB-D13518E12745}"/>
              </a:ext>
            </a:extLst>
          </p:cNvPr>
          <p:cNvSpPr>
            <a:spLocks noGrp="1"/>
          </p:cNvSpPr>
          <p:nvPr>
            <p:ph type="dt" sz="half" idx="10"/>
          </p:nvPr>
        </p:nvSpPr>
        <p:spPr/>
        <p:txBody>
          <a:bodyPr/>
          <a:lstStyle/>
          <a:p>
            <a:fld id="{33BE2AB0-972B-43FB-A7B8-EFAFC2881F30}" type="datetime1">
              <a:rPr lang="de-CH" smtClean="0"/>
              <a:t>17.09.2017</a:t>
            </a:fld>
            <a:endParaRPr lang="de-CH" dirty="0"/>
          </a:p>
        </p:txBody>
      </p:sp>
      <p:sp>
        <p:nvSpPr>
          <p:cNvPr id="5" name="Fußzeilenplatzhalter 4">
            <a:extLst>
              <a:ext uri="{FF2B5EF4-FFF2-40B4-BE49-F238E27FC236}">
                <a16:creationId xmlns:a16="http://schemas.microsoft.com/office/drawing/2014/main" xmlns="" id="{939AC93A-EA16-4B6A-AD0E-BF52F1C8C67F}"/>
              </a:ext>
            </a:extLst>
          </p:cNvPr>
          <p:cNvSpPr>
            <a:spLocks noGrp="1"/>
          </p:cNvSpPr>
          <p:nvPr>
            <p:ph type="ftr" sz="quarter" idx="11"/>
          </p:nvPr>
        </p:nvSpPr>
        <p:spPr/>
        <p:txBody>
          <a:bodyPr/>
          <a:lstStyle/>
          <a:p>
            <a:r>
              <a:rPr lang="de-CH" dirty="0"/>
              <a:t>ETIC2 zur Verwaltung von Ventiltests</a:t>
            </a:r>
          </a:p>
        </p:txBody>
      </p:sp>
      <p:sp>
        <p:nvSpPr>
          <p:cNvPr id="6" name="Foliennummernplatzhalter 5">
            <a:extLst>
              <a:ext uri="{FF2B5EF4-FFF2-40B4-BE49-F238E27FC236}">
                <a16:creationId xmlns:a16="http://schemas.microsoft.com/office/drawing/2014/main" xmlns="" id="{1620BC2C-D6B5-42B3-BC74-B1BBFA516CE3}"/>
              </a:ext>
            </a:extLst>
          </p:cNvPr>
          <p:cNvSpPr>
            <a:spLocks noGrp="1"/>
          </p:cNvSpPr>
          <p:nvPr>
            <p:ph type="sldNum" sz="quarter" idx="12"/>
          </p:nvPr>
        </p:nvSpPr>
        <p:spPr>
          <a:xfrm>
            <a:off x="8590663" y="6054165"/>
            <a:ext cx="683339" cy="352322"/>
          </a:xfrm>
        </p:spPr>
        <p:txBody>
          <a:bodyPr/>
          <a:lstStyle/>
          <a:p>
            <a:fld id="{F32BCB44-884D-4374-B1E9-5010269F85F7}" type="slidenum">
              <a:rPr lang="de-CH" smtClean="0"/>
              <a:t>2</a:t>
            </a:fld>
            <a:endParaRPr lang="de-CH" dirty="0"/>
          </a:p>
        </p:txBody>
      </p:sp>
    </p:spTree>
    <p:extLst>
      <p:ext uri="{BB962C8B-B14F-4D97-AF65-F5344CB8AC3E}">
        <p14:creationId xmlns:p14="http://schemas.microsoft.com/office/powerpoint/2010/main" val="13550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BAA07C0-E726-43A7-8A07-6B58613ABEAD}"/>
              </a:ext>
            </a:extLst>
          </p:cNvPr>
          <p:cNvSpPr>
            <a:spLocks noGrp="1"/>
          </p:cNvSpPr>
          <p:nvPr>
            <p:ph type="title"/>
          </p:nvPr>
        </p:nvSpPr>
        <p:spPr>
          <a:xfrm>
            <a:off x="844951" y="269240"/>
            <a:ext cx="8015469" cy="681585"/>
          </a:xfrm>
        </p:spPr>
        <p:txBody>
          <a:bodyPr>
            <a:normAutofit/>
          </a:bodyPr>
          <a:lstStyle/>
          <a:p>
            <a:pPr algn="ctr"/>
            <a:r>
              <a:rPr lang="de-CH" dirty="0"/>
              <a:t>Ausgangslage</a:t>
            </a:r>
          </a:p>
        </p:txBody>
      </p:sp>
      <p:pic>
        <p:nvPicPr>
          <p:cNvPr id="8" name="Inhaltsplatzhalter 7">
            <a:extLst>
              <a:ext uri="{FF2B5EF4-FFF2-40B4-BE49-F238E27FC236}">
                <a16:creationId xmlns:a16="http://schemas.microsoft.com/office/drawing/2014/main" xmlns="" id="{13560E47-92F0-4015-9FA0-28C533E3177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94482" y="966486"/>
            <a:ext cx="8317995" cy="5099473"/>
          </a:xfrm>
        </p:spPr>
      </p:pic>
      <p:sp>
        <p:nvSpPr>
          <p:cNvPr id="4" name="Datumsplatzhalter 3">
            <a:extLst>
              <a:ext uri="{FF2B5EF4-FFF2-40B4-BE49-F238E27FC236}">
                <a16:creationId xmlns:a16="http://schemas.microsoft.com/office/drawing/2014/main" xmlns="" id="{6E13A9EB-22A2-4FB1-926E-81D348B3DB6D}"/>
              </a:ext>
            </a:extLst>
          </p:cNvPr>
          <p:cNvSpPr>
            <a:spLocks noGrp="1"/>
          </p:cNvSpPr>
          <p:nvPr>
            <p:ph type="dt" sz="half" idx="10"/>
          </p:nvPr>
        </p:nvSpPr>
        <p:spPr/>
        <p:txBody>
          <a:bodyPr/>
          <a:lstStyle/>
          <a:p>
            <a:fld id="{2F91FD67-5043-4B79-B354-8EF4ED1C17F0}" type="datetime1">
              <a:rPr lang="de-CH" smtClean="0"/>
              <a:t>17.09.2017</a:t>
            </a:fld>
            <a:endParaRPr lang="de-CH" dirty="0"/>
          </a:p>
        </p:txBody>
      </p:sp>
      <p:sp>
        <p:nvSpPr>
          <p:cNvPr id="5" name="Fußzeilenplatzhalter 4">
            <a:extLst>
              <a:ext uri="{FF2B5EF4-FFF2-40B4-BE49-F238E27FC236}">
                <a16:creationId xmlns:a16="http://schemas.microsoft.com/office/drawing/2014/main" xmlns="" id="{A63F43AE-C35E-4BC8-9885-E7A8D0BEFE97}"/>
              </a:ext>
            </a:extLst>
          </p:cNvPr>
          <p:cNvSpPr>
            <a:spLocks noGrp="1"/>
          </p:cNvSpPr>
          <p:nvPr>
            <p:ph type="ftr" sz="quarter" idx="11"/>
          </p:nvPr>
        </p:nvSpPr>
        <p:spPr/>
        <p:txBody>
          <a:bodyPr/>
          <a:lstStyle/>
          <a:p>
            <a:r>
              <a:rPr lang="de-CH"/>
              <a:t>ETIC2 zur Verwaltung von Ventiltests</a:t>
            </a:r>
            <a:endParaRPr lang="de-CH" dirty="0"/>
          </a:p>
        </p:txBody>
      </p:sp>
      <p:sp>
        <p:nvSpPr>
          <p:cNvPr id="6" name="Foliennummernplatzhalter 5">
            <a:extLst>
              <a:ext uri="{FF2B5EF4-FFF2-40B4-BE49-F238E27FC236}">
                <a16:creationId xmlns:a16="http://schemas.microsoft.com/office/drawing/2014/main" xmlns="" id="{71B1F967-0C6A-4955-A991-9C9CA94DBD32}"/>
              </a:ext>
            </a:extLst>
          </p:cNvPr>
          <p:cNvSpPr>
            <a:spLocks noGrp="1"/>
          </p:cNvSpPr>
          <p:nvPr>
            <p:ph type="sldNum" sz="quarter" idx="12"/>
          </p:nvPr>
        </p:nvSpPr>
        <p:spPr/>
        <p:txBody>
          <a:bodyPr/>
          <a:lstStyle/>
          <a:p>
            <a:fld id="{F32BCB44-884D-4374-B1E9-5010269F85F7}" type="slidenum">
              <a:rPr lang="de-CH" smtClean="0"/>
              <a:t>3</a:t>
            </a:fld>
            <a:endParaRPr lang="de-CH" dirty="0"/>
          </a:p>
        </p:txBody>
      </p:sp>
    </p:spTree>
    <p:extLst>
      <p:ext uri="{BB962C8B-B14F-4D97-AF65-F5344CB8AC3E}">
        <p14:creationId xmlns:p14="http://schemas.microsoft.com/office/powerpoint/2010/main" val="447104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2C1567-7606-46EF-B327-449C2189DA3E}"/>
              </a:ext>
            </a:extLst>
          </p:cNvPr>
          <p:cNvSpPr>
            <a:spLocks noGrp="1"/>
          </p:cNvSpPr>
          <p:nvPr>
            <p:ph type="title"/>
          </p:nvPr>
        </p:nvSpPr>
        <p:spPr/>
        <p:txBody>
          <a:bodyPr/>
          <a:lstStyle/>
          <a:p>
            <a:pPr algn="ctr"/>
            <a:r>
              <a:rPr lang="de-CH" dirty="0" err="1"/>
              <a:t>SoftwareVersionsDatabase</a:t>
            </a:r>
            <a:endParaRPr lang="de-CH" dirty="0"/>
          </a:p>
        </p:txBody>
      </p:sp>
      <p:pic>
        <p:nvPicPr>
          <p:cNvPr id="9" name="Inhaltsplatzhalter 8">
            <a:extLst>
              <a:ext uri="{FF2B5EF4-FFF2-40B4-BE49-F238E27FC236}">
                <a16:creationId xmlns:a16="http://schemas.microsoft.com/office/drawing/2014/main" xmlns="" id="{4B9A6186-DD79-44B4-ADA7-F9D95F525A84}"/>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20556" y="1818675"/>
            <a:ext cx="4404677" cy="3770745"/>
          </a:xfrm>
        </p:spPr>
      </p:pic>
      <p:sp>
        <p:nvSpPr>
          <p:cNvPr id="4" name="Inhaltsplatzhalter 3">
            <a:extLst>
              <a:ext uri="{FF2B5EF4-FFF2-40B4-BE49-F238E27FC236}">
                <a16:creationId xmlns:a16="http://schemas.microsoft.com/office/drawing/2014/main" xmlns="" id="{D84AB86A-C26E-4F91-BE9A-379825649D08}"/>
              </a:ext>
            </a:extLst>
          </p:cNvPr>
          <p:cNvSpPr>
            <a:spLocks noGrp="1"/>
          </p:cNvSpPr>
          <p:nvPr>
            <p:ph sz="half" idx="2"/>
          </p:nvPr>
        </p:nvSpPr>
        <p:spPr>
          <a:xfrm>
            <a:off x="5046129" y="1659700"/>
            <a:ext cx="6095772" cy="4227533"/>
          </a:xfrm>
        </p:spPr>
        <p:txBody>
          <a:bodyPr>
            <a:noAutofit/>
          </a:bodyPr>
          <a:lstStyle/>
          <a:p>
            <a:pPr>
              <a:buFont typeface="Trebuchet MS" panose="020B0603020202020204" pitchFamily="34" charset="0"/>
              <a:buChar char="+"/>
            </a:pPr>
            <a:r>
              <a:rPr lang="de-CH" sz="2000" dirty="0"/>
              <a:t>Firmware Informationen für viele Benutzer ersichtlich</a:t>
            </a:r>
          </a:p>
          <a:p>
            <a:pPr>
              <a:spcAft>
                <a:spcPts val="1200"/>
              </a:spcAft>
              <a:buFont typeface="Trebuchet MS" panose="020B0603020202020204" pitchFamily="34" charset="0"/>
              <a:buChar char="+"/>
            </a:pPr>
            <a:r>
              <a:rPr lang="de-CH" sz="2000" dirty="0"/>
              <a:t>Firmware Informationen können editiert werden</a:t>
            </a:r>
          </a:p>
          <a:p>
            <a:pPr>
              <a:buFont typeface="Symbol" panose="05050102010706020507" pitchFamily="18" charset="2"/>
              <a:buChar char="-"/>
            </a:pPr>
            <a:r>
              <a:rPr lang="de-CH" sz="2000" dirty="0"/>
              <a:t>Teilweise Umsetzung der Normalformen</a:t>
            </a:r>
          </a:p>
          <a:p>
            <a:pPr>
              <a:spcAft>
                <a:spcPts val="1200"/>
              </a:spcAft>
              <a:buFont typeface="Symbol" panose="05050102010706020507" pitchFamily="18" charset="2"/>
              <a:buChar char="-"/>
            </a:pPr>
            <a:r>
              <a:rPr lang="de-CH" sz="2000" dirty="0"/>
              <a:t>Ungeeignete Namensgebung von Zwischentabellen</a:t>
            </a:r>
          </a:p>
          <a:p>
            <a:pPr>
              <a:spcAft>
                <a:spcPts val="1200"/>
              </a:spcAft>
              <a:buFont typeface="Wingdings" panose="05000000000000000000" pitchFamily="2" charset="2"/>
              <a:buChar char="Ø"/>
            </a:pPr>
            <a:r>
              <a:rPr lang="de-CH" sz="2000" dirty="0"/>
              <a:t>Funktionen der Modellierung durch Firmware Database übernommen</a:t>
            </a:r>
          </a:p>
          <a:p>
            <a:pPr>
              <a:spcAft>
                <a:spcPts val="1200"/>
              </a:spcAft>
              <a:buFont typeface="Trebuchet MS" panose="020B0603020202020204" pitchFamily="34" charset="0"/>
              <a:buChar char="»"/>
            </a:pPr>
            <a:r>
              <a:rPr lang="de-CH" sz="2000" dirty="0"/>
              <a:t>Erweiterung mit Testinformationen, Testresultate und Firmware Bugs</a:t>
            </a:r>
          </a:p>
        </p:txBody>
      </p:sp>
      <p:sp>
        <p:nvSpPr>
          <p:cNvPr id="5" name="Datumsplatzhalter 4">
            <a:extLst>
              <a:ext uri="{FF2B5EF4-FFF2-40B4-BE49-F238E27FC236}">
                <a16:creationId xmlns:a16="http://schemas.microsoft.com/office/drawing/2014/main" xmlns="" id="{A3E895E7-E6AB-48FE-9380-2FED17DA0C82}"/>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750AF003-20E2-4D82-B529-73D51D8240F7}"/>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C3A3C9AA-FB95-4D22-9541-B600DAD2A0FB}"/>
              </a:ext>
            </a:extLst>
          </p:cNvPr>
          <p:cNvSpPr>
            <a:spLocks noGrp="1"/>
          </p:cNvSpPr>
          <p:nvPr>
            <p:ph type="sldNum" sz="quarter" idx="12"/>
          </p:nvPr>
        </p:nvSpPr>
        <p:spPr/>
        <p:txBody>
          <a:bodyPr/>
          <a:lstStyle/>
          <a:p>
            <a:fld id="{F32BCB44-884D-4374-B1E9-5010269F85F7}" type="slidenum">
              <a:rPr lang="de-CH" smtClean="0"/>
              <a:t>4</a:t>
            </a:fld>
            <a:endParaRPr lang="de-CH"/>
          </a:p>
        </p:txBody>
      </p:sp>
    </p:spTree>
    <p:extLst>
      <p:ext uri="{BB962C8B-B14F-4D97-AF65-F5344CB8AC3E}">
        <p14:creationId xmlns:p14="http://schemas.microsoft.com/office/powerpoint/2010/main" val="364011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7FB3DEE-A27E-49E8-B506-BC466DB09850}"/>
              </a:ext>
            </a:extLst>
          </p:cNvPr>
          <p:cNvSpPr>
            <a:spLocks noGrp="1"/>
          </p:cNvSpPr>
          <p:nvPr>
            <p:ph type="title"/>
          </p:nvPr>
        </p:nvSpPr>
        <p:spPr>
          <a:xfrm>
            <a:off x="664808" y="440497"/>
            <a:ext cx="8596668" cy="743211"/>
          </a:xfrm>
        </p:spPr>
        <p:txBody>
          <a:bodyPr/>
          <a:lstStyle/>
          <a:p>
            <a:pPr algn="ctr"/>
            <a:r>
              <a:rPr lang="de-CH" dirty="0"/>
              <a:t>Test</a:t>
            </a:r>
          </a:p>
        </p:txBody>
      </p:sp>
      <p:sp>
        <p:nvSpPr>
          <p:cNvPr id="4" name="Inhaltsplatzhalter 3">
            <a:extLst>
              <a:ext uri="{FF2B5EF4-FFF2-40B4-BE49-F238E27FC236}">
                <a16:creationId xmlns:a16="http://schemas.microsoft.com/office/drawing/2014/main" xmlns="" id="{37B4A57B-414B-44CB-8AB9-704ACDFADDC5}"/>
              </a:ext>
            </a:extLst>
          </p:cNvPr>
          <p:cNvSpPr>
            <a:spLocks noGrp="1"/>
          </p:cNvSpPr>
          <p:nvPr>
            <p:ph sz="half" idx="2"/>
          </p:nvPr>
        </p:nvSpPr>
        <p:spPr>
          <a:xfrm>
            <a:off x="5033601" y="1540549"/>
            <a:ext cx="6834809" cy="4465680"/>
          </a:xfrm>
        </p:spPr>
        <p:txBody>
          <a:bodyPr>
            <a:noAutofit/>
          </a:bodyPr>
          <a:lstStyle/>
          <a:p>
            <a:pPr>
              <a:buFont typeface="Trebuchet MS" panose="020B0603020202020204" pitchFamily="34" charset="0"/>
              <a:buChar char="+"/>
            </a:pPr>
            <a:r>
              <a:rPr lang="de-CH" sz="2200" dirty="0"/>
              <a:t>Vollautomatische Tests</a:t>
            </a:r>
          </a:p>
          <a:p>
            <a:pPr>
              <a:buFont typeface="Trebuchet MS" panose="020B0603020202020204" pitchFamily="34" charset="0"/>
              <a:buChar char="+"/>
            </a:pPr>
            <a:r>
              <a:rPr lang="de-CH" sz="2200" dirty="0"/>
              <a:t>Testfunktionen in einem File, Rest Library Files</a:t>
            </a:r>
          </a:p>
          <a:p>
            <a:pPr>
              <a:spcAft>
                <a:spcPts val="1200"/>
              </a:spcAft>
              <a:buFont typeface="Trebuchet MS" panose="020B0603020202020204" pitchFamily="34" charset="0"/>
              <a:buChar char="+"/>
            </a:pPr>
            <a:r>
              <a:rPr lang="de-CH" sz="2200" dirty="0"/>
              <a:t>Struktur mit Ventil Parametern und </a:t>
            </a:r>
            <a:r>
              <a:rPr lang="de-CH" sz="2200" dirty="0" err="1"/>
              <a:t>Enum</a:t>
            </a:r>
            <a:r>
              <a:rPr lang="de-CH" sz="2200" dirty="0"/>
              <a:t> Werte</a:t>
            </a:r>
          </a:p>
          <a:p>
            <a:pPr>
              <a:buFont typeface="Symbol" panose="05050102010706020507" pitchFamily="18" charset="2"/>
              <a:buChar char="-"/>
            </a:pPr>
            <a:r>
              <a:rPr lang="de-CH" sz="2200" dirty="0"/>
              <a:t>Testinformationen in Textfile</a:t>
            </a:r>
          </a:p>
          <a:p>
            <a:pPr>
              <a:spcAft>
                <a:spcPts val="1200"/>
              </a:spcAft>
              <a:buFont typeface="Symbol" panose="05050102010706020507" pitchFamily="18" charset="2"/>
              <a:buChar char="-"/>
            </a:pPr>
            <a:r>
              <a:rPr lang="de-CH" sz="2200" dirty="0"/>
              <a:t>In Testinformationen nur einen Wert für Attribut</a:t>
            </a:r>
          </a:p>
          <a:p>
            <a:pPr>
              <a:spcAft>
                <a:spcPts val="1200"/>
              </a:spcAft>
              <a:buFont typeface="Wingdings" panose="05000000000000000000" pitchFamily="2" charset="2"/>
              <a:buChar char="Ø"/>
            </a:pPr>
            <a:r>
              <a:rPr lang="de-CH" sz="2200" dirty="0"/>
              <a:t>Testinformationen in Textfile im TTIC2 nicht aktuell</a:t>
            </a:r>
          </a:p>
          <a:p>
            <a:pPr>
              <a:buFont typeface="Trebuchet MS" panose="020B0603020202020204" pitchFamily="34" charset="0"/>
              <a:buChar char="»"/>
            </a:pPr>
            <a:r>
              <a:rPr lang="de-CH" sz="2200" dirty="0"/>
              <a:t>Testinformationen in </a:t>
            </a:r>
            <a:r>
              <a:rPr lang="de-CH" sz="2200" dirty="0" err="1"/>
              <a:t>SoftwareVersionsDatabase</a:t>
            </a:r>
            <a:endParaRPr lang="de-CH" sz="2200" dirty="0"/>
          </a:p>
          <a:p>
            <a:pPr>
              <a:spcAft>
                <a:spcPts val="1200"/>
              </a:spcAft>
              <a:buFont typeface="Trebuchet MS" panose="020B0603020202020204" pitchFamily="34" charset="0"/>
              <a:buChar char="»"/>
            </a:pPr>
            <a:r>
              <a:rPr lang="de-CH" sz="2200" dirty="0"/>
              <a:t>Testinformationen in Datenbank aktualisieren</a:t>
            </a:r>
          </a:p>
        </p:txBody>
      </p:sp>
      <p:sp>
        <p:nvSpPr>
          <p:cNvPr id="5" name="Datumsplatzhalter 4">
            <a:extLst>
              <a:ext uri="{FF2B5EF4-FFF2-40B4-BE49-F238E27FC236}">
                <a16:creationId xmlns:a16="http://schemas.microsoft.com/office/drawing/2014/main" xmlns="" id="{1C22F3DA-634C-425A-B6C5-D7E5F5357C7C}"/>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E07A3778-BA91-468C-8262-B5F603CDBC7E}"/>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11AC9446-EFD9-46C1-9DFE-7E661D3B9598}"/>
              </a:ext>
            </a:extLst>
          </p:cNvPr>
          <p:cNvSpPr>
            <a:spLocks noGrp="1"/>
          </p:cNvSpPr>
          <p:nvPr>
            <p:ph type="sldNum" sz="quarter" idx="12"/>
          </p:nvPr>
        </p:nvSpPr>
        <p:spPr/>
        <p:txBody>
          <a:bodyPr/>
          <a:lstStyle/>
          <a:p>
            <a:fld id="{F32BCB44-884D-4374-B1E9-5010269F85F7}" type="slidenum">
              <a:rPr lang="de-CH" smtClean="0"/>
              <a:t>5</a:t>
            </a:fld>
            <a:endParaRPr lang="de-CH"/>
          </a:p>
        </p:txBody>
      </p:sp>
      <p:pic>
        <p:nvPicPr>
          <p:cNvPr id="13" name="Inhaltsplatzhalter 12">
            <a:extLst>
              <a:ext uri="{FF2B5EF4-FFF2-40B4-BE49-F238E27FC236}">
                <a16:creationId xmlns:a16="http://schemas.microsoft.com/office/drawing/2014/main" xmlns="" id="{20519C33-39BC-4654-B03C-E1431FE99B8F}"/>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82147" y="1749562"/>
            <a:ext cx="4373245" cy="3786232"/>
          </a:xfrm>
        </p:spPr>
      </p:pic>
    </p:spTree>
    <p:extLst>
      <p:ext uri="{BB962C8B-B14F-4D97-AF65-F5344CB8AC3E}">
        <p14:creationId xmlns:p14="http://schemas.microsoft.com/office/powerpoint/2010/main" val="12707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C976A0C-CB9E-4EA4-B129-F9648537D3FE}"/>
              </a:ext>
            </a:extLst>
          </p:cNvPr>
          <p:cNvSpPr>
            <a:spLocks noGrp="1"/>
          </p:cNvSpPr>
          <p:nvPr>
            <p:ph type="title"/>
          </p:nvPr>
        </p:nvSpPr>
        <p:spPr/>
        <p:txBody>
          <a:bodyPr/>
          <a:lstStyle/>
          <a:p>
            <a:pPr algn="ctr"/>
            <a:r>
              <a:rPr lang="de-CH" dirty="0" err="1"/>
              <a:t>TestUpdateFirmware</a:t>
            </a:r>
            <a:endParaRPr lang="de-CH" dirty="0"/>
          </a:p>
        </p:txBody>
      </p:sp>
      <p:pic>
        <p:nvPicPr>
          <p:cNvPr id="9" name="Inhaltsplatzhalter 8">
            <a:extLst>
              <a:ext uri="{FF2B5EF4-FFF2-40B4-BE49-F238E27FC236}">
                <a16:creationId xmlns:a16="http://schemas.microsoft.com/office/drawing/2014/main" xmlns="" id="{B1A07DFB-ED82-4058-9C1C-AF1C87D513DE}"/>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83709" y="1803748"/>
            <a:ext cx="4433188" cy="3768705"/>
          </a:xfrm>
        </p:spPr>
      </p:pic>
      <p:sp>
        <p:nvSpPr>
          <p:cNvPr id="4" name="Inhaltsplatzhalter 3">
            <a:extLst>
              <a:ext uri="{FF2B5EF4-FFF2-40B4-BE49-F238E27FC236}">
                <a16:creationId xmlns:a16="http://schemas.microsoft.com/office/drawing/2014/main" xmlns="" id="{05DE9C95-E095-46B6-B6AA-2CA92B2B5F79}"/>
              </a:ext>
            </a:extLst>
          </p:cNvPr>
          <p:cNvSpPr>
            <a:spLocks noGrp="1"/>
          </p:cNvSpPr>
          <p:nvPr>
            <p:ph sz="half" idx="2"/>
          </p:nvPr>
        </p:nvSpPr>
        <p:spPr>
          <a:xfrm>
            <a:off x="5016675" y="1634648"/>
            <a:ext cx="6964470" cy="4465528"/>
          </a:xfrm>
        </p:spPr>
        <p:txBody>
          <a:bodyPr>
            <a:noAutofit/>
          </a:bodyPr>
          <a:lstStyle/>
          <a:p>
            <a:pPr>
              <a:buFont typeface="Trebuchet MS" panose="020B0603020202020204" pitchFamily="34" charset="0"/>
              <a:buChar char="+"/>
            </a:pPr>
            <a:r>
              <a:rPr lang="de-CH" sz="2400" dirty="0"/>
              <a:t>Parameter Files der Tests und TTIC2 automatisch ersetzt</a:t>
            </a:r>
          </a:p>
          <a:p>
            <a:pPr>
              <a:spcAft>
                <a:spcPts val="1200"/>
              </a:spcAft>
              <a:buFont typeface="Trebuchet MS" panose="020B0603020202020204" pitchFamily="34" charset="0"/>
              <a:buChar char="+"/>
            </a:pPr>
            <a:r>
              <a:rPr lang="de-CH" sz="2400" dirty="0"/>
              <a:t>Kompiliert automatisch alle Tests</a:t>
            </a:r>
          </a:p>
          <a:p>
            <a:pPr>
              <a:buFont typeface="Symbol" panose="05050102010706020507" pitchFamily="18" charset="2"/>
              <a:buChar char="-"/>
            </a:pPr>
            <a:r>
              <a:rPr lang="de-CH" sz="2400" dirty="0"/>
              <a:t>Tests auf Konsole kompiliert -&gt; Arbeit eingeschränkt</a:t>
            </a:r>
          </a:p>
          <a:p>
            <a:pPr>
              <a:spcAft>
                <a:spcPts val="1200"/>
              </a:spcAft>
              <a:buFont typeface="Symbol" panose="05050102010706020507" pitchFamily="18" charset="2"/>
              <a:buChar char="-"/>
            </a:pPr>
            <a:r>
              <a:rPr lang="de-CH" sz="2400" dirty="0"/>
              <a:t>Länge des Vorgangs </a:t>
            </a:r>
          </a:p>
          <a:p>
            <a:pPr>
              <a:spcAft>
                <a:spcPts val="1200"/>
              </a:spcAft>
              <a:buFont typeface="Wingdings" panose="05000000000000000000" pitchFamily="2" charset="2"/>
              <a:buChar char="Ø"/>
            </a:pPr>
            <a:r>
              <a:rPr lang="de-CH" sz="2400" dirty="0"/>
              <a:t>Alle Tests kompiliert</a:t>
            </a:r>
          </a:p>
          <a:p>
            <a:pPr>
              <a:spcAft>
                <a:spcPts val="1200"/>
              </a:spcAft>
              <a:buFont typeface="Trebuchet MS" panose="020B0603020202020204" pitchFamily="34" charset="0"/>
              <a:buChar char="»"/>
            </a:pPr>
            <a:r>
              <a:rPr lang="de-CH" sz="2400" dirty="0"/>
              <a:t>Nur Tests mit kompatiblen Parameter Files kompilieren</a:t>
            </a:r>
          </a:p>
        </p:txBody>
      </p:sp>
      <p:sp>
        <p:nvSpPr>
          <p:cNvPr id="5" name="Datumsplatzhalter 4">
            <a:extLst>
              <a:ext uri="{FF2B5EF4-FFF2-40B4-BE49-F238E27FC236}">
                <a16:creationId xmlns:a16="http://schemas.microsoft.com/office/drawing/2014/main" xmlns="" id="{5D72B6BA-2A77-406D-95B9-A1A366222A11}"/>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A6CEF4FF-F3DE-4A79-B238-03D5A2FD5E97}"/>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882C3A51-C0F6-4031-A4CE-D31ABB6E2C0B}"/>
              </a:ext>
            </a:extLst>
          </p:cNvPr>
          <p:cNvSpPr>
            <a:spLocks noGrp="1"/>
          </p:cNvSpPr>
          <p:nvPr>
            <p:ph type="sldNum" sz="quarter" idx="12"/>
          </p:nvPr>
        </p:nvSpPr>
        <p:spPr/>
        <p:txBody>
          <a:bodyPr/>
          <a:lstStyle/>
          <a:p>
            <a:fld id="{F32BCB44-884D-4374-B1E9-5010269F85F7}" type="slidenum">
              <a:rPr lang="de-CH" smtClean="0"/>
              <a:t>6</a:t>
            </a:fld>
            <a:endParaRPr lang="de-CH"/>
          </a:p>
        </p:txBody>
      </p:sp>
    </p:spTree>
    <p:extLst>
      <p:ext uri="{BB962C8B-B14F-4D97-AF65-F5344CB8AC3E}">
        <p14:creationId xmlns:p14="http://schemas.microsoft.com/office/powerpoint/2010/main" val="1383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E34D1FD-2707-45EF-BC74-1B4E37116362}"/>
              </a:ext>
            </a:extLst>
          </p:cNvPr>
          <p:cNvSpPr>
            <a:spLocks noGrp="1"/>
          </p:cNvSpPr>
          <p:nvPr>
            <p:ph type="title"/>
          </p:nvPr>
        </p:nvSpPr>
        <p:spPr>
          <a:xfrm>
            <a:off x="677334" y="609600"/>
            <a:ext cx="8596668" cy="743211"/>
          </a:xfrm>
        </p:spPr>
        <p:txBody>
          <a:bodyPr/>
          <a:lstStyle/>
          <a:p>
            <a:pPr algn="ctr"/>
            <a:r>
              <a:rPr lang="de-CH" dirty="0"/>
              <a:t>TTIC2 (Test Tool)</a:t>
            </a:r>
          </a:p>
        </p:txBody>
      </p:sp>
      <p:pic>
        <p:nvPicPr>
          <p:cNvPr id="9" name="Inhaltsplatzhalter 8">
            <a:extLst>
              <a:ext uri="{FF2B5EF4-FFF2-40B4-BE49-F238E27FC236}">
                <a16:creationId xmlns:a16="http://schemas.microsoft.com/office/drawing/2014/main" xmlns="" id="{B0415317-49E7-4ED4-BCC9-F94B00A018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14817" y="1816180"/>
            <a:ext cx="4532964" cy="3731103"/>
          </a:xfrm>
        </p:spPr>
      </p:pic>
      <p:sp>
        <p:nvSpPr>
          <p:cNvPr id="4" name="Inhaltsplatzhalter 3">
            <a:extLst>
              <a:ext uri="{FF2B5EF4-FFF2-40B4-BE49-F238E27FC236}">
                <a16:creationId xmlns:a16="http://schemas.microsoft.com/office/drawing/2014/main" xmlns="" id="{5A86CD67-51DF-42B4-9865-B1144B9C0595}"/>
              </a:ext>
            </a:extLst>
          </p:cNvPr>
          <p:cNvSpPr>
            <a:spLocks noGrp="1"/>
          </p:cNvSpPr>
          <p:nvPr>
            <p:ph sz="half" idx="2"/>
          </p:nvPr>
        </p:nvSpPr>
        <p:spPr>
          <a:xfrm>
            <a:off x="5039864" y="1521761"/>
            <a:ext cx="6715813" cy="4471943"/>
          </a:xfrm>
        </p:spPr>
        <p:txBody>
          <a:bodyPr>
            <a:noAutofit/>
          </a:bodyPr>
          <a:lstStyle/>
          <a:p>
            <a:pPr>
              <a:buFont typeface="Trebuchet MS" panose="020B0603020202020204" pitchFamily="34" charset="0"/>
              <a:buChar char="+"/>
            </a:pPr>
            <a:r>
              <a:rPr lang="de-CH" sz="2000" dirty="0"/>
              <a:t>Verfügt über Hardware Filter</a:t>
            </a:r>
          </a:p>
          <a:p>
            <a:pPr>
              <a:buFont typeface="Trebuchet MS" panose="020B0603020202020204" pitchFamily="34" charset="0"/>
              <a:buChar char="+"/>
            </a:pPr>
            <a:r>
              <a:rPr lang="de-CH" sz="2000" dirty="0"/>
              <a:t>Abspeichern von Testkollektionen</a:t>
            </a:r>
          </a:p>
          <a:p>
            <a:pPr>
              <a:spcAft>
                <a:spcPts val="1200"/>
              </a:spcAft>
              <a:buFont typeface="Trebuchet MS" panose="020B0603020202020204" pitchFamily="34" charset="0"/>
              <a:buChar char="+"/>
            </a:pPr>
            <a:r>
              <a:rPr lang="de-CH" sz="2000" dirty="0"/>
              <a:t>Report Oberfläche, welche Testschritte auflistet</a:t>
            </a:r>
          </a:p>
          <a:p>
            <a:pPr>
              <a:buFont typeface="Symbol" panose="05050102010706020507" pitchFamily="18" charset="2"/>
              <a:buChar char="-"/>
            </a:pPr>
            <a:r>
              <a:rPr lang="de-CH" sz="2000" dirty="0"/>
              <a:t>Programm wird auf mehreren Rechnern ausgeführt</a:t>
            </a:r>
          </a:p>
          <a:p>
            <a:pPr>
              <a:spcAft>
                <a:spcPts val="1200"/>
              </a:spcAft>
              <a:buFont typeface="Symbol" panose="05050102010706020507" pitchFamily="18" charset="2"/>
              <a:buChar char="-"/>
            </a:pPr>
            <a:r>
              <a:rPr lang="de-CH" sz="2000" dirty="0"/>
              <a:t>Keinen Verlauf der Testergebnisse der verschiedenen Ventil Firmwaren ersichtlich</a:t>
            </a:r>
          </a:p>
          <a:p>
            <a:pPr>
              <a:buFont typeface="Wingdings" panose="05000000000000000000" pitchFamily="2" charset="2"/>
              <a:buChar char="Ø"/>
            </a:pPr>
            <a:r>
              <a:rPr lang="de-CH" sz="2000" dirty="0"/>
              <a:t>Manuelles Auslesen des Report Files</a:t>
            </a:r>
          </a:p>
          <a:p>
            <a:pPr>
              <a:spcAft>
                <a:spcPts val="1200"/>
              </a:spcAft>
              <a:buFont typeface="Wingdings" panose="05000000000000000000" pitchFamily="2" charset="2"/>
              <a:buChar char="Ø"/>
            </a:pPr>
            <a:r>
              <a:rPr lang="de-CH" sz="2000" dirty="0"/>
              <a:t>Report File erreicht grosse Datenmenge</a:t>
            </a:r>
          </a:p>
          <a:p>
            <a:pPr>
              <a:buFont typeface="Trebuchet MS" panose="020B0603020202020204" pitchFamily="34" charset="0"/>
              <a:buChar char="»"/>
            </a:pPr>
            <a:r>
              <a:rPr lang="de-CH" sz="2000" dirty="0"/>
              <a:t>Testinformationen aus </a:t>
            </a:r>
            <a:r>
              <a:rPr lang="de-CH" sz="2000" dirty="0" err="1"/>
              <a:t>SoftwareVersionsDatabase</a:t>
            </a:r>
            <a:r>
              <a:rPr lang="de-CH" sz="2000" dirty="0"/>
              <a:t> </a:t>
            </a:r>
          </a:p>
          <a:p>
            <a:pPr>
              <a:buFont typeface="Trebuchet MS" panose="020B0603020202020204" pitchFamily="34" charset="0"/>
              <a:buChar char="»"/>
            </a:pPr>
            <a:r>
              <a:rPr lang="de-CH" sz="2000" dirty="0"/>
              <a:t>Resultate in </a:t>
            </a:r>
            <a:r>
              <a:rPr lang="de-CH" sz="2000" dirty="0" err="1"/>
              <a:t>SoftwareVersionsDatabase</a:t>
            </a:r>
            <a:endParaRPr lang="de-CH" sz="2000" dirty="0"/>
          </a:p>
        </p:txBody>
      </p:sp>
      <p:sp>
        <p:nvSpPr>
          <p:cNvPr id="5" name="Datumsplatzhalter 4">
            <a:extLst>
              <a:ext uri="{FF2B5EF4-FFF2-40B4-BE49-F238E27FC236}">
                <a16:creationId xmlns:a16="http://schemas.microsoft.com/office/drawing/2014/main" xmlns="" id="{105B1ECE-85D0-4261-92B3-8DD03EE12A23}"/>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C903A5BC-6BAF-4C84-AD08-63963DD9509D}"/>
              </a:ext>
            </a:extLst>
          </p:cNvPr>
          <p:cNvSpPr>
            <a:spLocks noGrp="1"/>
          </p:cNvSpPr>
          <p:nvPr>
            <p:ph type="ftr" sz="quarter" idx="11"/>
          </p:nvPr>
        </p:nvSpPr>
        <p:spPr/>
        <p:txBody>
          <a:bodyPr/>
          <a:lstStyle/>
          <a:p>
            <a:r>
              <a:rPr lang="de-CH" dirty="0"/>
              <a:t>ETIC2 zur Verwaltung von Ventiltests</a:t>
            </a:r>
          </a:p>
        </p:txBody>
      </p:sp>
      <p:sp>
        <p:nvSpPr>
          <p:cNvPr id="7" name="Foliennummernplatzhalter 6">
            <a:extLst>
              <a:ext uri="{FF2B5EF4-FFF2-40B4-BE49-F238E27FC236}">
                <a16:creationId xmlns:a16="http://schemas.microsoft.com/office/drawing/2014/main" xmlns="" id="{9BF7E4B0-0259-4BC4-80D8-54B4D4A227E4}"/>
              </a:ext>
            </a:extLst>
          </p:cNvPr>
          <p:cNvSpPr>
            <a:spLocks noGrp="1"/>
          </p:cNvSpPr>
          <p:nvPr>
            <p:ph type="sldNum" sz="quarter" idx="12"/>
          </p:nvPr>
        </p:nvSpPr>
        <p:spPr/>
        <p:txBody>
          <a:bodyPr/>
          <a:lstStyle/>
          <a:p>
            <a:fld id="{F32BCB44-884D-4374-B1E9-5010269F85F7}" type="slidenum">
              <a:rPr lang="de-CH" smtClean="0"/>
              <a:t>7</a:t>
            </a:fld>
            <a:endParaRPr lang="de-CH"/>
          </a:p>
        </p:txBody>
      </p:sp>
    </p:spTree>
    <p:extLst>
      <p:ext uri="{BB962C8B-B14F-4D97-AF65-F5344CB8AC3E}">
        <p14:creationId xmlns:p14="http://schemas.microsoft.com/office/powerpoint/2010/main" val="139728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C7DA74F-6B61-4AE1-8DB4-92B0B4C78430}"/>
              </a:ext>
            </a:extLst>
          </p:cNvPr>
          <p:cNvSpPr>
            <a:spLocks noGrp="1"/>
          </p:cNvSpPr>
          <p:nvPr>
            <p:ph type="title"/>
          </p:nvPr>
        </p:nvSpPr>
        <p:spPr>
          <a:xfrm>
            <a:off x="677334" y="609600"/>
            <a:ext cx="8596668" cy="661792"/>
          </a:xfrm>
        </p:spPr>
        <p:txBody>
          <a:bodyPr/>
          <a:lstStyle/>
          <a:p>
            <a:pPr algn="ctr"/>
            <a:r>
              <a:rPr lang="de-CH" dirty="0"/>
              <a:t>ETIC2 (Evaluation Tool)</a:t>
            </a:r>
          </a:p>
        </p:txBody>
      </p:sp>
      <p:pic>
        <p:nvPicPr>
          <p:cNvPr id="9" name="Inhaltsplatzhalter 8">
            <a:extLst>
              <a:ext uri="{FF2B5EF4-FFF2-40B4-BE49-F238E27FC236}">
                <a16:creationId xmlns:a16="http://schemas.microsoft.com/office/drawing/2014/main" xmlns="" id="{153B433C-1666-4D5F-B185-D48764EAD19D}"/>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19617" y="1355474"/>
            <a:ext cx="5931080" cy="4597610"/>
          </a:xfrm>
        </p:spPr>
      </p:pic>
      <p:sp>
        <p:nvSpPr>
          <p:cNvPr id="4" name="Inhaltsplatzhalter 3">
            <a:extLst>
              <a:ext uri="{FF2B5EF4-FFF2-40B4-BE49-F238E27FC236}">
                <a16:creationId xmlns:a16="http://schemas.microsoft.com/office/drawing/2014/main" xmlns="" id="{C389B1A0-310D-4D6F-8249-647C2B4BF2C0}"/>
              </a:ext>
            </a:extLst>
          </p:cNvPr>
          <p:cNvSpPr>
            <a:spLocks noGrp="1"/>
          </p:cNvSpPr>
          <p:nvPr>
            <p:ph sz="half" idx="2"/>
          </p:nvPr>
        </p:nvSpPr>
        <p:spPr>
          <a:xfrm>
            <a:off x="6524199" y="2242008"/>
            <a:ext cx="5125007" cy="2499094"/>
          </a:xfrm>
        </p:spPr>
        <p:txBody>
          <a:bodyPr>
            <a:normAutofit lnSpcReduction="10000"/>
          </a:bodyPr>
          <a:lstStyle/>
          <a:p>
            <a:pPr>
              <a:buFont typeface="Trebuchet MS" panose="020B0603020202020204" pitchFamily="34" charset="0"/>
              <a:buChar char="»"/>
            </a:pPr>
            <a:r>
              <a:rPr lang="de-CH" sz="2400" dirty="0"/>
              <a:t>Schnelle Auswertung der Testkollektionen</a:t>
            </a:r>
          </a:p>
          <a:p>
            <a:pPr>
              <a:buFont typeface="Trebuchet MS" panose="020B0603020202020204" pitchFamily="34" charset="0"/>
              <a:buChar char="»"/>
            </a:pPr>
            <a:r>
              <a:rPr lang="de-CH" sz="2400" dirty="0"/>
              <a:t>Schnelle Suche nach Fehlermeldungen</a:t>
            </a:r>
          </a:p>
          <a:p>
            <a:pPr>
              <a:buFont typeface="Trebuchet MS" panose="020B0603020202020204" pitchFamily="34" charset="0"/>
              <a:buChar char="»"/>
            </a:pPr>
            <a:r>
              <a:rPr lang="de-CH" sz="2400" dirty="0"/>
              <a:t>Testresultate auf Knopfdruck exportieren können</a:t>
            </a:r>
          </a:p>
        </p:txBody>
      </p:sp>
      <p:sp>
        <p:nvSpPr>
          <p:cNvPr id="5" name="Datumsplatzhalter 4">
            <a:extLst>
              <a:ext uri="{FF2B5EF4-FFF2-40B4-BE49-F238E27FC236}">
                <a16:creationId xmlns:a16="http://schemas.microsoft.com/office/drawing/2014/main" xmlns="" id="{B0E9828B-A1AB-4A92-A810-343738F0650A}"/>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E16DFEC9-EEF8-4ABD-8708-E0B03C7FB1AF}"/>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349FAF5C-3C7A-42E0-A754-64EA00F3355D}"/>
              </a:ext>
            </a:extLst>
          </p:cNvPr>
          <p:cNvSpPr>
            <a:spLocks noGrp="1"/>
          </p:cNvSpPr>
          <p:nvPr>
            <p:ph type="sldNum" sz="quarter" idx="12"/>
          </p:nvPr>
        </p:nvSpPr>
        <p:spPr/>
        <p:txBody>
          <a:bodyPr/>
          <a:lstStyle/>
          <a:p>
            <a:fld id="{F32BCB44-884D-4374-B1E9-5010269F85F7}" type="slidenum">
              <a:rPr lang="de-CH" smtClean="0"/>
              <a:t>8</a:t>
            </a:fld>
            <a:endParaRPr lang="de-CH"/>
          </a:p>
        </p:txBody>
      </p:sp>
    </p:spTree>
    <p:extLst>
      <p:ext uri="{BB962C8B-B14F-4D97-AF65-F5344CB8AC3E}">
        <p14:creationId xmlns:p14="http://schemas.microsoft.com/office/powerpoint/2010/main" val="3717395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BFED949-4FAA-4A8E-97BF-F06B414D8F30}"/>
              </a:ext>
            </a:extLst>
          </p:cNvPr>
          <p:cNvSpPr>
            <a:spLocks noGrp="1"/>
          </p:cNvSpPr>
          <p:nvPr>
            <p:ph type="title"/>
          </p:nvPr>
        </p:nvSpPr>
        <p:spPr>
          <a:xfrm>
            <a:off x="677334" y="609600"/>
            <a:ext cx="8596668" cy="760235"/>
          </a:xfrm>
        </p:spPr>
        <p:txBody>
          <a:bodyPr>
            <a:normAutofit/>
          </a:bodyPr>
          <a:lstStyle/>
          <a:p>
            <a:pPr algn="ctr"/>
            <a:r>
              <a:rPr lang="de-CH" dirty="0"/>
              <a:t>Vorgehensweise</a:t>
            </a:r>
          </a:p>
        </p:txBody>
      </p:sp>
      <p:pic>
        <p:nvPicPr>
          <p:cNvPr id="9" name="Inhaltsplatzhalter 8">
            <a:extLst>
              <a:ext uri="{FF2B5EF4-FFF2-40B4-BE49-F238E27FC236}">
                <a16:creationId xmlns:a16="http://schemas.microsoft.com/office/drawing/2014/main" xmlns="" id="{7E7482D5-871B-4DC1-92E2-E7F451754F2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29462" y="1818269"/>
            <a:ext cx="7231338" cy="3829993"/>
          </a:xfrm>
        </p:spPr>
      </p:pic>
      <p:sp>
        <p:nvSpPr>
          <p:cNvPr id="4" name="Inhaltsplatzhalter 3">
            <a:extLst>
              <a:ext uri="{FF2B5EF4-FFF2-40B4-BE49-F238E27FC236}">
                <a16:creationId xmlns:a16="http://schemas.microsoft.com/office/drawing/2014/main" xmlns="" id="{6E4D3112-E81E-49E2-A376-A5B625C4DEA3}"/>
              </a:ext>
            </a:extLst>
          </p:cNvPr>
          <p:cNvSpPr>
            <a:spLocks noGrp="1"/>
          </p:cNvSpPr>
          <p:nvPr>
            <p:ph sz="half" idx="2"/>
          </p:nvPr>
        </p:nvSpPr>
        <p:spPr>
          <a:xfrm>
            <a:off x="6417328" y="2016690"/>
            <a:ext cx="4730830" cy="2260948"/>
          </a:xfrm>
        </p:spPr>
        <p:txBody>
          <a:bodyPr>
            <a:normAutofit/>
          </a:bodyPr>
          <a:lstStyle/>
          <a:p>
            <a:pPr>
              <a:buFont typeface="Wingdings" panose="05000000000000000000" pitchFamily="2" charset="2"/>
              <a:buChar char="Ø"/>
            </a:pPr>
            <a:r>
              <a:rPr lang="de-CH" sz="2400" dirty="0"/>
              <a:t>Prinzipiell mit Wasserfall Modell</a:t>
            </a:r>
          </a:p>
          <a:p>
            <a:pPr>
              <a:buFont typeface="Wingdings" panose="05000000000000000000" pitchFamily="2" charset="2"/>
              <a:buChar char="Ø"/>
            </a:pPr>
            <a:r>
              <a:rPr lang="de-CH" sz="2400" dirty="0"/>
              <a:t>Testumgebungselement durchläuft die Phasen von Entwurf bis Test</a:t>
            </a:r>
          </a:p>
        </p:txBody>
      </p:sp>
      <p:sp>
        <p:nvSpPr>
          <p:cNvPr id="5" name="Datumsplatzhalter 4">
            <a:extLst>
              <a:ext uri="{FF2B5EF4-FFF2-40B4-BE49-F238E27FC236}">
                <a16:creationId xmlns:a16="http://schemas.microsoft.com/office/drawing/2014/main" xmlns="" id="{ECB356C1-40C6-4D88-BE66-174BD7531CA5}"/>
              </a:ext>
            </a:extLst>
          </p:cNvPr>
          <p:cNvSpPr>
            <a:spLocks noGrp="1"/>
          </p:cNvSpPr>
          <p:nvPr>
            <p:ph type="dt" sz="half" idx="10"/>
          </p:nvPr>
        </p:nvSpPr>
        <p:spPr/>
        <p:txBody>
          <a:bodyPr/>
          <a:lstStyle/>
          <a:p>
            <a:fld id="{F291C98B-F577-4FA0-968B-5404391DAE60}" type="datetime1">
              <a:rPr lang="de-CH" smtClean="0"/>
              <a:t>17.09.2017</a:t>
            </a:fld>
            <a:endParaRPr lang="de-CH"/>
          </a:p>
        </p:txBody>
      </p:sp>
      <p:sp>
        <p:nvSpPr>
          <p:cNvPr id="6" name="Fußzeilenplatzhalter 5">
            <a:extLst>
              <a:ext uri="{FF2B5EF4-FFF2-40B4-BE49-F238E27FC236}">
                <a16:creationId xmlns:a16="http://schemas.microsoft.com/office/drawing/2014/main" xmlns="" id="{30CE8C2E-548A-4E38-9975-A66D238F83A9}"/>
              </a:ext>
            </a:extLst>
          </p:cNvPr>
          <p:cNvSpPr>
            <a:spLocks noGrp="1"/>
          </p:cNvSpPr>
          <p:nvPr>
            <p:ph type="ftr" sz="quarter" idx="11"/>
          </p:nvPr>
        </p:nvSpPr>
        <p:spPr/>
        <p:txBody>
          <a:bodyPr/>
          <a:lstStyle/>
          <a:p>
            <a:r>
              <a:rPr lang="de-CH"/>
              <a:t>ETIC2 zur Verwaltung von Ventiltests</a:t>
            </a:r>
            <a:endParaRPr lang="de-CH" dirty="0"/>
          </a:p>
        </p:txBody>
      </p:sp>
      <p:sp>
        <p:nvSpPr>
          <p:cNvPr id="7" name="Foliennummernplatzhalter 6">
            <a:extLst>
              <a:ext uri="{FF2B5EF4-FFF2-40B4-BE49-F238E27FC236}">
                <a16:creationId xmlns:a16="http://schemas.microsoft.com/office/drawing/2014/main" xmlns="" id="{BB51F3E2-2FA2-49DE-A5C1-67AF62C6763F}"/>
              </a:ext>
            </a:extLst>
          </p:cNvPr>
          <p:cNvSpPr>
            <a:spLocks noGrp="1"/>
          </p:cNvSpPr>
          <p:nvPr>
            <p:ph type="sldNum" sz="quarter" idx="12"/>
          </p:nvPr>
        </p:nvSpPr>
        <p:spPr/>
        <p:txBody>
          <a:bodyPr/>
          <a:lstStyle/>
          <a:p>
            <a:fld id="{F32BCB44-884D-4374-B1E9-5010269F85F7}" type="slidenum">
              <a:rPr lang="de-CH" smtClean="0"/>
              <a:t>9</a:t>
            </a:fld>
            <a:endParaRPr lang="de-CH"/>
          </a:p>
        </p:txBody>
      </p:sp>
    </p:spTree>
    <p:extLst>
      <p:ext uri="{BB962C8B-B14F-4D97-AF65-F5344CB8AC3E}">
        <p14:creationId xmlns:p14="http://schemas.microsoft.com/office/powerpoint/2010/main" val="422438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2700</Words>
  <Application>Microsoft Office PowerPoint</Application>
  <PresentationFormat>Benutzerdefiniert</PresentationFormat>
  <Paragraphs>255</Paragraphs>
  <Slides>19</Slides>
  <Notes>18</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Facette</vt:lpstr>
      <vt:lpstr>ETIC2 zur Verwaltung von Ventiltests</vt:lpstr>
      <vt:lpstr>Ablauf</vt:lpstr>
      <vt:lpstr>Ausgangslage</vt:lpstr>
      <vt:lpstr>SoftwareVersionsDatabase</vt:lpstr>
      <vt:lpstr>Test</vt:lpstr>
      <vt:lpstr>TestUpdateFirmware</vt:lpstr>
      <vt:lpstr>TTIC2 (Test Tool)</vt:lpstr>
      <vt:lpstr>ETIC2 (Evaluation Tool)</vt:lpstr>
      <vt:lpstr>Vorgehensweise</vt:lpstr>
      <vt:lpstr>SoftwareVersionsDatabase</vt:lpstr>
      <vt:lpstr>Test, TestUpdateFirmware</vt:lpstr>
      <vt:lpstr>TTIC2</vt:lpstr>
      <vt:lpstr>ETIC2</vt:lpstr>
      <vt:lpstr>Model</vt:lpstr>
      <vt:lpstr>ViewModel</vt:lpstr>
      <vt:lpstr>Live Demo</vt:lpstr>
      <vt:lpstr>Diskussion</vt:lpstr>
      <vt:lpstr>Ausblick</vt:lpstr>
      <vt:lpstr>Vielen Dank für Ihre Aufmerksamkeit!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Stucki</dc:creator>
  <cp:lastModifiedBy>Stucki Andreas</cp:lastModifiedBy>
  <cp:revision>105</cp:revision>
  <dcterms:created xsi:type="dcterms:W3CDTF">2017-09-02T06:55:02Z</dcterms:created>
  <dcterms:modified xsi:type="dcterms:W3CDTF">2017-09-17T17:55:44Z</dcterms:modified>
</cp:coreProperties>
</file>