
<file path=[Content_Types].xml><?xml version="1.0" encoding="utf-8"?>
<Types xmlns="http://schemas.openxmlformats.org/package/2006/content-types">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6576000" cy="27432000"/>
  <p:notesSz cx="6858000" cy="9144000"/>
  <p:defaultText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3103" autoAdjust="0"/>
  </p:normalViewPr>
  <p:slideViewPr>
    <p:cSldViewPr>
      <p:cViewPr varScale="1">
        <p:scale>
          <a:sx n="17" d="100"/>
          <a:sy n="17" d="100"/>
        </p:scale>
        <p:origin x="-1830" y="-162"/>
      </p:cViewPr>
      <p:guideLst>
        <p:guide orient="horz" pos="8640"/>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D1A4B-3CAB-489A-AA9E-692667C35A96}" type="datetimeFigureOut">
              <a:rPr lang="en-US" smtClean="0"/>
              <a:t>12/12/2012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94B5FE-D3C1-4875-86F1-1BB91DF29AAE}" type="slidenum">
              <a:rPr lang="en-US" smtClean="0"/>
              <a:t>‹#›</a:t>
            </a:fld>
            <a:endParaRPr lang="en-US"/>
          </a:p>
        </p:txBody>
      </p:sp>
    </p:spTree>
    <p:extLst>
      <p:ext uri="{BB962C8B-B14F-4D97-AF65-F5344CB8AC3E}">
        <p14:creationId xmlns:p14="http://schemas.microsoft.com/office/powerpoint/2010/main" val="2092030985"/>
      </p:ext>
    </p:extLst>
  </p:cSld>
  <p:clrMap bg1="lt1" tx1="dk1" bg2="lt2" tx2="dk2" accent1="accent1" accent2="accent2" accent3="accent3" accent4="accent4" accent5="accent5" accent6="accent6" hlink="hlink" folHlink="folHlink"/>
  <p:notesStyle>
    <a:lvl1pPr marL="0" algn="l" defTabSz="1280160" rtl="0" eaLnBrk="1" latinLnBrk="0" hangingPunct="1">
      <a:defRPr sz="1700" kern="1200">
        <a:solidFill>
          <a:schemeClr val="tx1"/>
        </a:solidFill>
        <a:latin typeface="+mn-lt"/>
        <a:ea typeface="+mn-ea"/>
        <a:cs typeface="+mn-cs"/>
      </a:defRPr>
    </a:lvl1pPr>
    <a:lvl2pPr marL="640080" algn="l" defTabSz="1280160" rtl="0" eaLnBrk="1" latinLnBrk="0" hangingPunct="1">
      <a:defRPr sz="1700" kern="1200">
        <a:solidFill>
          <a:schemeClr val="tx1"/>
        </a:solidFill>
        <a:latin typeface="+mn-lt"/>
        <a:ea typeface="+mn-ea"/>
        <a:cs typeface="+mn-cs"/>
      </a:defRPr>
    </a:lvl2pPr>
    <a:lvl3pPr marL="1280160" algn="l" defTabSz="1280160" rtl="0" eaLnBrk="1" latinLnBrk="0" hangingPunct="1">
      <a:defRPr sz="1700" kern="1200">
        <a:solidFill>
          <a:schemeClr val="tx1"/>
        </a:solidFill>
        <a:latin typeface="+mn-lt"/>
        <a:ea typeface="+mn-ea"/>
        <a:cs typeface="+mn-cs"/>
      </a:defRPr>
    </a:lvl3pPr>
    <a:lvl4pPr marL="1920240" algn="l" defTabSz="1280160" rtl="0" eaLnBrk="1" latinLnBrk="0" hangingPunct="1">
      <a:defRPr sz="1700" kern="1200">
        <a:solidFill>
          <a:schemeClr val="tx1"/>
        </a:solidFill>
        <a:latin typeface="+mn-lt"/>
        <a:ea typeface="+mn-ea"/>
        <a:cs typeface="+mn-cs"/>
      </a:defRPr>
    </a:lvl4pPr>
    <a:lvl5pPr marL="2560320" algn="l" defTabSz="1280160" rtl="0" eaLnBrk="1" latinLnBrk="0" hangingPunct="1">
      <a:defRPr sz="1700" kern="1200">
        <a:solidFill>
          <a:schemeClr val="tx1"/>
        </a:solidFill>
        <a:latin typeface="+mn-lt"/>
        <a:ea typeface="+mn-ea"/>
        <a:cs typeface="+mn-cs"/>
      </a:defRPr>
    </a:lvl5pPr>
    <a:lvl6pPr marL="3200400" algn="l" defTabSz="1280160" rtl="0" eaLnBrk="1" latinLnBrk="0" hangingPunct="1">
      <a:defRPr sz="1700" kern="1200">
        <a:solidFill>
          <a:schemeClr val="tx1"/>
        </a:solidFill>
        <a:latin typeface="+mn-lt"/>
        <a:ea typeface="+mn-ea"/>
        <a:cs typeface="+mn-cs"/>
      </a:defRPr>
    </a:lvl6pPr>
    <a:lvl7pPr marL="3840480" algn="l" defTabSz="1280160" rtl="0" eaLnBrk="1" latinLnBrk="0" hangingPunct="1">
      <a:defRPr sz="1700" kern="1200">
        <a:solidFill>
          <a:schemeClr val="tx1"/>
        </a:solidFill>
        <a:latin typeface="+mn-lt"/>
        <a:ea typeface="+mn-ea"/>
        <a:cs typeface="+mn-cs"/>
      </a:defRPr>
    </a:lvl7pPr>
    <a:lvl8pPr marL="4480560" algn="l" defTabSz="1280160" rtl="0" eaLnBrk="1" latinLnBrk="0" hangingPunct="1">
      <a:defRPr sz="1700" kern="1200">
        <a:solidFill>
          <a:schemeClr val="tx1"/>
        </a:solidFill>
        <a:latin typeface="+mn-lt"/>
        <a:ea typeface="+mn-ea"/>
        <a:cs typeface="+mn-cs"/>
      </a:defRPr>
    </a:lvl8pPr>
    <a:lvl9pPr marL="5120640" algn="l" defTabSz="128016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94B5FE-D3C1-4875-86F1-1BB91DF29AAE}" type="slidenum">
              <a:rPr lang="en-US" smtClean="0"/>
              <a:t>1</a:t>
            </a:fld>
            <a:endParaRPr lang="en-US"/>
          </a:p>
        </p:txBody>
      </p:sp>
    </p:spTree>
    <p:extLst>
      <p:ext uri="{BB962C8B-B14F-4D97-AF65-F5344CB8AC3E}">
        <p14:creationId xmlns:p14="http://schemas.microsoft.com/office/powerpoint/2010/main" val="2855366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3"/>
            <a:ext cx="31089600" cy="5880101"/>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306109" indent="0" algn="ctr">
              <a:buNone/>
              <a:defRPr>
                <a:solidFill>
                  <a:schemeClr val="tx1">
                    <a:tint val="75000"/>
                  </a:schemeClr>
                </a:solidFill>
              </a:defRPr>
            </a:lvl2pPr>
            <a:lvl3pPr marL="2612219" indent="0" algn="ctr">
              <a:buNone/>
              <a:defRPr>
                <a:solidFill>
                  <a:schemeClr val="tx1">
                    <a:tint val="75000"/>
                  </a:schemeClr>
                </a:solidFill>
              </a:defRPr>
            </a:lvl3pPr>
            <a:lvl4pPr marL="3918328" indent="0" algn="ctr">
              <a:buNone/>
              <a:defRPr>
                <a:solidFill>
                  <a:schemeClr val="tx1">
                    <a:tint val="75000"/>
                  </a:schemeClr>
                </a:solidFill>
              </a:defRPr>
            </a:lvl4pPr>
            <a:lvl5pPr marL="5224439" indent="0" algn="ctr">
              <a:buNone/>
              <a:defRPr>
                <a:solidFill>
                  <a:schemeClr val="tx1">
                    <a:tint val="75000"/>
                  </a:schemeClr>
                </a:solidFill>
              </a:defRPr>
            </a:lvl5pPr>
            <a:lvl6pPr marL="6530548" indent="0" algn="ctr">
              <a:buNone/>
              <a:defRPr>
                <a:solidFill>
                  <a:schemeClr val="tx1">
                    <a:tint val="75000"/>
                  </a:schemeClr>
                </a:solidFill>
              </a:defRPr>
            </a:lvl6pPr>
            <a:lvl7pPr marL="7836658" indent="0" algn="ctr">
              <a:buNone/>
              <a:defRPr>
                <a:solidFill>
                  <a:schemeClr val="tx1">
                    <a:tint val="75000"/>
                  </a:schemeClr>
                </a:solidFill>
              </a:defRPr>
            </a:lvl7pPr>
            <a:lvl8pPr marL="9142767" indent="0" algn="ctr">
              <a:buNone/>
              <a:defRPr>
                <a:solidFill>
                  <a:schemeClr val="tx1">
                    <a:tint val="75000"/>
                  </a:schemeClr>
                </a:solidFill>
              </a:defRPr>
            </a:lvl8pPr>
            <a:lvl9pPr marL="1044887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13246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03925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46054" y="5270501"/>
            <a:ext cx="19748500" cy="1123505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87852" y="5270501"/>
            <a:ext cx="58648600" cy="112350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80415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417875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1"/>
            <a:ext cx="31089600" cy="5448300"/>
          </a:xfrm>
        </p:spPr>
        <p:txBody>
          <a:bodyPr anchor="t"/>
          <a:lstStyle>
            <a:lvl1pPr algn="l">
              <a:defRPr sz="113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5"/>
            <a:ext cx="31089600" cy="6000749"/>
          </a:xfrm>
        </p:spPr>
        <p:txBody>
          <a:bodyPr anchor="b"/>
          <a:lstStyle>
            <a:lvl1pPr marL="0" indent="0">
              <a:buNone/>
              <a:defRPr sz="5700">
                <a:solidFill>
                  <a:schemeClr val="tx1">
                    <a:tint val="75000"/>
                  </a:schemeClr>
                </a:solidFill>
              </a:defRPr>
            </a:lvl1pPr>
            <a:lvl2pPr marL="1306109" indent="0">
              <a:buNone/>
              <a:defRPr sz="5200">
                <a:solidFill>
                  <a:schemeClr val="tx1">
                    <a:tint val="75000"/>
                  </a:schemeClr>
                </a:solidFill>
              </a:defRPr>
            </a:lvl2pPr>
            <a:lvl3pPr marL="2612219" indent="0">
              <a:buNone/>
              <a:defRPr sz="4600">
                <a:solidFill>
                  <a:schemeClr val="tx1">
                    <a:tint val="75000"/>
                  </a:schemeClr>
                </a:solidFill>
              </a:defRPr>
            </a:lvl3pPr>
            <a:lvl4pPr marL="3918328" indent="0">
              <a:buNone/>
              <a:defRPr sz="3900">
                <a:solidFill>
                  <a:schemeClr val="tx1">
                    <a:tint val="75000"/>
                  </a:schemeClr>
                </a:solidFill>
              </a:defRPr>
            </a:lvl4pPr>
            <a:lvl5pPr marL="5224439" indent="0">
              <a:buNone/>
              <a:defRPr sz="3900">
                <a:solidFill>
                  <a:schemeClr val="tx1">
                    <a:tint val="75000"/>
                  </a:schemeClr>
                </a:solidFill>
              </a:defRPr>
            </a:lvl5pPr>
            <a:lvl6pPr marL="6530548" indent="0">
              <a:buNone/>
              <a:defRPr sz="3900">
                <a:solidFill>
                  <a:schemeClr val="tx1">
                    <a:tint val="75000"/>
                  </a:schemeClr>
                </a:solidFill>
              </a:defRPr>
            </a:lvl6pPr>
            <a:lvl7pPr marL="7836658" indent="0">
              <a:buNone/>
              <a:defRPr sz="3900">
                <a:solidFill>
                  <a:schemeClr val="tx1">
                    <a:tint val="75000"/>
                  </a:schemeClr>
                </a:solidFill>
              </a:defRPr>
            </a:lvl7pPr>
            <a:lvl8pPr marL="9142767" indent="0">
              <a:buNone/>
              <a:defRPr sz="3900">
                <a:solidFill>
                  <a:schemeClr val="tx1">
                    <a:tint val="75000"/>
                  </a:schemeClr>
                </a:solidFill>
              </a:defRPr>
            </a:lvl8pPr>
            <a:lvl9pPr marL="10448876" indent="0">
              <a:buNone/>
              <a:defRPr sz="3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70F372-916B-4F66-B2B2-4E6DE451B8A6}" type="datetimeFigureOut">
              <a:rPr lang="en-US" smtClean="0"/>
              <a:t>12/12/2012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5779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87857" y="30721301"/>
            <a:ext cx="39198548"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3" y="30721301"/>
            <a:ext cx="39198552" cy="86899752"/>
          </a:xfrm>
        </p:spPr>
        <p:txBody>
          <a:bodyPr/>
          <a:lstStyle>
            <a:lvl1pPr>
              <a:defRPr sz="8000"/>
            </a:lvl1pPr>
            <a:lvl2pPr>
              <a:defRPr sz="6900"/>
            </a:lvl2pPr>
            <a:lvl3pPr>
              <a:defRPr sz="5700"/>
            </a:lvl3pPr>
            <a:lvl4pPr>
              <a:defRPr sz="5200"/>
            </a:lvl4pPr>
            <a:lvl5pPr>
              <a:defRPr sz="5200"/>
            </a:lvl5pPr>
            <a:lvl6pPr>
              <a:defRPr sz="5200"/>
            </a:lvl6pPr>
            <a:lvl7pPr>
              <a:defRPr sz="5200"/>
            </a:lvl7pPr>
            <a:lvl8pPr>
              <a:defRPr sz="5200"/>
            </a:lvl8pPr>
            <a:lvl9pPr>
              <a:defRPr sz="5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12679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3" y="6140452"/>
            <a:ext cx="16160752"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4" name="Content Placeholder 3"/>
          <p:cNvSpPr>
            <a:spLocks noGrp="1"/>
          </p:cNvSpPr>
          <p:nvPr>
            <p:ph sz="half" idx="2"/>
          </p:nvPr>
        </p:nvSpPr>
        <p:spPr>
          <a:xfrm>
            <a:off x="1828803" y="8699501"/>
            <a:ext cx="16160752"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3" y="6140452"/>
            <a:ext cx="16167100" cy="2559050"/>
          </a:xfrm>
        </p:spPr>
        <p:txBody>
          <a:bodyPr anchor="b"/>
          <a:lstStyle>
            <a:lvl1pPr marL="0" indent="0">
              <a:buNone/>
              <a:defRPr sz="6900" b="1"/>
            </a:lvl1pPr>
            <a:lvl2pPr marL="1306109" indent="0">
              <a:buNone/>
              <a:defRPr sz="5700" b="1"/>
            </a:lvl2pPr>
            <a:lvl3pPr marL="2612219" indent="0">
              <a:buNone/>
              <a:defRPr sz="5200" b="1"/>
            </a:lvl3pPr>
            <a:lvl4pPr marL="3918328" indent="0">
              <a:buNone/>
              <a:defRPr sz="4600" b="1"/>
            </a:lvl4pPr>
            <a:lvl5pPr marL="5224439" indent="0">
              <a:buNone/>
              <a:defRPr sz="4600" b="1"/>
            </a:lvl5pPr>
            <a:lvl6pPr marL="6530548" indent="0">
              <a:buNone/>
              <a:defRPr sz="4600" b="1"/>
            </a:lvl6pPr>
            <a:lvl7pPr marL="7836658" indent="0">
              <a:buNone/>
              <a:defRPr sz="4600" b="1"/>
            </a:lvl7pPr>
            <a:lvl8pPr marL="9142767" indent="0">
              <a:buNone/>
              <a:defRPr sz="4600" b="1"/>
            </a:lvl8pPr>
            <a:lvl9pPr marL="10448876" indent="0">
              <a:buNone/>
              <a:defRPr sz="4600" b="1"/>
            </a:lvl9pPr>
          </a:lstStyle>
          <a:p>
            <a:pPr lvl="0"/>
            <a:r>
              <a:rPr lang="en-US" smtClean="0"/>
              <a:t>Click to edit Master text styles</a:t>
            </a:r>
          </a:p>
        </p:txBody>
      </p:sp>
      <p:sp>
        <p:nvSpPr>
          <p:cNvPr id="6" name="Content Placeholder 5"/>
          <p:cNvSpPr>
            <a:spLocks noGrp="1"/>
          </p:cNvSpPr>
          <p:nvPr>
            <p:ph sz="quarter" idx="4"/>
          </p:nvPr>
        </p:nvSpPr>
        <p:spPr>
          <a:xfrm>
            <a:off x="18580103" y="8699501"/>
            <a:ext cx="16167100" cy="15805152"/>
          </a:xfrm>
        </p:spPr>
        <p:txBody>
          <a:bodyPr/>
          <a:lstStyle>
            <a:lvl1pPr>
              <a:defRPr sz="6900"/>
            </a:lvl1pPr>
            <a:lvl2pPr>
              <a:defRPr sz="5700"/>
            </a:lvl2pPr>
            <a:lvl3pPr>
              <a:defRPr sz="5200"/>
            </a:lvl3pPr>
            <a:lvl4pPr>
              <a:defRPr sz="4600"/>
            </a:lvl4pPr>
            <a:lvl5pPr>
              <a:defRPr sz="4600"/>
            </a:lvl5pPr>
            <a:lvl6pPr>
              <a:defRPr sz="4600"/>
            </a:lvl6pPr>
            <a:lvl7pPr>
              <a:defRPr sz="4600"/>
            </a:lvl7pPr>
            <a:lvl8pPr>
              <a:defRPr sz="4600"/>
            </a:lvl8pPr>
            <a:lvl9pPr>
              <a:defRPr sz="4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70F372-916B-4F66-B2B2-4E6DE451B8A6}" type="datetimeFigureOut">
              <a:rPr lang="en-US" smtClean="0"/>
              <a:t>12/12/2012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85568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70F372-916B-4F66-B2B2-4E6DE451B8A6}" type="datetimeFigureOut">
              <a:rPr lang="en-US" smtClean="0"/>
              <a:t>12/12/2012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28205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F372-916B-4F66-B2B2-4E6DE451B8A6}" type="datetimeFigureOut">
              <a:rPr lang="en-US" smtClean="0"/>
              <a:t>12/12/2012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18839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3" y="1092200"/>
            <a:ext cx="12033252" cy="4648200"/>
          </a:xfrm>
        </p:spPr>
        <p:txBody>
          <a:bodyPr anchor="b"/>
          <a:lstStyle>
            <a:lvl1pPr algn="l">
              <a:defRPr sz="5700" b="1"/>
            </a:lvl1pPr>
          </a:lstStyle>
          <a:p>
            <a:r>
              <a:rPr lang="en-US" smtClean="0"/>
              <a:t>Click to edit Master title style</a:t>
            </a:r>
            <a:endParaRPr lang="en-US"/>
          </a:p>
        </p:txBody>
      </p:sp>
      <p:sp>
        <p:nvSpPr>
          <p:cNvPr id="3" name="Content Placeholder 2"/>
          <p:cNvSpPr>
            <a:spLocks noGrp="1"/>
          </p:cNvSpPr>
          <p:nvPr>
            <p:ph idx="1"/>
          </p:nvPr>
        </p:nvSpPr>
        <p:spPr>
          <a:xfrm>
            <a:off x="14300200" y="1092203"/>
            <a:ext cx="20447000" cy="23412452"/>
          </a:xfrm>
        </p:spPr>
        <p:txBody>
          <a:bodyPr/>
          <a:lstStyle>
            <a:lvl1pPr>
              <a:defRPr sz="9100"/>
            </a:lvl1pPr>
            <a:lvl2pPr>
              <a:defRPr sz="8000"/>
            </a:lvl2pPr>
            <a:lvl3pPr>
              <a:defRPr sz="6900"/>
            </a:lvl3pPr>
            <a:lvl4pPr>
              <a:defRPr sz="5700"/>
            </a:lvl4pPr>
            <a:lvl5pPr>
              <a:defRPr sz="5700"/>
            </a:lvl5pPr>
            <a:lvl6pPr>
              <a:defRPr sz="5700"/>
            </a:lvl6pPr>
            <a:lvl7pPr>
              <a:defRPr sz="5700"/>
            </a:lvl7pPr>
            <a:lvl8pPr>
              <a:defRPr sz="5700"/>
            </a:lvl8pPr>
            <a:lvl9pPr>
              <a:defRPr sz="5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3" y="5740403"/>
            <a:ext cx="12033252" cy="18764252"/>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263807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1"/>
            <a:ext cx="21945600" cy="2266952"/>
          </a:xfrm>
        </p:spPr>
        <p:txBody>
          <a:bodyPr anchor="b"/>
          <a:lstStyle>
            <a:lvl1pPr algn="l">
              <a:defRPr sz="57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1"/>
            <a:ext cx="21945600" cy="16459200"/>
          </a:xfrm>
        </p:spPr>
        <p:txBody>
          <a:bodyPr/>
          <a:lstStyle>
            <a:lvl1pPr marL="0" indent="0">
              <a:buNone/>
              <a:defRPr sz="9100"/>
            </a:lvl1pPr>
            <a:lvl2pPr marL="1306109" indent="0">
              <a:buNone/>
              <a:defRPr sz="8000"/>
            </a:lvl2pPr>
            <a:lvl3pPr marL="2612219" indent="0">
              <a:buNone/>
              <a:defRPr sz="6900"/>
            </a:lvl3pPr>
            <a:lvl4pPr marL="3918328" indent="0">
              <a:buNone/>
              <a:defRPr sz="5700"/>
            </a:lvl4pPr>
            <a:lvl5pPr marL="5224439" indent="0">
              <a:buNone/>
              <a:defRPr sz="5700"/>
            </a:lvl5pPr>
            <a:lvl6pPr marL="6530548" indent="0">
              <a:buNone/>
              <a:defRPr sz="5700"/>
            </a:lvl6pPr>
            <a:lvl7pPr marL="7836658" indent="0">
              <a:buNone/>
              <a:defRPr sz="5700"/>
            </a:lvl7pPr>
            <a:lvl8pPr marL="9142767" indent="0">
              <a:buNone/>
              <a:defRPr sz="5700"/>
            </a:lvl8pPr>
            <a:lvl9pPr marL="10448876" indent="0">
              <a:buNone/>
              <a:defRPr sz="5700"/>
            </a:lvl9pPr>
          </a:lstStyle>
          <a:p>
            <a:endParaRPr lang="en-US"/>
          </a:p>
        </p:txBody>
      </p:sp>
      <p:sp>
        <p:nvSpPr>
          <p:cNvPr id="4" name="Text Placeholder 3"/>
          <p:cNvSpPr>
            <a:spLocks noGrp="1"/>
          </p:cNvSpPr>
          <p:nvPr>
            <p:ph type="body" sz="half" idx="2"/>
          </p:nvPr>
        </p:nvSpPr>
        <p:spPr>
          <a:xfrm>
            <a:off x="7169152" y="21469352"/>
            <a:ext cx="21945600" cy="3219449"/>
          </a:xfrm>
        </p:spPr>
        <p:txBody>
          <a:bodyPr/>
          <a:lstStyle>
            <a:lvl1pPr marL="0" indent="0">
              <a:buNone/>
              <a:defRPr sz="3900"/>
            </a:lvl1pPr>
            <a:lvl2pPr marL="1306109" indent="0">
              <a:buNone/>
              <a:defRPr sz="3400"/>
            </a:lvl2pPr>
            <a:lvl3pPr marL="2612219" indent="0">
              <a:buNone/>
              <a:defRPr sz="2800"/>
            </a:lvl3pPr>
            <a:lvl4pPr marL="3918328" indent="0">
              <a:buNone/>
              <a:defRPr sz="2700"/>
            </a:lvl4pPr>
            <a:lvl5pPr marL="5224439" indent="0">
              <a:buNone/>
              <a:defRPr sz="2700"/>
            </a:lvl5pPr>
            <a:lvl6pPr marL="6530548" indent="0">
              <a:buNone/>
              <a:defRPr sz="2700"/>
            </a:lvl6pPr>
            <a:lvl7pPr marL="7836658" indent="0">
              <a:buNone/>
              <a:defRPr sz="2700"/>
            </a:lvl7pPr>
            <a:lvl8pPr marL="9142767" indent="0">
              <a:buNone/>
              <a:defRPr sz="2700"/>
            </a:lvl8pPr>
            <a:lvl9pPr marL="10448876" indent="0">
              <a:buNone/>
              <a:defRPr sz="2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70F372-916B-4F66-B2B2-4E6DE451B8A6}" type="datetimeFigureOut">
              <a:rPr lang="en-US" smtClean="0"/>
              <a:t>12/12/2012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49461-0A2F-47FF-97B4-80DF34DF99DA}" type="slidenum">
              <a:rPr lang="en-US" smtClean="0"/>
              <a:t>‹#›</a:t>
            </a:fld>
            <a:endParaRPr lang="en-US"/>
          </a:p>
        </p:txBody>
      </p:sp>
    </p:spTree>
    <p:extLst>
      <p:ext uri="{BB962C8B-B14F-4D97-AF65-F5344CB8AC3E}">
        <p14:creationId xmlns:p14="http://schemas.microsoft.com/office/powerpoint/2010/main" val="7085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261222" tIns="130610" rIns="261222" bIns="13061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28800" y="6400803"/>
            <a:ext cx="32918400" cy="18103851"/>
          </a:xfrm>
          <a:prstGeom prst="rect">
            <a:avLst/>
          </a:prstGeom>
        </p:spPr>
        <p:txBody>
          <a:bodyPr vert="horz" lIns="261222" tIns="130610" rIns="261222" bIns="13061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28800" y="25425403"/>
            <a:ext cx="8534400" cy="1460501"/>
          </a:xfrm>
          <a:prstGeom prst="rect">
            <a:avLst/>
          </a:prstGeom>
        </p:spPr>
        <p:txBody>
          <a:bodyPr vert="horz" lIns="261222" tIns="130610" rIns="261222" bIns="130610" rtlCol="0" anchor="ctr"/>
          <a:lstStyle>
            <a:lvl1pPr algn="l">
              <a:defRPr sz="3400">
                <a:solidFill>
                  <a:schemeClr val="tx1">
                    <a:tint val="75000"/>
                  </a:schemeClr>
                </a:solidFill>
              </a:defRPr>
            </a:lvl1pPr>
          </a:lstStyle>
          <a:p>
            <a:fld id="{D670F372-916B-4F66-B2B2-4E6DE451B8A6}" type="datetimeFigureOut">
              <a:rPr lang="en-US" smtClean="0"/>
              <a:t>12/12/2012</a:t>
            </a:fld>
            <a:endParaRPr lang="en-US"/>
          </a:p>
        </p:txBody>
      </p:sp>
      <p:sp>
        <p:nvSpPr>
          <p:cNvPr id="5" name="Footer Placeholder 4"/>
          <p:cNvSpPr>
            <a:spLocks noGrp="1"/>
          </p:cNvSpPr>
          <p:nvPr>
            <p:ph type="ftr" sz="quarter" idx="3"/>
          </p:nvPr>
        </p:nvSpPr>
        <p:spPr>
          <a:xfrm>
            <a:off x="12496800" y="25425403"/>
            <a:ext cx="11582400" cy="1460501"/>
          </a:xfrm>
          <a:prstGeom prst="rect">
            <a:avLst/>
          </a:prstGeom>
        </p:spPr>
        <p:txBody>
          <a:bodyPr vert="horz" lIns="261222" tIns="130610" rIns="261222" bIns="130610" rtlCol="0" anchor="ctr"/>
          <a:lstStyle>
            <a:lvl1pPr algn="ctr">
              <a:defRPr sz="3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5425403"/>
            <a:ext cx="8534400" cy="1460501"/>
          </a:xfrm>
          <a:prstGeom prst="rect">
            <a:avLst/>
          </a:prstGeom>
        </p:spPr>
        <p:txBody>
          <a:bodyPr vert="horz" lIns="261222" tIns="130610" rIns="261222" bIns="130610" rtlCol="0" anchor="ctr"/>
          <a:lstStyle>
            <a:lvl1pPr algn="r">
              <a:defRPr sz="3400">
                <a:solidFill>
                  <a:schemeClr val="tx1">
                    <a:tint val="75000"/>
                  </a:schemeClr>
                </a:solidFill>
              </a:defRPr>
            </a:lvl1pPr>
          </a:lstStyle>
          <a:p>
            <a:fld id="{0A849461-0A2F-47FF-97B4-80DF34DF99DA}" type="slidenum">
              <a:rPr lang="en-US" smtClean="0"/>
              <a:t>‹#›</a:t>
            </a:fld>
            <a:endParaRPr lang="en-US"/>
          </a:p>
        </p:txBody>
      </p:sp>
    </p:spTree>
    <p:extLst>
      <p:ext uri="{BB962C8B-B14F-4D97-AF65-F5344CB8AC3E}">
        <p14:creationId xmlns:p14="http://schemas.microsoft.com/office/powerpoint/2010/main" val="408137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612219" rtl="0" eaLnBrk="1" latinLnBrk="0" hangingPunct="1">
        <a:spcBef>
          <a:spcPct val="0"/>
        </a:spcBef>
        <a:buNone/>
        <a:defRPr sz="12600" kern="1200">
          <a:solidFill>
            <a:schemeClr val="tx1"/>
          </a:solidFill>
          <a:latin typeface="+mj-lt"/>
          <a:ea typeface="+mj-ea"/>
          <a:cs typeface="+mj-cs"/>
        </a:defRPr>
      </a:lvl1pPr>
    </p:titleStyle>
    <p:bodyStyle>
      <a:lvl1pPr marL="979583" indent="-979583" algn="l" defTabSz="2612219" rtl="0" eaLnBrk="1" latinLnBrk="0" hangingPunct="1">
        <a:spcBef>
          <a:spcPct val="20000"/>
        </a:spcBef>
        <a:buFont typeface="Arial" pitchFamily="34" charset="0"/>
        <a:buChar char="•"/>
        <a:defRPr sz="9100" kern="1200">
          <a:solidFill>
            <a:schemeClr val="tx1"/>
          </a:solidFill>
          <a:latin typeface="+mn-lt"/>
          <a:ea typeface="+mn-ea"/>
          <a:cs typeface="+mn-cs"/>
        </a:defRPr>
      </a:lvl1pPr>
      <a:lvl2pPr marL="2122428" indent="-816319" algn="l" defTabSz="2612219" rtl="0" eaLnBrk="1" latinLnBrk="0" hangingPunct="1">
        <a:spcBef>
          <a:spcPct val="20000"/>
        </a:spcBef>
        <a:buFont typeface="Arial" pitchFamily="34" charset="0"/>
        <a:buChar char="–"/>
        <a:defRPr sz="8000" kern="1200">
          <a:solidFill>
            <a:schemeClr val="tx1"/>
          </a:solidFill>
          <a:latin typeface="+mn-lt"/>
          <a:ea typeface="+mn-ea"/>
          <a:cs typeface="+mn-cs"/>
        </a:defRPr>
      </a:lvl2pPr>
      <a:lvl3pPr marL="3265275" indent="-653054" algn="l" defTabSz="2612219" rtl="0" eaLnBrk="1" latinLnBrk="0" hangingPunct="1">
        <a:spcBef>
          <a:spcPct val="20000"/>
        </a:spcBef>
        <a:buFont typeface="Arial" pitchFamily="34" charset="0"/>
        <a:buChar char="•"/>
        <a:defRPr sz="6900" kern="1200">
          <a:solidFill>
            <a:schemeClr val="tx1"/>
          </a:solidFill>
          <a:latin typeface="+mn-lt"/>
          <a:ea typeface="+mn-ea"/>
          <a:cs typeface="+mn-cs"/>
        </a:defRPr>
      </a:lvl3pPr>
      <a:lvl4pPr marL="457138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4pPr>
      <a:lvl5pPr marL="5877494"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5pPr>
      <a:lvl6pPr marL="7183603"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6pPr>
      <a:lvl7pPr marL="848971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7pPr>
      <a:lvl8pPr marL="9795822"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8pPr>
      <a:lvl9pPr marL="11101931" indent="-653054" algn="l" defTabSz="2612219" rtl="0" eaLnBrk="1" latinLnBrk="0" hangingPunct="1">
        <a:spcBef>
          <a:spcPct val="20000"/>
        </a:spcBef>
        <a:buFont typeface="Arial" pitchFamily="34" charset="0"/>
        <a:buChar char="•"/>
        <a:defRPr sz="5700" kern="1200">
          <a:solidFill>
            <a:schemeClr val="tx1"/>
          </a:solidFill>
          <a:latin typeface="+mn-lt"/>
          <a:ea typeface="+mn-ea"/>
          <a:cs typeface="+mn-cs"/>
        </a:defRPr>
      </a:lvl9pPr>
    </p:bodyStyle>
    <p:otherStyle>
      <a:defPPr>
        <a:defRPr lang="en-US"/>
      </a:defPPr>
      <a:lvl1pPr marL="0" algn="l" defTabSz="2612219" rtl="0" eaLnBrk="1" latinLnBrk="0" hangingPunct="1">
        <a:defRPr sz="5200" kern="1200">
          <a:solidFill>
            <a:schemeClr val="tx1"/>
          </a:solidFill>
          <a:latin typeface="+mn-lt"/>
          <a:ea typeface="+mn-ea"/>
          <a:cs typeface="+mn-cs"/>
        </a:defRPr>
      </a:lvl1pPr>
      <a:lvl2pPr marL="1306109" algn="l" defTabSz="2612219" rtl="0" eaLnBrk="1" latinLnBrk="0" hangingPunct="1">
        <a:defRPr sz="5200" kern="1200">
          <a:solidFill>
            <a:schemeClr val="tx1"/>
          </a:solidFill>
          <a:latin typeface="+mn-lt"/>
          <a:ea typeface="+mn-ea"/>
          <a:cs typeface="+mn-cs"/>
        </a:defRPr>
      </a:lvl2pPr>
      <a:lvl3pPr marL="2612219" algn="l" defTabSz="2612219" rtl="0" eaLnBrk="1" latinLnBrk="0" hangingPunct="1">
        <a:defRPr sz="5200" kern="1200">
          <a:solidFill>
            <a:schemeClr val="tx1"/>
          </a:solidFill>
          <a:latin typeface="+mn-lt"/>
          <a:ea typeface="+mn-ea"/>
          <a:cs typeface="+mn-cs"/>
        </a:defRPr>
      </a:lvl3pPr>
      <a:lvl4pPr marL="3918328" algn="l" defTabSz="2612219" rtl="0" eaLnBrk="1" latinLnBrk="0" hangingPunct="1">
        <a:defRPr sz="5200" kern="1200">
          <a:solidFill>
            <a:schemeClr val="tx1"/>
          </a:solidFill>
          <a:latin typeface="+mn-lt"/>
          <a:ea typeface="+mn-ea"/>
          <a:cs typeface="+mn-cs"/>
        </a:defRPr>
      </a:lvl4pPr>
      <a:lvl5pPr marL="5224439" algn="l" defTabSz="2612219" rtl="0" eaLnBrk="1" latinLnBrk="0" hangingPunct="1">
        <a:defRPr sz="5200" kern="1200">
          <a:solidFill>
            <a:schemeClr val="tx1"/>
          </a:solidFill>
          <a:latin typeface="+mn-lt"/>
          <a:ea typeface="+mn-ea"/>
          <a:cs typeface="+mn-cs"/>
        </a:defRPr>
      </a:lvl5pPr>
      <a:lvl6pPr marL="6530548" algn="l" defTabSz="2612219" rtl="0" eaLnBrk="1" latinLnBrk="0" hangingPunct="1">
        <a:defRPr sz="5200" kern="1200">
          <a:solidFill>
            <a:schemeClr val="tx1"/>
          </a:solidFill>
          <a:latin typeface="+mn-lt"/>
          <a:ea typeface="+mn-ea"/>
          <a:cs typeface="+mn-cs"/>
        </a:defRPr>
      </a:lvl6pPr>
      <a:lvl7pPr marL="7836658" algn="l" defTabSz="2612219" rtl="0" eaLnBrk="1" latinLnBrk="0" hangingPunct="1">
        <a:defRPr sz="5200" kern="1200">
          <a:solidFill>
            <a:schemeClr val="tx1"/>
          </a:solidFill>
          <a:latin typeface="+mn-lt"/>
          <a:ea typeface="+mn-ea"/>
          <a:cs typeface="+mn-cs"/>
        </a:defRPr>
      </a:lvl7pPr>
      <a:lvl8pPr marL="9142767" algn="l" defTabSz="2612219" rtl="0" eaLnBrk="1" latinLnBrk="0" hangingPunct="1">
        <a:defRPr sz="5200" kern="1200">
          <a:solidFill>
            <a:schemeClr val="tx1"/>
          </a:solidFill>
          <a:latin typeface="+mn-lt"/>
          <a:ea typeface="+mn-ea"/>
          <a:cs typeface="+mn-cs"/>
        </a:defRPr>
      </a:lvl8pPr>
      <a:lvl9pPr marL="10448876" algn="l" defTabSz="2612219" rtl="0" eaLnBrk="1" latinLnBrk="0" hangingPunct="1">
        <a:defRPr sz="5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sie.ntu.edu.tw/~cjlin/liblinear" TargetMode="External"/><Relationship Id="rId4" Type="http://schemas.openxmlformats.org/officeDocument/2006/relationships/image" Target="../media/image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36576000" cy="2034540"/>
          </a:xfrm>
          <a:prstGeom prst="rect">
            <a:avLst/>
          </a:prstGeom>
        </p:spPr>
        <p:style>
          <a:lnRef idx="0">
            <a:schemeClr val="accent6"/>
          </a:lnRef>
          <a:fillRef idx="3">
            <a:schemeClr val="accent6"/>
          </a:fillRef>
          <a:effectRef idx="3">
            <a:schemeClr val="accent6"/>
          </a:effectRef>
          <a:fontRef idx="minor">
            <a:schemeClr val="lt1"/>
          </a:fontRef>
        </p:style>
        <p:txBody>
          <a:bodyPr lIns="76191" tIns="38095" rIns="76191" bIns="38095" rtlCol="0" anchor="ctr"/>
          <a:lstStyle/>
          <a:p>
            <a:pPr algn="ctr"/>
            <a:endParaRPr lang="en-US"/>
          </a:p>
        </p:txBody>
      </p:sp>
      <p:sp>
        <p:nvSpPr>
          <p:cNvPr id="9" name="Title 8"/>
          <p:cNvSpPr>
            <a:spLocks noGrp="1"/>
          </p:cNvSpPr>
          <p:nvPr>
            <p:ph type="ctrTitle"/>
          </p:nvPr>
        </p:nvSpPr>
        <p:spPr>
          <a:xfrm>
            <a:off x="3911600" y="166371"/>
            <a:ext cx="28752800" cy="1905000"/>
          </a:xfrm>
        </p:spPr>
        <p:txBody>
          <a:bodyPr>
            <a:noAutofit/>
          </a:bodyPr>
          <a:lstStyle/>
          <a:p>
            <a:r>
              <a:rPr lang="en-US" sz="7200" cap="small" dirty="0">
                <a:solidFill>
                  <a:schemeClr val="bg1"/>
                </a:solidFill>
                <a:latin typeface="Times New Roman" pitchFamily="18" charset="0"/>
                <a:cs typeface="Times New Roman" pitchFamily="18" charset="0"/>
              </a:rPr>
              <a:t>Don’t Get Kicked – Machine Learning Predictions for Car Buying</a:t>
            </a:r>
          </a:p>
        </p:txBody>
      </p:sp>
      <p:sp>
        <p:nvSpPr>
          <p:cNvPr id="10" name="Subtitle 9"/>
          <p:cNvSpPr>
            <a:spLocks noGrp="1"/>
          </p:cNvSpPr>
          <p:nvPr>
            <p:ph type="subTitle" idx="1"/>
          </p:nvPr>
        </p:nvSpPr>
        <p:spPr>
          <a:xfrm>
            <a:off x="3048000" y="2032001"/>
            <a:ext cx="30480000" cy="762000"/>
          </a:xfrm>
        </p:spPr>
        <p:txBody>
          <a:bodyPr>
            <a:noAutofit/>
          </a:bodyPr>
          <a:lstStyle/>
          <a:p>
            <a:r>
              <a:rPr lang="en-US" sz="3500" i="1" dirty="0">
                <a:solidFill>
                  <a:schemeClr val="tx1"/>
                </a:solidFill>
                <a:latin typeface="Times New Roman" pitchFamily="18" charset="0"/>
                <a:cs typeface="Times New Roman" pitchFamily="18" charset="0"/>
              </a:rPr>
              <a:t>Albert Ho, Robert Romano, </a:t>
            </a:r>
            <a:r>
              <a:rPr lang="en-US" sz="3500" i="1" dirty="0" err="1">
                <a:solidFill>
                  <a:schemeClr val="tx1"/>
                </a:solidFill>
                <a:latin typeface="Times New Roman" pitchFamily="18" charset="0"/>
                <a:cs typeface="Times New Roman" pitchFamily="18" charset="0"/>
              </a:rPr>
              <a:t>Xin</a:t>
            </a:r>
            <a:r>
              <a:rPr lang="en-US" sz="3500" i="1" dirty="0">
                <a:solidFill>
                  <a:schemeClr val="tx1"/>
                </a:solidFill>
                <a:latin typeface="Times New Roman" pitchFamily="18" charset="0"/>
                <a:cs typeface="Times New Roman" pitchFamily="18" charset="0"/>
              </a:rPr>
              <a:t> Alice Wu – Department of Mechanical Engineering, Stanford University – CS229: Machine Learning</a:t>
            </a:r>
          </a:p>
        </p:txBody>
      </p:sp>
      <p:pic>
        <p:nvPicPr>
          <p:cNvPr id="1049" name="Picture 1048"/>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0091" y="0"/>
            <a:ext cx="2034540" cy="2034540"/>
          </a:xfrm>
          <a:prstGeom prst="rect">
            <a:avLst/>
          </a:prstGeom>
        </p:spPr>
      </p:pic>
      <p:pic>
        <p:nvPicPr>
          <p:cNvPr id="1050" name="Picture 104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34396680" y="121920"/>
            <a:ext cx="1417320" cy="1811018"/>
          </a:xfrm>
          <a:prstGeom prst="rect">
            <a:avLst/>
          </a:prstGeom>
        </p:spPr>
      </p:pic>
      <p:grpSp>
        <p:nvGrpSpPr>
          <p:cNvPr id="3" name="Group 2"/>
          <p:cNvGrpSpPr/>
          <p:nvPr/>
        </p:nvGrpSpPr>
        <p:grpSpPr>
          <a:xfrm>
            <a:off x="550091" y="3094671"/>
            <a:ext cx="10058400" cy="6159840"/>
            <a:chOff x="412568" y="2063114"/>
            <a:chExt cx="7543800" cy="4593192"/>
          </a:xfrm>
        </p:grpSpPr>
        <p:sp>
          <p:nvSpPr>
            <p:cNvPr id="6" name="Rectangle 5"/>
            <p:cNvSpPr/>
            <p:nvPr/>
          </p:nvSpPr>
          <p:spPr>
            <a:xfrm>
              <a:off x="412568" y="2428874"/>
              <a:ext cx="7543800" cy="4227432"/>
            </a:xfrm>
            <a:prstGeom prst="rect">
              <a:avLst/>
            </a:prstGeom>
            <a:ln/>
          </p:spPr>
          <p:style>
            <a:lnRef idx="1">
              <a:schemeClr val="dk1"/>
            </a:lnRef>
            <a:fillRef idx="2">
              <a:schemeClr val="dk1"/>
            </a:fillRef>
            <a:effectRef idx="1">
              <a:schemeClr val="dk1"/>
            </a:effectRef>
            <a:fontRef idx="minor">
              <a:schemeClr val="dk1"/>
            </a:fontRef>
          </p:style>
          <p:txBody>
            <a:bodyPr lIns="457200" tIns="457200" rIns="457200" bIns="0" spcCol="0" rtlCol="0" anchor="ctr"/>
            <a:lstStyle/>
            <a:p>
              <a:pPr algn="just"/>
              <a:r>
                <a:rPr lang="en-US" sz="3600" dirty="0" smtClean="0"/>
                <a:t>When you go to an auto dealership with the intent to buy a used car, you want a good selection to choose from. Auto dealerships purchase their used cars through auto auctions and they want the same things: to buy as many cars as they can in the best condition possible. Our task was to use machine learning to help auto dealerships avoid bad car purchases, called “kicked cars”, at auto auctions.</a:t>
              </a:r>
            </a:p>
          </p:txBody>
        </p:sp>
        <p:sp>
          <p:nvSpPr>
            <p:cNvPr id="11" name="Freeform 10"/>
            <p:cNvSpPr/>
            <p:nvPr/>
          </p:nvSpPr>
          <p:spPr>
            <a:xfrm>
              <a:off x="876027" y="2063114"/>
              <a:ext cx="6616882" cy="73152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Introduction</a:t>
              </a:r>
            </a:p>
          </p:txBody>
        </p:sp>
      </p:grpSp>
      <p:grpSp>
        <p:nvGrpSpPr>
          <p:cNvPr id="15" name="Group 14"/>
          <p:cNvGrpSpPr/>
          <p:nvPr/>
        </p:nvGrpSpPr>
        <p:grpSpPr>
          <a:xfrm>
            <a:off x="550091" y="9635511"/>
            <a:ext cx="10058400" cy="16882089"/>
            <a:chOff x="412568" y="2130370"/>
            <a:chExt cx="7543800" cy="10137641"/>
          </a:xfrm>
        </p:grpSpPr>
        <p:sp>
          <p:nvSpPr>
            <p:cNvPr id="16" name="Rectangle 15"/>
            <p:cNvSpPr/>
            <p:nvPr/>
          </p:nvSpPr>
          <p:spPr>
            <a:xfrm>
              <a:off x="412568" y="2428875"/>
              <a:ext cx="7543800" cy="9839136"/>
            </a:xfrm>
            <a:prstGeom prst="rect">
              <a:avLst/>
            </a:prstGeom>
            <a:ln/>
          </p:spPr>
          <p:style>
            <a:lnRef idx="1">
              <a:schemeClr val="dk1"/>
            </a:lnRef>
            <a:fillRef idx="2">
              <a:schemeClr val="dk1"/>
            </a:fillRef>
            <a:effectRef idx="1">
              <a:schemeClr val="dk1"/>
            </a:effectRef>
            <a:fontRef idx="minor">
              <a:schemeClr val="dk1"/>
            </a:fontRef>
          </p:style>
          <p:txBody>
            <a:bodyPr lIns="457200" tIns="31748" rIns="457200" bIns="31748" spcCol="0" rtlCol="0" anchor="ctr"/>
            <a:lstStyle/>
            <a:p>
              <a:pPr algn="just"/>
              <a:r>
                <a:rPr lang="en-US" sz="3600" b="1" dirty="0" smtClean="0"/>
                <a:t>Data Characteristics</a:t>
              </a:r>
              <a:endParaRPr lang="en-US" sz="3600" dirty="0" smtClean="0"/>
            </a:p>
            <a:p>
              <a:pPr algn="just"/>
              <a:r>
                <a:rPr lang="en-US" sz="3600" dirty="0" smtClean="0"/>
                <a:t>All of our data was obtained from the Kaggle.com challenge “Don’t Get Kicked” hosted by Carvana. It could be described as follows</a:t>
              </a:r>
              <a:r>
                <a:rPr lang="en-US" sz="3600" dirty="0" smtClean="0"/>
                <a:t>:</a:t>
              </a:r>
              <a:endParaRPr lang="en-US" sz="3600" dirty="0" smtClean="0"/>
            </a:p>
            <a:p>
              <a:pPr marL="742950" indent="-742950">
                <a:buAutoNum type="arabicParenR"/>
              </a:pPr>
              <a:r>
                <a:rPr lang="en-US" sz="3600" dirty="0" smtClean="0"/>
                <a:t>Contained  32 features and 73041 samples</a:t>
              </a:r>
            </a:p>
            <a:p>
              <a:pPr marL="742950" indent="-742950">
                <a:buAutoNum type="arabicParenR"/>
              </a:pPr>
              <a:r>
                <a:rPr lang="en-US" sz="3600" dirty="0" smtClean="0"/>
                <a:t>Contained binary, nominal, and numeric data</a:t>
              </a:r>
            </a:p>
            <a:p>
              <a:pPr marL="742950" indent="-742950">
                <a:buAutoNum type="arabicParenR"/>
              </a:pPr>
              <a:r>
                <a:rPr lang="en-US" sz="3600" dirty="0" smtClean="0"/>
                <a:t>Was heavily skewed towards good cars, which represented 87.7% of our training data</a:t>
              </a:r>
            </a:p>
            <a:p>
              <a:endParaRPr lang="en-US" sz="3600" dirty="0" smtClean="0"/>
            </a:p>
            <a:p>
              <a:r>
                <a:rPr lang="en-US" sz="3600" b="1" dirty="0" smtClean="0"/>
                <a:t>Preprocessing</a:t>
              </a:r>
              <a:endParaRPr lang="en-US" sz="3600" dirty="0"/>
            </a:p>
            <a:p>
              <a:pPr algn="just"/>
              <a:r>
                <a:rPr lang="en-US" sz="3600" dirty="0" smtClean="0"/>
                <a:t>The steps we took to preprocess out data changed throughout the project as follows</a:t>
              </a:r>
              <a:r>
                <a:rPr lang="en-US" sz="3600" dirty="0" smtClean="0"/>
                <a:t>:</a:t>
              </a:r>
              <a:endParaRPr lang="en-US" sz="3600" dirty="0" smtClean="0"/>
            </a:p>
            <a:p>
              <a:pPr marL="742950" indent="-742950" algn="just">
                <a:buAutoNum type="arabicParenR"/>
              </a:pPr>
              <a:r>
                <a:rPr lang="en-US" sz="3600" dirty="0" smtClean="0"/>
                <a:t>Converting nominal data to numeric and filling in missing data fields</a:t>
              </a:r>
            </a:p>
            <a:p>
              <a:pPr marL="742950" indent="-742950" algn="just">
                <a:buAutoNum type="arabicParenR"/>
              </a:pPr>
              <a:r>
                <a:rPr lang="en-US" sz="3600" dirty="0" smtClean="0"/>
                <a:t>Normalizing numeric data from 0 to 1</a:t>
              </a:r>
            </a:p>
            <a:p>
              <a:pPr marL="742950" indent="-742950" algn="just">
                <a:buAutoNum type="arabicParenR"/>
              </a:pPr>
              <a:r>
                <a:rPr lang="en-US" sz="3600" dirty="0" smtClean="0"/>
                <a:t>Balancing the data</a:t>
              </a:r>
            </a:p>
            <a:p>
              <a:endParaRPr lang="en-US" sz="3600" b="1" dirty="0"/>
            </a:p>
            <a:p>
              <a:r>
                <a:rPr lang="en-US" sz="3600" b="1" dirty="0" smtClean="0"/>
                <a:t>Early Data Visualization</a:t>
              </a:r>
            </a:p>
            <a:p>
              <a:endParaRPr lang="en-US" sz="3600" b="1" dirty="0" smtClean="0"/>
            </a:p>
            <a:p>
              <a:endParaRPr lang="en-US" sz="3600" b="1" dirty="0"/>
            </a:p>
            <a:p>
              <a:endParaRPr lang="en-US" sz="3600" b="1" dirty="0" smtClean="0"/>
            </a:p>
            <a:p>
              <a:endParaRPr lang="en-US" sz="3600" b="1" dirty="0"/>
            </a:p>
            <a:p>
              <a:endParaRPr lang="en-US" sz="3600" b="1" dirty="0" smtClean="0"/>
            </a:p>
            <a:p>
              <a:endParaRPr lang="en-US" sz="3600" b="1" dirty="0"/>
            </a:p>
            <a:p>
              <a:endParaRPr lang="en-US" sz="3600" b="1" dirty="0"/>
            </a:p>
          </p:txBody>
        </p:sp>
        <p:sp>
          <p:nvSpPr>
            <p:cNvPr id="17" name="Freeform 16"/>
            <p:cNvSpPr/>
            <p:nvPr/>
          </p:nvSpPr>
          <p:spPr>
            <a:xfrm>
              <a:off x="812619" y="2130370"/>
              <a:ext cx="6680290" cy="59701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4400" dirty="0">
                  <a:latin typeface="Times New Roman" pitchFamily="18" charset="0"/>
                  <a:cs typeface="Times New Roman" pitchFamily="18" charset="0"/>
                </a:rPr>
                <a:t>Data Preprocessing/Visualization</a:t>
              </a:r>
            </a:p>
          </p:txBody>
        </p:sp>
      </p:grpSp>
      <p:grpSp>
        <p:nvGrpSpPr>
          <p:cNvPr id="5" name="Group 4"/>
          <p:cNvGrpSpPr/>
          <p:nvPr/>
        </p:nvGrpSpPr>
        <p:grpSpPr>
          <a:xfrm>
            <a:off x="11049000" y="3094673"/>
            <a:ext cx="14478000" cy="9097327"/>
            <a:chOff x="8286750" y="2063115"/>
            <a:chExt cx="10858500" cy="4546097"/>
          </a:xfrm>
        </p:grpSpPr>
        <p:sp>
          <p:nvSpPr>
            <p:cNvPr id="45" name="Rectangle 44"/>
            <p:cNvSpPr/>
            <p:nvPr/>
          </p:nvSpPr>
          <p:spPr>
            <a:xfrm>
              <a:off x="8286750" y="2308238"/>
              <a:ext cx="10858500" cy="4300974"/>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b="1" dirty="0" smtClean="0"/>
                <a:t>MATLAB</a:t>
              </a:r>
              <a:endParaRPr lang="en-US" sz="3600" dirty="0"/>
            </a:p>
            <a:p>
              <a:pPr algn="just"/>
              <a:r>
                <a:rPr lang="en-US" sz="3600" dirty="0" smtClean="0"/>
                <a:t>Our initial attempts to analyze the data occurred primarily in MATLAB. Because the data was categorized into two labels, good or bad car purchases, we used </a:t>
              </a:r>
              <a:r>
                <a:rPr lang="en-US" sz="3600" u="sng" dirty="0" smtClean="0"/>
                <a:t>logistic regression</a:t>
              </a:r>
              <a:r>
                <a:rPr lang="en-US" sz="3600" dirty="0" smtClean="0"/>
                <a:t> and </a:t>
              </a:r>
              <a:r>
                <a:rPr lang="en-US" sz="3600" u="sng" dirty="0" smtClean="0"/>
                <a:t>libLINEAR</a:t>
              </a:r>
              <a:r>
                <a:rPr lang="en-US" sz="3600" u="sng" baseline="30000" dirty="0" smtClean="0"/>
                <a:t>1</a:t>
              </a:r>
              <a:r>
                <a:rPr lang="en-US" sz="3600" u="sng" dirty="0" smtClean="0"/>
                <a:t> v.1.92</a:t>
              </a:r>
              <a:r>
                <a:rPr lang="en-US" sz="3600" dirty="0" smtClean="0"/>
                <a:t>. Initial attempts at classification went poorly due to heavy overlap between our good and bad training sets. We decided to follow a different approach based on the concept of </a:t>
              </a:r>
              <a:r>
                <a:rPr lang="en-US" sz="3600" u="sng" dirty="0" smtClean="0"/>
                <a:t>boosting</a:t>
              </a:r>
              <a:r>
                <a:rPr lang="en-US" sz="3600" dirty="0" smtClean="0"/>
                <a:t>, which combines various weak classifiers to create a strong classifier</a:t>
              </a:r>
              <a:r>
                <a:rPr lang="en-US" sz="3600" baseline="30000" dirty="0"/>
                <a:t>3</a:t>
              </a:r>
              <a:r>
                <a:rPr lang="en-US" sz="3600" dirty="0" smtClean="0"/>
                <a:t>.</a:t>
              </a:r>
            </a:p>
            <a:p>
              <a:pPr algn="just"/>
              <a:endParaRPr lang="en-US" sz="3600" dirty="0" smtClean="0"/>
            </a:p>
            <a:p>
              <a:pPr algn="just"/>
              <a:r>
                <a:rPr lang="en-US" sz="3600" b="1" dirty="0" err="1" smtClean="0"/>
                <a:t>Weka</a:t>
              </a:r>
              <a:endParaRPr lang="en-US" sz="3600" dirty="0" smtClean="0"/>
            </a:p>
            <a:p>
              <a:pPr algn="just"/>
              <a:r>
                <a:rPr lang="en-US" sz="3600" dirty="0" smtClean="0"/>
                <a:t>To use boosting algorithms, we used the software package called Weka</a:t>
              </a:r>
              <a:r>
                <a:rPr lang="en-US" sz="3600" baseline="30000" dirty="0" smtClean="0"/>
                <a:t>2</a:t>
              </a:r>
              <a:r>
                <a:rPr lang="en-US" sz="3600" dirty="0" smtClean="0"/>
                <a:t> v. 3.7.7. Using </a:t>
              </a:r>
              <a:r>
                <a:rPr lang="en-US" sz="3600" dirty="0" err="1" smtClean="0"/>
                <a:t>Weka</a:t>
              </a:r>
              <a:r>
                <a:rPr lang="en-US" sz="3600" dirty="0" smtClean="0"/>
                <a:t>, we could apply </a:t>
              </a:r>
              <a:r>
                <a:rPr lang="en-US" sz="3600" u="sng" dirty="0" err="1" smtClean="0"/>
                <a:t>libLINEAR</a:t>
              </a:r>
              <a:r>
                <a:rPr lang="en-US" sz="3600" dirty="0" smtClean="0"/>
                <a:t> and </a:t>
              </a:r>
              <a:r>
                <a:rPr lang="en-US" sz="3600" u="sng" dirty="0" smtClean="0"/>
                <a:t>naïve </a:t>
              </a:r>
              <a:r>
                <a:rPr lang="en-US" sz="3600" u="sng" dirty="0" err="1" smtClean="0"/>
                <a:t>bayes</a:t>
              </a:r>
              <a:r>
                <a:rPr lang="en-US" sz="3600" dirty="0" smtClean="0"/>
                <a:t> along with boosting algorithms such as </a:t>
              </a:r>
              <a:r>
                <a:rPr lang="en-US" sz="3600" u="sng" dirty="0" smtClean="0"/>
                <a:t>adaBoostM1</a:t>
              </a:r>
              <a:r>
                <a:rPr lang="en-US" sz="3600" dirty="0" smtClean="0"/>
                <a:t>, </a:t>
              </a:r>
              <a:r>
                <a:rPr lang="en-US" sz="3600" u="sng" dirty="0" err="1" smtClean="0"/>
                <a:t>logitBoost</a:t>
              </a:r>
              <a:r>
                <a:rPr lang="en-US" sz="3600" dirty="0" smtClean="0"/>
                <a:t>, and </a:t>
              </a:r>
              <a:r>
                <a:rPr lang="en-US" sz="3600" u="sng" dirty="0" smtClean="0"/>
                <a:t>ensemble selection</a:t>
              </a:r>
              <a:r>
                <a:rPr lang="en-US" sz="3600" dirty="0" smtClean="0"/>
                <a:t>.</a:t>
              </a:r>
              <a:endParaRPr lang="en-US" sz="3600" u="sng" dirty="0"/>
            </a:p>
          </p:txBody>
        </p:sp>
        <p:sp>
          <p:nvSpPr>
            <p:cNvPr id="18" name="Freeform 17"/>
            <p:cNvSpPr/>
            <p:nvPr/>
          </p:nvSpPr>
          <p:spPr>
            <a:xfrm>
              <a:off x="9829800" y="2063115"/>
              <a:ext cx="7772400" cy="49023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Algorithm Selection</a:t>
              </a:r>
            </a:p>
          </p:txBody>
        </p:sp>
      </p:grpSp>
      <p:grpSp>
        <p:nvGrpSpPr>
          <p:cNvPr id="4" name="Group 3"/>
          <p:cNvGrpSpPr/>
          <p:nvPr/>
        </p:nvGrpSpPr>
        <p:grpSpPr>
          <a:xfrm>
            <a:off x="11049000" y="12573000"/>
            <a:ext cx="14478000" cy="13944599"/>
            <a:chOff x="8286750" y="8652358"/>
            <a:chExt cx="10858500" cy="10257852"/>
          </a:xfrm>
        </p:grpSpPr>
        <p:sp>
          <p:nvSpPr>
            <p:cNvPr id="19" name="Rectangle 18"/>
            <p:cNvSpPr/>
            <p:nvPr/>
          </p:nvSpPr>
          <p:spPr>
            <a:xfrm>
              <a:off x="8286750" y="9045756"/>
              <a:ext cx="10858500" cy="9864454"/>
            </a:xfrm>
            <a:prstGeom prst="rect">
              <a:avLst/>
            </a:prstGeom>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a:p>
          </p:txBody>
        </p:sp>
        <p:sp>
          <p:nvSpPr>
            <p:cNvPr id="20" name="Freeform 19"/>
            <p:cNvSpPr/>
            <p:nvPr/>
          </p:nvSpPr>
          <p:spPr>
            <a:xfrm>
              <a:off x="9829800" y="8652358"/>
              <a:ext cx="7772400" cy="786797"/>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Performance Evaluation</a:t>
              </a:r>
            </a:p>
          </p:txBody>
        </p:sp>
      </p:grpSp>
      <p:grpSp>
        <p:nvGrpSpPr>
          <p:cNvPr id="8" name="Group 7"/>
          <p:cNvGrpSpPr/>
          <p:nvPr/>
        </p:nvGrpSpPr>
        <p:grpSpPr>
          <a:xfrm>
            <a:off x="25984200" y="3094673"/>
            <a:ext cx="10058400" cy="12373926"/>
            <a:chOff x="18459450" y="2063115"/>
            <a:chExt cx="8572500" cy="10992966"/>
          </a:xfrm>
        </p:grpSpPr>
        <p:sp>
          <p:nvSpPr>
            <p:cNvPr id="46" name="Rectangle 45"/>
            <p:cNvSpPr/>
            <p:nvPr/>
          </p:nvSpPr>
          <p:spPr>
            <a:xfrm>
              <a:off x="18459450" y="2390125"/>
              <a:ext cx="8572500" cy="10665956"/>
            </a:xfrm>
            <a:prstGeom prst="rect">
              <a:avLst/>
            </a:prstGeom>
            <a:gradFill>
              <a:gsLst>
                <a:gs pos="0">
                  <a:schemeClr val="dk1">
                    <a:tint val="50000"/>
                    <a:satMod val="300000"/>
                  </a:schemeClr>
                </a:gs>
                <a:gs pos="35000">
                  <a:schemeClr val="dk1">
                    <a:tint val="37000"/>
                    <a:satMod val="300000"/>
                  </a:schemeClr>
                </a:gs>
                <a:gs pos="100000">
                  <a:schemeClr val="dk1">
                    <a:tint val="15000"/>
                    <a:satMod val="350000"/>
                  </a:schemeClr>
                </a:gs>
              </a:gsLst>
            </a:gradFill>
            <a:ln/>
          </p:spPr>
          <p:style>
            <a:lnRef idx="1">
              <a:schemeClr val="dk1"/>
            </a:lnRef>
            <a:fillRef idx="2">
              <a:schemeClr val="dk1"/>
            </a:fillRef>
            <a:effectRef idx="1">
              <a:schemeClr val="dk1"/>
            </a:effectRef>
            <a:fontRef idx="minor">
              <a:schemeClr val="dk1"/>
            </a:fontRef>
          </p:style>
          <p:txBody>
            <a:bodyPr lIns="63496" tIns="31748" rIns="63496" bIns="31748" spcCol="0" rtlCol="0" anchor="ctr"/>
            <a:lstStyle/>
            <a:p>
              <a:pPr algn="ctr"/>
              <a:endParaRPr lang="en-US" sz="3600" dirty="0"/>
            </a:p>
          </p:txBody>
        </p:sp>
        <p:sp>
          <p:nvSpPr>
            <p:cNvPr id="23" name="Freeform 22"/>
            <p:cNvSpPr/>
            <p:nvPr/>
          </p:nvSpPr>
          <p:spPr>
            <a:xfrm>
              <a:off x="18852356" y="2063115"/>
              <a:ext cx="7772400" cy="871543"/>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Discussion</a:t>
              </a:r>
            </a:p>
          </p:txBody>
        </p:sp>
      </p:grpSp>
      <p:grpSp>
        <p:nvGrpSpPr>
          <p:cNvPr id="27" name="Group 26"/>
          <p:cNvGrpSpPr/>
          <p:nvPr/>
        </p:nvGrpSpPr>
        <p:grpSpPr>
          <a:xfrm>
            <a:off x="25984200" y="15811500"/>
            <a:ext cx="10058400" cy="4953000"/>
            <a:chOff x="1441268" y="1967675"/>
            <a:chExt cx="7543800" cy="4074085"/>
          </a:xfrm>
        </p:grpSpPr>
        <p:sp>
          <p:nvSpPr>
            <p:cNvPr id="28" name="Rectangle 27"/>
            <p:cNvSpPr/>
            <p:nvPr/>
          </p:nvSpPr>
          <p:spPr>
            <a:xfrm>
              <a:off x="1441268" y="2428875"/>
              <a:ext cx="7543800" cy="3612885"/>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0" spcCol="0" rtlCol="0" anchor="ctr"/>
            <a:lstStyle/>
            <a:p>
              <a:pPr algn="just"/>
              <a:r>
                <a:rPr lang="en-US" sz="3600" dirty="0" smtClean="0"/>
                <a:t>We would like to thank Andrew Ng for teaching CS 229 this quarter along with all the TA’s for their great help on our project. Without them, we would never have learned about boosting, using the AUC metric, or using </a:t>
              </a:r>
              <a:r>
                <a:rPr lang="en-US" sz="3600" dirty="0" err="1" smtClean="0"/>
                <a:t>Weka</a:t>
              </a:r>
              <a:r>
                <a:rPr lang="en-US" sz="3600" dirty="0" smtClean="0"/>
                <a:t>, which all helped greatly.</a:t>
              </a:r>
              <a:endParaRPr lang="en-US" sz="3600" dirty="0"/>
            </a:p>
          </p:txBody>
        </p:sp>
        <p:sp>
          <p:nvSpPr>
            <p:cNvPr id="29" name="Freeform 28"/>
            <p:cNvSpPr/>
            <p:nvPr/>
          </p:nvSpPr>
          <p:spPr>
            <a:xfrm>
              <a:off x="1787026" y="1967675"/>
              <a:ext cx="6797993"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a:latin typeface="Times New Roman" pitchFamily="18" charset="0"/>
                  <a:cs typeface="Times New Roman" pitchFamily="18" charset="0"/>
                </a:rPr>
                <a:t>Acknowledgement</a:t>
              </a:r>
            </a:p>
          </p:txBody>
        </p:sp>
      </p:grpSp>
      <p:grpSp>
        <p:nvGrpSpPr>
          <p:cNvPr id="30" name="Group 29"/>
          <p:cNvGrpSpPr/>
          <p:nvPr/>
        </p:nvGrpSpPr>
        <p:grpSpPr>
          <a:xfrm>
            <a:off x="25984200" y="21097874"/>
            <a:ext cx="10058400" cy="5419726"/>
            <a:chOff x="1441268" y="1967675"/>
            <a:chExt cx="7543800" cy="4457990"/>
          </a:xfrm>
        </p:grpSpPr>
        <p:sp>
          <p:nvSpPr>
            <p:cNvPr id="31" name="Rectangle 30"/>
            <p:cNvSpPr/>
            <p:nvPr/>
          </p:nvSpPr>
          <p:spPr>
            <a:xfrm>
              <a:off x="1441268" y="2428875"/>
              <a:ext cx="7543800" cy="3996790"/>
            </a:xfrm>
            <a:prstGeom prst="rect">
              <a:avLst/>
            </a:prstGeom>
            <a:ln/>
          </p:spPr>
          <p:style>
            <a:lnRef idx="1">
              <a:schemeClr val="dk1"/>
            </a:lnRef>
            <a:fillRef idx="2">
              <a:schemeClr val="dk1"/>
            </a:fillRef>
            <a:effectRef idx="1">
              <a:schemeClr val="dk1"/>
            </a:effectRef>
            <a:fontRef idx="minor">
              <a:schemeClr val="dk1"/>
            </a:fontRef>
          </p:style>
          <p:txBody>
            <a:bodyPr lIns="457200" tIns="365760" rIns="457200" bIns="31748" spcCol="0" rtlCol="0" anchor="ctr"/>
            <a:lstStyle/>
            <a:p>
              <a:r>
                <a:rPr lang="en-US" sz="2800" b="1" dirty="0" smtClean="0"/>
                <a:t>[1] </a:t>
              </a:r>
              <a:r>
                <a:rPr lang="en-US" sz="2800" dirty="0" smtClean="0"/>
                <a:t>R</a:t>
              </a:r>
              <a:r>
                <a:rPr lang="en-US" sz="2800" dirty="0"/>
                <a:t>.-E. </a:t>
              </a:r>
              <a:r>
                <a:rPr lang="en-US" sz="2800" dirty="0" smtClean="0"/>
                <a:t>Fan, </a:t>
              </a:r>
              <a:r>
                <a:rPr lang="en-US" sz="2800" i="1" dirty="0" smtClean="0"/>
                <a:t>et al</a:t>
              </a:r>
              <a:r>
                <a:rPr lang="en-US" sz="2800" dirty="0" smtClean="0"/>
                <a:t>. </a:t>
              </a:r>
              <a:r>
                <a:rPr lang="en-US" sz="2800" dirty="0"/>
                <a:t>LIBLINEAR: A Library for Large Linear Classification, Journal of Machine Learning Research 9(2008), 1871-1874. Software available at </a:t>
              </a:r>
              <a:r>
                <a:rPr lang="en-US" sz="2800" dirty="0">
                  <a:hlinkClick r:id="rId5"/>
                </a:rPr>
                <a:t>http://www.csie.ntu.edu.tw/~</a:t>
              </a:r>
              <a:r>
                <a:rPr lang="en-US" sz="2800" dirty="0" smtClean="0">
                  <a:hlinkClick r:id="rId5"/>
                </a:rPr>
                <a:t>cjlin/liblinear</a:t>
              </a:r>
              <a:endParaRPr lang="en-US" sz="2800" dirty="0"/>
            </a:p>
            <a:p>
              <a:r>
                <a:rPr lang="en-US" sz="2800" b="1" dirty="0" smtClean="0"/>
                <a:t>[2] </a:t>
              </a:r>
              <a:r>
                <a:rPr lang="en-US" sz="2800" dirty="0" smtClean="0"/>
                <a:t>Mark </a:t>
              </a:r>
              <a:r>
                <a:rPr lang="en-US" sz="2800" dirty="0"/>
                <a:t>Hall, </a:t>
              </a:r>
              <a:r>
                <a:rPr lang="en-US" sz="2800" i="1" dirty="0" smtClean="0"/>
                <a:t>et al</a:t>
              </a:r>
              <a:r>
                <a:rPr lang="en-US" sz="2800" dirty="0" smtClean="0"/>
                <a:t>. (2009</a:t>
              </a:r>
              <a:r>
                <a:rPr lang="en-US" sz="2800" dirty="0"/>
                <a:t>); The WEKA Data Mining Software: An Update; SIGKDD Explorations, Volume 11, Issue 1</a:t>
              </a:r>
              <a:r>
                <a:rPr lang="en-US" sz="2800" dirty="0" smtClean="0"/>
                <a:t>.</a:t>
              </a:r>
            </a:p>
            <a:p>
              <a:r>
                <a:rPr lang="en-US" sz="2800" b="1" dirty="0" smtClean="0"/>
                <a:t>[</a:t>
              </a:r>
              <a:r>
                <a:rPr lang="en-US" sz="2800" b="1" dirty="0"/>
                <a:t>3</a:t>
              </a:r>
              <a:r>
                <a:rPr lang="en-US" sz="2800" b="1" dirty="0" smtClean="0"/>
                <a:t>]</a:t>
              </a:r>
              <a:r>
                <a:rPr lang="en-US" sz="2800" dirty="0" smtClean="0"/>
                <a:t> </a:t>
              </a:r>
              <a:r>
                <a:rPr lang="en-US" sz="2800" dirty="0"/>
                <a:t>Friedman, Jerome, </a:t>
              </a:r>
              <a:r>
                <a:rPr lang="en-US" sz="2800" i="1" dirty="0" smtClean="0"/>
                <a:t>et </a:t>
              </a:r>
              <a:r>
                <a:rPr lang="en-US" sz="2800" i="1" dirty="0" err="1" smtClean="0"/>
                <a:t>al</a:t>
              </a:r>
              <a:r>
                <a:rPr lang="en-US" sz="2800" dirty="0" err="1" smtClean="0"/>
                <a:t>."Additive</a:t>
              </a:r>
              <a:r>
                <a:rPr lang="en-US" sz="2800" dirty="0" smtClean="0"/>
                <a:t> </a:t>
              </a:r>
              <a:r>
                <a:rPr lang="en-US" sz="2800" dirty="0"/>
                <a:t>logistic regression: a statistical view of </a:t>
              </a:r>
              <a:r>
                <a:rPr lang="en-US" sz="2800" dirty="0" smtClean="0"/>
                <a:t>boosting”.</a:t>
              </a:r>
              <a:r>
                <a:rPr lang="en-US" sz="2800" dirty="0"/>
                <a:t> </a:t>
              </a:r>
              <a:r>
                <a:rPr lang="en-US" sz="2800" i="1" dirty="0"/>
                <a:t>The annals of statistics</a:t>
              </a:r>
              <a:r>
                <a:rPr lang="en-US" sz="2800" dirty="0"/>
                <a:t> 28.2 (2000): 337-407</a:t>
              </a:r>
              <a:r>
                <a:rPr lang="en-US" sz="2800" dirty="0" smtClean="0"/>
                <a:t>.</a:t>
              </a:r>
              <a:endParaRPr lang="en-US" sz="2800" dirty="0"/>
            </a:p>
          </p:txBody>
        </p:sp>
        <p:sp>
          <p:nvSpPr>
            <p:cNvPr id="32" name="Freeform 31"/>
            <p:cNvSpPr/>
            <p:nvPr/>
          </p:nvSpPr>
          <p:spPr>
            <a:xfrm>
              <a:off x="1787026" y="1967675"/>
              <a:ext cx="6797992" cy="879780"/>
            </a:xfrm>
            <a:custGeom>
              <a:avLst/>
              <a:gdLst>
                <a:gd name="connsiteX0" fmla="*/ 0 w 12070039"/>
                <a:gd name="connsiteY0" fmla="*/ 0 h 1287190"/>
                <a:gd name="connsiteX1" fmla="*/ 12070039 w 12070039"/>
                <a:gd name="connsiteY1" fmla="*/ 0 h 1287190"/>
                <a:gd name="connsiteX2" fmla="*/ 12070039 w 12070039"/>
                <a:gd name="connsiteY2" fmla="*/ 1287190 h 1287190"/>
                <a:gd name="connsiteX3" fmla="*/ 0 w 12070039"/>
                <a:gd name="connsiteY3" fmla="*/ 1287190 h 1287190"/>
                <a:gd name="connsiteX4" fmla="*/ 0 w 12070039"/>
                <a:gd name="connsiteY4" fmla="*/ 0 h 1287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0039" h="1287190">
                  <a:moveTo>
                    <a:pt x="0" y="0"/>
                  </a:moveTo>
                  <a:lnTo>
                    <a:pt x="12070039" y="0"/>
                  </a:lnTo>
                  <a:lnTo>
                    <a:pt x="12070039" y="1287190"/>
                  </a:lnTo>
                  <a:lnTo>
                    <a:pt x="0" y="1287190"/>
                  </a:lnTo>
                  <a:lnTo>
                    <a:pt x="0" y="0"/>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548386" tIns="0" rIns="548386" bIns="0" numCol="1" spcCol="1270" anchor="ctr" anchorCtr="0">
              <a:noAutofit/>
            </a:bodyPr>
            <a:lstStyle/>
            <a:p>
              <a:pPr algn="ctr" defTabSz="2987040">
                <a:lnSpc>
                  <a:spcPct val="90000"/>
                </a:lnSpc>
                <a:spcBef>
                  <a:spcPct val="0"/>
                </a:spcBef>
                <a:spcAft>
                  <a:spcPct val="35000"/>
                </a:spcAft>
              </a:pPr>
              <a:r>
                <a:rPr lang="en-US" sz="5000" dirty="0" smtClean="0">
                  <a:latin typeface="Times New Roman" pitchFamily="18" charset="0"/>
                  <a:cs typeface="Times New Roman" pitchFamily="18" charset="0"/>
                </a:rPr>
                <a:t>Citations</a:t>
              </a:r>
              <a:endParaRPr lang="en-US" sz="5000" dirty="0">
                <a:latin typeface="Times New Roman" pitchFamily="18" charset="0"/>
                <a:cs typeface="Times New Roman" pitchFamily="18" charset="0"/>
              </a:endParaRPr>
            </a:p>
          </p:txBody>
        </p:sp>
      </p:grpSp>
      <p:graphicFrame>
        <p:nvGraphicFramePr>
          <p:cNvPr id="2" name="Table 1"/>
          <p:cNvGraphicFramePr>
            <a:graphicFrameLocks noGrp="1"/>
          </p:cNvGraphicFramePr>
          <p:nvPr>
            <p:extLst>
              <p:ext uri="{D42A27DB-BD31-4B8C-83A1-F6EECF244321}">
                <p14:modId xmlns:p14="http://schemas.microsoft.com/office/powerpoint/2010/main" val="3622995639"/>
              </p:ext>
            </p:extLst>
          </p:nvPr>
        </p:nvGraphicFramePr>
        <p:xfrm>
          <a:off x="11382375" y="13839825"/>
          <a:ext cx="13868403" cy="7861935"/>
        </p:xfrm>
        <a:graphic>
          <a:graphicData uri="http://schemas.openxmlformats.org/drawingml/2006/table">
            <a:tbl>
              <a:tblPr firstRow="1" bandRow="1">
                <a:tableStyleId>{7DF18680-E054-41AD-8BC1-D1AEF772440D}</a:tableStyleId>
              </a:tblPr>
              <a:tblGrid>
                <a:gridCol w="2714625"/>
                <a:gridCol w="1858963"/>
                <a:gridCol w="1858963"/>
                <a:gridCol w="1858963"/>
                <a:gridCol w="1858963"/>
                <a:gridCol w="1858963"/>
                <a:gridCol w="1858963"/>
              </a:tblGrid>
              <a:tr h="485775">
                <a:tc rowSpan="2">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Algorithms</a:t>
                      </a:r>
                    </a:p>
                  </a:txBody>
                  <a:tcPr anchor="b"/>
                </a:tc>
                <a:tc gridSpan="3">
                  <a:txBody>
                    <a:bodyPr/>
                    <a:lstStyle/>
                    <a:p>
                      <a:pPr algn="ctr"/>
                      <a:r>
                        <a:rPr lang="en-US" sz="2400" dirty="0" smtClean="0"/>
                        <a:t>Performance</a:t>
                      </a:r>
                      <a:r>
                        <a:rPr lang="en-US" sz="2400" baseline="0" dirty="0" smtClean="0"/>
                        <a:t> on Unbalanced Training Set</a:t>
                      </a:r>
                      <a:endParaRPr lang="en-US" sz="2400" dirty="0"/>
                    </a:p>
                  </a:txBody>
                  <a:tcPr/>
                </a:tc>
                <a:tc hMerge="1">
                  <a:txBody>
                    <a:bodyPr/>
                    <a:lstStyle/>
                    <a:p>
                      <a:endParaRPr lang="en-US"/>
                    </a:p>
                  </a:txBody>
                  <a:tcPr/>
                </a:tc>
                <a:tc hMerge="1">
                  <a:txBody>
                    <a:bodyPr/>
                    <a:lstStyle/>
                    <a:p>
                      <a:endParaRPr lang="en-US"/>
                    </a:p>
                  </a:txBody>
                  <a:tcPr/>
                </a:tc>
                <a:tc gridSpan="3">
                  <a:txBody>
                    <a:bodyPr/>
                    <a:lstStyle/>
                    <a:p>
                      <a:pPr algn="ctr"/>
                      <a:r>
                        <a:rPr lang="en-US" sz="2400" dirty="0" smtClean="0"/>
                        <a:t>Performance on Balanced Training Set</a:t>
                      </a:r>
                      <a:endParaRPr lang="en-US" sz="2400" dirty="0"/>
                    </a:p>
                  </a:txBody>
                  <a:tcPr/>
                </a:tc>
                <a:tc hMerge="1">
                  <a:txBody>
                    <a:bodyPr/>
                    <a:lstStyle/>
                    <a:p>
                      <a:endParaRPr lang="en-US"/>
                    </a:p>
                  </a:txBody>
                  <a:tcPr/>
                </a:tc>
                <a:tc hMerge="1">
                  <a:txBody>
                    <a:bodyPr/>
                    <a:lstStyle/>
                    <a:p>
                      <a:endParaRPr lang="en-US"/>
                    </a:p>
                  </a:txBody>
                  <a:tcPr/>
                </a:tc>
              </a:tr>
              <a:tr h="370840">
                <a:tc vMerge="1">
                  <a:txBody>
                    <a:bodyPr/>
                    <a:lstStyle/>
                    <a:p>
                      <a:endParaRPr lang="en-US" sz="3200" dirty="0"/>
                    </a:p>
                  </a:txBody>
                  <a:tcPr/>
                </a:tc>
                <a:tc>
                  <a:txBody>
                    <a:bodyPr/>
                    <a:lstStyle/>
                    <a:p>
                      <a:pPr algn="ctr"/>
                      <a:r>
                        <a:rPr lang="en-US" sz="2400" b="1" dirty="0" smtClean="0"/>
                        <a:t>Correctly Classified Instances (%)</a:t>
                      </a:r>
                      <a:endParaRPr lang="en-US" sz="2400" b="1" dirty="0"/>
                    </a:p>
                  </a:txBody>
                  <a:tcPr anchor="b"/>
                </a:tc>
                <a:tc>
                  <a:txBody>
                    <a:bodyPr/>
                    <a:lstStyle/>
                    <a:p>
                      <a:pPr algn="ctr"/>
                      <a:r>
                        <a:rPr lang="en-US" sz="2400" b="1" dirty="0" smtClean="0"/>
                        <a:t>AUC</a:t>
                      </a:r>
                      <a:endParaRPr lang="en-US" sz="2400" b="1" dirty="0"/>
                    </a:p>
                  </a:txBody>
                  <a:tcPr anchor="b"/>
                </a:tc>
                <a:tc>
                  <a:txBody>
                    <a:bodyPr/>
                    <a:lstStyle/>
                    <a:p>
                      <a:pPr algn="ctr"/>
                      <a:r>
                        <a:rPr lang="en-US" sz="2400" b="1" dirty="0" smtClean="0"/>
                        <a:t>F1 Score</a:t>
                      </a:r>
                      <a:endParaRPr lang="en-US" sz="2400" b="1" dirty="0"/>
                    </a:p>
                  </a:txBody>
                  <a:tcPr anchor="b"/>
                </a:tc>
                <a:tc>
                  <a:txBody>
                    <a:bodyPr/>
                    <a:lstStyle/>
                    <a:p>
                      <a:pPr algn="ctr"/>
                      <a:r>
                        <a:rPr lang="en-US" sz="2400" b="1" dirty="0" smtClean="0"/>
                        <a:t>Correctly Classified Instances (%)</a:t>
                      </a:r>
                      <a:endParaRPr lang="en-US" sz="2400" b="1" dirty="0"/>
                    </a:p>
                  </a:txBody>
                  <a:tcPr anchor="b"/>
                </a:tc>
                <a:tc>
                  <a:txBody>
                    <a:bodyPr/>
                    <a:lstStyle/>
                    <a:p>
                      <a:pPr algn="ctr"/>
                      <a:r>
                        <a:rPr lang="en-US" sz="2400" b="1" dirty="0" smtClean="0"/>
                        <a:t>AUC</a:t>
                      </a:r>
                      <a:endParaRPr lang="en-US" sz="2400" b="1" dirty="0"/>
                    </a:p>
                  </a:txBody>
                  <a:tcPr anchor="b"/>
                </a:tc>
                <a:tc>
                  <a:txBody>
                    <a:bodyPr/>
                    <a:lstStyle/>
                    <a:p>
                      <a:pPr algn="ctr"/>
                      <a:r>
                        <a:rPr lang="en-US" sz="2400" b="1" dirty="0" smtClean="0"/>
                        <a:t>F1 Score</a:t>
                      </a:r>
                      <a:endParaRPr lang="en-US" sz="2400" b="1" dirty="0"/>
                    </a:p>
                  </a:txBody>
                  <a:tcPr anchor="b"/>
                </a:tc>
              </a:tr>
              <a:tr h="370840">
                <a:tc>
                  <a:txBody>
                    <a:bodyPr/>
                    <a:lstStyle/>
                    <a:p>
                      <a:pPr algn="ctr"/>
                      <a:r>
                        <a:rPr lang="en-US" sz="3200" dirty="0" err="1" smtClean="0"/>
                        <a:t>naÏve</a:t>
                      </a:r>
                      <a:r>
                        <a:rPr lang="en-US" sz="3200" dirty="0" smtClean="0"/>
                        <a:t> Bayes</a:t>
                      </a:r>
                    </a:p>
                  </a:txBody>
                  <a:tcPr/>
                </a:tc>
                <a:tc>
                  <a:txBody>
                    <a:bodyPr/>
                    <a:lstStyle/>
                    <a:p>
                      <a:pPr algn="ctr"/>
                      <a:r>
                        <a:rPr lang="en-US" sz="3200" dirty="0" smtClean="0"/>
                        <a:t>89.41</a:t>
                      </a:r>
                    </a:p>
                  </a:txBody>
                  <a:tcPr/>
                </a:tc>
                <a:tc>
                  <a:txBody>
                    <a:bodyPr/>
                    <a:lstStyle/>
                    <a:p>
                      <a:pPr algn="ctr"/>
                      <a:r>
                        <a:rPr lang="en-US" sz="3200" dirty="0" smtClean="0"/>
                        <a:t>0.746</a:t>
                      </a:r>
                    </a:p>
                  </a:txBody>
                  <a:tcPr/>
                </a:tc>
                <a:tc>
                  <a:txBody>
                    <a:bodyPr/>
                    <a:lstStyle/>
                    <a:p>
                      <a:pPr algn="ctr"/>
                      <a:r>
                        <a:rPr lang="en-US" sz="3200" dirty="0" smtClean="0"/>
                        <a:t>0.351</a:t>
                      </a:r>
                      <a:endParaRPr lang="en-US" sz="3200" dirty="0"/>
                    </a:p>
                  </a:txBody>
                  <a:tcPr/>
                </a:tc>
                <a:tc>
                  <a:txBody>
                    <a:bodyPr/>
                    <a:lstStyle/>
                    <a:p>
                      <a:pPr algn="ctr"/>
                      <a:r>
                        <a:rPr lang="en-US" sz="3200" dirty="0" smtClean="0"/>
                        <a:t>66.46</a:t>
                      </a:r>
                    </a:p>
                  </a:txBody>
                  <a:tcPr/>
                </a:tc>
                <a:tc>
                  <a:txBody>
                    <a:bodyPr/>
                    <a:lstStyle/>
                    <a:p>
                      <a:pPr algn="ctr"/>
                      <a:r>
                        <a:rPr lang="en-US" sz="3200" dirty="0" smtClean="0"/>
                        <a:t>0.745</a:t>
                      </a:r>
                    </a:p>
                  </a:txBody>
                  <a:tcPr/>
                </a:tc>
                <a:tc>
                  <a:txBody>
                    <a:bodyPr/>
                    <a:lstStyle/>
                    <a:p>
                      <a:pPr algn="ctr"/>
                      <a:r>
                        <a:rPr lang="en-US" sz="3200" dirty="0" smtClean="0"/>
                        <a:t>0.332</a:t>
                      </a:r>
                      <a:endParaRPr lang="en-US" sz="3200" dirty="0"/>
                    </a:p>
                  </a:txBody>
                  <a:tcPr/>
                </a:tc>
              </a:tr>
              <a:tr h="370840">
                <a:tc>
                  <a:txBody>
                    <a:bodyPr/>
                    <a:lstStyle/>
                    <a:p>
                      <a:pPr algn="ctr"/>
                      <a:r>
                        <a:rPr lang="en-US" sz="3200" dirty="0" err="1" smtClean="0"/>
                        <a:t>libLinear</a:t>
                      </a:r>
                      <a:endParaRPr lang="en-US" sz="3200" dirty="0" smtClean="0"/>
                    </a:p>
                  </a:txBody>
                  <a:tcPr/>
                </a:tc>
                <a:tc>
                  <a:txBody>
                    <a:bodyPr/>
                    <a:lstStyle/>
                    <a:p>
                      <a:pPr algn="ctr"/>
                      <a:r>
                        <a:rPr lang="en-US" sz="3200" dirty="0" smtClean="0"/>
                        <a:t>87.33</a:t>
                      </a:r>
                    </a:p>
                  </a:txBody>
                  <a:tcPr/>
                </a:tc>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0.509</a:t>
                      </a:r>
                    </a:p>
                  </a:txBody>
                  <a:tcPr/>
                </a:tc>
                <a:tc>
                  <a:txBody>
                    <a:bodyPr/>
                    <a:lstStyle/>
                    <a:p>
                      <a:pPr algn="ctr"/>
                      <a:r>
                        <a:rPr lang="en-US" sz="3200" dirty="0" smtClean="0"/>
                        <a:t>0.050</a:t>
                      </a:r>
                    </a:p>
                  </a:txBody>
                  <a:tcPr/>
                </a:tc>
                <a:tc>
                  <a:txBody>
                    <a:bodyPr/>
                    <a:lstStyle/>
                    <a:p>
                      <a:pPr algn="ctr"/>
                      <a:r>
                        <a:rPr lang="en-US" sz="3200" dirty="0" smtClean="0"/>
                        <a:t>25.72</a:t>
                      </a:r>
                    </a:p>
                  </a:txBody>
                  <a:tcPr/>
                </a:tc>
                <a:tc>
                  <a:txBody>
                    <a:bodyPr/>
                    <a:lstStyle/>
                    <a:p>
                      <a:pPr algn="ctr"/>
                      <a:r>
                        <a:rPr lang="en-US" sz="3200" dirty="0" smtClean="0"/>
                        <a:t>0.548</a:t>
                      </a:r>
                    </a:p>
                  </a:txBody>
                  <a:tcPr/>
                </a:tc>
                <a:tc>
                  <a:txBody>
                    <a:bodyPr/>
                    <a:lstStyle/>
                    <a:p>
                      <a:pPr algn="ctr"/>
                      <a:r>
                        <a:rPr lang="en-US" sz="3200" dirty="0" smtClean="0"/>
                        <a:t>0.236</a:t>
                      </a:r>
                    </a:p>
                  </a:txBody>
                  <a:tcPr/>
                </a:tc>
              </a:tr>
              <a:tr h="370840">
                <a:tc>
                  <a:txBody>
                    <a:bodyPr/>
                    <a:lstStyle/>
                    <a:p>
                      <a:pPr algn="ctr"/>
                      <a:r>
                        <a:rPr lang="en-US" sz="3200" dirty="0" smtClean="0"/>
                        <a:t>logistic</a:t>
                      </a:r>
                    </a:p>
                  </a:txBody>
                  <a:tcPr/>
                </a:tc>
                <a:tc>
                  <a:txBody>
                    <a:bodyPr/>
                    <a:lstStyle/>
                    <a:p>
                      <a:pPr algn="ctr"/>
                      <a:r>
                        <a:rPr lang="en-US" sz="3200" dirty="0" smtClean="0"/>
                        <a:t>82.84</a:t>
                      </a:r>
                    </a:p>
                  </a:txBody>
                  <a:tcPr/>
                </a:tc>
                <a:tc>
                  <a:txBody>
                    <a:bodyPr/>
                    <a:lstStyle/>
                    <a:p>
                      <a:pPr algn="ctr"/>
                      <a:r>
                        <a:rPr lang="en-US" sz="3200" dirty="0" smtClean="0"/>
                        <a:t>0.708</a:t>
                      </a:r>
                      <a:endParaRPr lang="en-US" sz="3200" dirty="0"/>
                    </a:p>
                  </a:txBody>
                  <a:tcPr/>
                </a:tc>
                <a:tc>
                  <a:txBody>
                    <a:bodyPr/>
                    <a:lstStyle/>
                    <a:p>
                      <a:pPr algn="ctr"/>
                      <a:r>
                        <a:rPr lang="en-US" sz="3200" dirty="0" smtClean="0"/>
                        <a:t>0.350</a:t>
                      </a:r>
                      <a:endParaRPr lang="en-US" sz="3200" dirty="0"/>
                    </a:p>
                  </a:txBody>
                  <a:tcPr/>
                </a:tc>
                <a:tc>
                  <a:txBody>
                    <a:bodyPr/>
                    <a:lstStyle/>
                    <a:p>
                      <a:pPr algn="ctr"/>
                      <a:r>
                        <a:rPr lang="en-US" sz="3200" dirty="0" smtClean="0"/>
                        <a:t>83.81</a:t>
                      </a:r>
                    </a:p>
                  </a:txBody>
                  <a:tcPr/>
                </a:tc>
                <a:tc>
                  <a:txBody>
                    <a:bodyPr/>
                    <a:lstStyle/>
                    <a:p>
                      <a:pPr algn="ctr"/>
                      <a:r>
                        <a:rPr lang="en-US" sz="3200" dirty="0" smtClean="0"/>
                        <a:t>0.713</a:t>
                      </a:r>
                      <a:endParaRPr lang="en-US" sz="3200" dirty="0"/>
                    </a:p>
                  </a:txBody>
                  <a:tcPr/>
                </a:tc>
                <a:tc>
                  <a:txBody>
                    <a:bodyPr/>
                    <a:lstStyle/>
                    <a:p>
                      <a:pPr algn="ctr"/>
                      <a:r>
                        <a:rPr lang="en-US" sz="3200" dirty="0" smtClean="0"/>
                        <a:t>0.347</a:t>
                      </a:r>
                    </a:p>
                  </a:txBody>
                  <a:tcPr/>
                </a:tc>
              </a:tr>
              <a:tr h="370840">
                <a:tc>
                  <a:txBody>
                    <a:bodyPr/>
                    <a:lstStyle/>
                    <a:p>
                      <a:pPr algn="ctr"/>
                      <a:r>
                        <a:rPr lang="en-US" sz="3200" dirty="0" err="1" smtClean="0"/>
                        <a:t>logitBoost</a:t>
                      </a:r>
                      <a:r>
                        <a:rPr lang="en-US" sz="3200" baseline="30000" dirty="0" err="1" smtClean="0"/>
                        <a:t>a</a:t>
                      </a:r>
                      <a:endParaRPr lang="en-US" sz="3200" dirty="0" smtClean="0"/>
                    </a:p>
                  </a:txBody>
                  <a:tcPr/>
                </a:tc>
                <a:tc>
                  <a:txBody>
                    <a:bodyPr/>
                    <a:lstStyle/>
                    <a:p>
                      <a:pPr algn="ctr"/>
                      <a:r>
                        <a:rPr lang="en-US" sz="3200" dirty="0" smtClean="0"/>
                        <a:t>89.41</a:t>
                      </a:r>
                      <a:endParaRPr lang="en-US" sz="3200" dirty="0"/>
                    </a:p>
                  </a:txBody>
                  <a:tcPr/>
                </a:tc>
                <a:tc>
                  <a:txBody>
                    <a:bodyPr/>
                    <a:lstStyle/>
                    <a:p>
                      <a:pPr algn="ctr"/>
                      <a:r>
                        <a:rPr lang="en-US" sz="3200" dirty="0" smtClean="0"/>
                        <a:t>0.746</a:t>
                      </a:r>
                    </a:p>
                  </a:txBody>
                  <a:tcPr/>
                </a:tc>
                <a:tc>
                  <a:txBody>
                    <a:bodyPr/>
                    <a:lstStyle/>
                    <a:p>
                      <a:pPr algn="ctr"/>
                      <a:r>
                        <a:rPr lang="en-US" sz="3200" dirty="0" smtClean="0"/>
                        <a:t>0.351</a:t>
                      </a:r>
                      <a:endParaRPr lang="en-US" sz="3200" dirty="0"/>
                    </a:p>
                  </a:txBody>
                  <a:tcPr/>
                </a:tc>
                <a:tc>
                  <a:txBody>
                    <a:bodyPr/>
                    <a:lstStyle/>
                    <a:p>
                      <a:pPr algn="ctr"/>
                      <a:r>
                        <a:rPr lang="en-US" sz="3200" dirty="0" smtClean="0"/>
                        <a:t>66.46</a:t>
                      </a:r>
                      <a:endParaRPr lang="en-US" sz="3200" dirty="0"/>
                    </a:p>
                  </a:txBody>
                  <a:tcPr/>
                </a:tc>
                <a:tc>
                  <a:txBody>
                    <a:bodyPr/>
                    <a:lstStyle/>
                    <a:p>
                      <a:pPr algn="ctr"/>
                      <a:r>
                        <a:rPr lang="en-US" sz="3200" dirty="0" smtClean="0"/>
                        <a:t>0.745</a:t>
                      </a:r>
                    </a:p>
                  </a:txBody>
                  <a:tcPr/>
                </a:tc>
                <a:tc>
                  <a:txBody>
                    <a:bodyPr/>
                    <a:lstStyle/>
                    <a:p>
                      <a:pPr algn="ctr"/>
                      <a:r>
                        <a:rPr lang="en-US" sz="3200" dirty="0" smtClean="0"/>
                        <a:t>0.332</a:t>
                      </a:r>
                      <a:endParaRPr lang="en-US" sz="3200" dirty="0"/>
                    </a:p>
                  </a:txBody>
                  <a:tcPr/>
                </a:tc>
              </a:tr>
              <a:tr h="370840">
                <a:tc>
                  <a:txBody>
                    <a:bodyPr/>
                    <a:lstStyle/>
                    <a:p>
                      <a:pPr algn="ctr"/>
                      <a:r>
                        <a:rPr lang="en-US" sz="3200" dirty="0" err="1" smtClean="0"/>
                        <a:t>logitBoost</a:t>
                      </a:r>
                      <a:r>
                        <a:rPr lang="en-US" sz="3200" baseline="30000" dirty="0" err="1" smtClean="0"/>
                        <a:t>b</a:t>
                      </a:r>
                      <a:endParaRPr lang="en-US" sz="3200" dirty="0" smtClean="0"/>
                    </a:p>
                  </a:txBody>
                  <a:tcPr/>
                </a:tc>
                <a:tc>
                  <a:txBody>
                    <a:bodyPr/>
                    <a:lstStyle/>
                    <a:p>
                      <a:pPr algn="ctr"/>
                      <a:r>
                        <a:rPr lang="en-US" sz="3200" dirty="0" smtClean="0"/>
                        <a:t>89.55</a:t>
                      </a:r>
                      <a:endParaRPr lang="en-US" sz="3200" dirty="0"/>
                    </a:p>
                  </a:txBody>
                  <a:tcPr/>
                </a:tc>
                <a:tc>
                  <a:txBody>
                    <a:bodyPr/>
                    <a:lstStyle/>
                    <a:p>
                      <a:pPr algn="ctr"/>
                      <a:r>
                        <a:rPr lang="en-US" sz="3200" dirty="0" smtClean="0"/>
                        <a:t>0.757</a:t>
                      </a:r>
                      <a:endParaRPr lang="en-US" sz="3200" dirty="0"/>
                    </a:p>
                  </a:txBody>
                  <a:tcPr/>
                </a:tc>
                <a:tc>
                  <a:txBody>
                    <a:bodyPr/>
                    <a:lstStyle/>
                    <a:p>
                      <a:pPr algn="ctr"/>
                      <a:r>
                        <a:rPr lang="en-US" sz="3200" dirty="0" smtClean="0"/>
                        <a:t>0.364</a:t>
                      </a:r>
                      <a:endParaRPr lang="en-US" sz="3200" dirty="0"/>
                    </a:p>
                  </a:txBody>
                  <a:tcPr/>
                </a:tc>
                <a:tc>
                  <a:txBody>
                    <a:bodyPr/>
                    <a:lstStyle/>
                    <a:p>
                      <a:pPr algn="ctr"/>
                      <a:r>
                        <a:rPr lang="en-US" sz="3200" dirty="0" smtClean="0"/>
                        <a:t>73.37</a:t>
                      </a:r>
                      <a:endParaRPr lang="en-US" sz="3200" dirty="0"/>
                    </a:p>
                  </a:txBody>
                  <a:tcPr/>
                </a:tc>
                <a:tc>
                  <a:txBody>
                    <a:bodyPr/>
                    <a:lstStyle/>
                    <a:p>
                      <a:pPr algn="ctr"/>
                      <a:r>
                        <a:rPr lang="en-US" sz="3200" dirty="0" smtClean="0"/>
                        <a:t>0.759</a:t>
                      </a:r>
                      <a:endParaRPr lang="en-US" sz="3200" dirty="0"/>
                    </a:p>
                  </a:txBody>
                  <a:tcPr/>
                </a:tc>
                <a:tc>
                  <a:txBody>
                    <a:bodyPr/>
                    <a:lstStyle/>
                    <a:p>
                      <a:pPr algn="ctr"/>
                      <a:r>
                        <a:rPr lang="en-US" sz="3200" dirty="0" smtClean="0"/>
                        <a:t>0.365</a:t>
                      </a:r>
                      <a:endParaRPr lang="en-US" sz="3200" dirty="0"/>
                    </a:p>
                  </a:txBody>
                  <a:tcPr/>
                </a:tc>
              </a:tr>
              <a:tr h="370840">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err="1" smtClean="0"/>
                        <a:t>logitBoost</a:t>
                      </a:r>
                      <a:r>
                        <a:rPr lang="en-US" sz="3200" baseline="30000" dirty="0" err="1" smtClean="0"/>
                        <a:t>c</a:t>
                      </a:r>
                      <a:endParaRPr lang="en-US" sz="3200" dirty="0" smtClean="0"/>
                    </a:p>
                  </a:txBody>
                  <a:tcPr/>
                </a:tc>
                <a:tc>
                  <a:txBody>
                    <a:bodyPr/>
                    <a:lstStyle/>
                    <a:p>
                      <a:pPr algn="ctr"/>
                      <a:r>
                        <a:rPr lang="en-US" sz="3200" dirty="0" smtClean="0"/>
                        <a:t>90.11</a:t>
                      </a:r>
                      <a:endParaRPr lang="en-US" sz="3200" dirty="0"/>
                    </a:p>
                  </a:txBody>
                  <a:tcPr/>
                </a:tc>
                <a:tc>
                  <a:txBody>
                    <a:bodyPr/>
                    <a:lstStyle/>
                    <a:p>
                      <a:pPr algn="ctr"/>
                      <a:r>
                        <a:rPr lang="en-US" sz="3200" dirty="0" smtClean="0"/>
                        <a:t>0.758</a:t>
                      </a:r>
                      <a:endParaRPr lang="en-US" sz="3200" dirty="0"/>
                    </a:p>
                  </a:txBody>
                  <a:tcPr/>
                </a:tc>
                <a:tc>
                  <a:txBody>
                    <a:bodyPr/>
                    <a:lstStyle/>
                    <a:p>
                      <a:pPr algn="ctr"/>
                      <a:r>
                        <a:rPr lang="en-US" sz="3200" dirty="0" smtClean="0"/>
                        <a:t>0.368</a:t>
                      </a:r>
                      <a:endParaRPr lang="en-US" sz="3200" dirty="0"/>
                    </a:p>
                  </a:txBody>
                  <a:tcPr/>
                </a:tc>
                <a:tc>
                  <a:txBody>
                    <a:bodyPr/>
                    <a:lstStyle/>
                    <a:p>
                      <a:pPr algn="ctr"/>
                      <a:r>
                        <a:rPr lang="en-US" sz="3200" dirty="0" smtClean="0"/>
                        <a:t>84.45</a:t>
                      </a:r>
                      <a:endParaRPr lang="en-US" sz="3200" dirty="0"/>
                    </a:p>
                  </a:txBody>
                  <a:tcPr/>
                </a:tc>
                <a:tc>
                  <a:txBody>
                    <a:bodyPr/>
                    <a:lstStyle/>
                    <a:p>
                      <a:pPr algn="ctr"/>
                      <a:r>
                        <a:rPr lang="en-US" sz="3200" dirty="0" smtClean="0"/>
                        <a:t>0.686</a:t>
                      </a:r>
                      <a:endParaRPr lang="en-US" sz="3200" dirty="0"/>
                    </a:p>
                  </a:txBody>
                  <a:tcPr/>
                </a:tc>
                <a:tc>
                  <a:txBody>
                    <a:bodyPr/>
                    <a:lstStyle/>
                    <a:p>
                      <a:pPr algn="ctr"/>
                      <a:r>
                        <a:rPr lang="en-US" sz="3200" dirty="0" smtClean="0"/>
                        <a:t>0.338</a:t>
                      </a:r>
                      <a:endParaRPr lang="en-US" sz="3200" dirty="0"/>
                    </a:p>
                  </a:txBody>
                  <a:tcPr/>
                </a:tc>
              </a:tr>
              <a:tr h="370840">
                <a:tc>
                  <a:txBody>
                    <a:bodyPr/>
                    <a:lstStyle/>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smtClean="0"/>
                        <a:t>adaBoostM1</a:t>
                      </a:r>
                      <a:r>
                        <a:rPr lang="en-US" sz="3200" baseline="30000" dirty="0" smtClean="0"/>
                        <a:t>a</a:t>
                      </a:r>
                      <a:endParaRPr lang="en-US" sz="3200" dirty="0" smtClean="0"/>
                    </a:p>
                  </a:txBody>
                  <a:tcPr/>
                </a:tc>
                <a:tc>
                  <a:txBody>
                    <a:bodyPr/>
                    <a:lstStyle/>
                    <a:p>
                      <a:pPr algn="ctr"/>
                      <a:r>
                        <a:rPr lang="en-US" sz="3200" dirty="0" smtClean="0"/>
                        <a:t>89.51</a:t>
                      </a:r>
                      <a:endParaRPr lang="en-US" sz="3200" dirty="0"/>
                    </a:p>
                  </a:txBody>
                  <a:tcPr/>
                </a:tc>
                <a:tc>
                  <a:txBody>
                    <a:bodyPr/>
                    <a:lstStyle/>
                    <a:p>
                      <a:pPr algn="ctr"/>
                      <a:r>
                        <a:rPr lang="en-US" sz="3200" dirty="0" smtClean="0"/>
                        <a:t>0.724</a:t>
                      </a:r>
                      <a:endParaRPr lang="en-US" sz="3200" dirty="0"/>
                    </a:p>
                  </a:txBody>
                  <a:tcPr/>
                </a:tc>
                <a:tc>
                  <a:txBody>
                    <a:bodyPr/>
                    <a:lstStyle/>
                    <a:p>
                      <a:pPr algn="ctr"/>
                      <a:r>
                        <a:rPr lang="en-US" sz="3200" dirty="0" smtClean="0"/>
                        <a:t>0.370</a:t>
                      </a:r>
                      <a:endParaRPr lang="en-US" sz="3200" dirty="0"/>
                    </a:p>
                  </a:txBody>
                  <a:tcPr/>
                </a:tc>
                <a:tc>
                  <a:txBody>
                    <a:bodyPr/>
                    <a:lstStyle/>
                    <a:p>
                      <a:pPr algn="ctr"/>
                      <a:r>
                        <a:rPr lang="en-US" sz="3200" dirty="0" smtClean="0"/>
                        <a:t>63.21</a:t>
                      </a:r>
                      <a:endParaRPr lang="en-US" sz="3200" dirty="0"/>
                    </a:p>
                  </a:txBody>
                  <a:tcPr/>
                </a:tc>
                <a:tc>
                  <a:txBody>
                    <a:bodyPr/>
                    <a:lstStyle/>
                    <a:p>
                      <a:pPr algn="ctr"/>
                      <a:r>
                        <a:rPr lang="en-US" sz="3200" dirty="0" smtClean="0"/>
                        <a:t>0.719</a:t>
                      </a:r>
                    </a:p>
                  </a:txBody>
                  <a:tcPr/>
                </a:tc>
                <a:tc>
                  <a:txBody>
                    <a:bodyPr/>
                    <a:lstStyle/>
                    <a:p>
                      <a:pPr algn="ctr"/>
                      <a:r>
                        <a:rPr lang="en-US" sz="3200" dirty="0" smtClean="0"/>
                        <a:t>0.316</a:t>
                      </a:r>
                      <a:endParaRPr lang="en-US" sz="3200" dirty="0"/>
                    </a:p>
                  </a:txBody>
                  <a:tcPr/>
                </a:tc>
              </a:tr>
              <a:tr h="370840">
                <a:tc>
                  <a:txBody>
                    <a:bodyPr/>
                    <a:lstStyle/>
                    <a:p>
                      <a:pPr algn="ctr"/>
                      <a:r>
                        <a:rPr lang="en-US" sz="3200" dirty="0" smtClean="0"/>
                        <a:t>Ensemble</a:t>
                      </a:r>
                    </a:p>
                    <a:p>
                      <a:pPr marL="0" marR="0" indent="0" algn="ctr" defTabSz="2612219" rtl="0" eaLnBrk="1" fontAlgn="auto" latinLnBrk="0" hangingPunct="1">
                        <a:lnSpc>
                          <a:spcPct val="100000"/>
                        </a:lnSpc>
                        <a:spcBef>
                          <a:spcPts val="0"/>
                        </a:spcBef>
                        <a:spcAft>
                          <a:spcPts val="0"/>
                        </a:spcAft>
                        <a:buClrTx/>
                        <a:buSzTx/>
                        <a:buFontTx/>
                        <a:buNone/>
                        <a:tabLst/>
                        <a:defRPr/>
                      </a:pPr>
                      <a:r>
                        <a:rPr lang="en-US" sz="3200" dirty="0" err="1" smtClean="0"/>
                        <a:t>Selection</a:t>
                      </a:r>
                      <a:r>
                        <a:rPr lang="en-US" sz="3200" baseline="30000" dirty="0" err="1" smtClean="0"/>
                        <a:t>e</a:t>
                      </a:r>
                      <a:endParaRPr lang="en-US" sz="3200" dirty="0" smtClean="0"/>
                    </a:p>
                  </a:txBody>
                  <a:tcPr/>
                </a:tc>
                <a:tc>
                  <a:txBody>
                    <a:bodyPr/>
                    <a:lstStyle/>
                    <a:p>
                      <a:pPr algn="ctr"/>
                      <a:r>
                        <a:rPr lang="en-US" sz="3200" dirty="0" smtClean="0"/>
                        <a:t>90.12</a:t>
                      </a:r>
                      <a:endParaRPr lang="en-US" sz="3200" dirty="0"/>
                    </a:p>
                  </a:txBody>
                  <a:tcPr/>
                </a:tc>
                <a:tc>
                  <a:txBody>
                    <a:bodyPr/>
                    <a:lstStyle/>
                    <a:p>
                      <a:pPr algn="ctr"/>
                      <a:r>
                        <a:rPr lang="en-US" sz="3200" dirty="0" smtClean="0"/>
                        <a:t>0.691</a:t>
                      </a:r>
                      <a:endParaRPr lang="en-US" sz="3200" dirty="0"/>
                    </a:p>
                  </a:txBody>
                  <a:tcPr/>
                </a:tc>
                <a:tc>
                  <a:txBody>
                    <a:bodyPr/>
                    <a:lstStyle/>
                    <a:p>
                      <a:pPr algn="ctr"/>
                      <a:r>
                        <a:rPr lang="en-US" sz="3200" dirty="0" smtClean="0"/>
                        <a:t>0.359</a:t>
                      </a:r>
                      <a:endParaRPr lang="en-US" sz="3200" dirty="0"/>
                    </a:p>
                  </a:txBody>
                  <a:tcPr/>
                </a:tc>
                <a:tc>
                  <a:txBody>
                    <a:bodyPr/>
                    <a:lstStyle/>
                    <a:p>
                      <a:pPr algn="ctr"/>
                      <a:r>
                        <a:rPr lang="en-US" sz="3200" dirty="0" smtClean="0"/>
                        <a:t>81.47</a:t>
                      </a:r>
                      <a:endParaRPr lang="en-US" sz="3200" dirty="0"/>
                    </a:p>
                  </a:txBody>
                  <a:tcPr/>
                </a:tc>
                <a:tc>
                  <a:txBody>
                    <a:bodyPr/>
                    <a:lstStyle/>
                    <a:p>
                      <a:pPr algn="ctr"/>
                      <a:r>
                        <a:rPr lang="en-US" sz="3200" dirty="0" smtClean="0"/>
                        <a:t>0.650</a:t>
                      </a:r>
                      <a:endParaRPr lang="en-US" sz="3200" dirty="0"/>
                    </a:p>
                  </a:txBody>
                  <a:tcPr/>
                </a:tc>
                <a:tc>
                  <a:txBody>
                    <a:bodyPr/>
                    <a:lstStyle/>
                    <a:p>
                      <a:pPr algn="ctr"/>
                      <a:r>
                        <a:rPr lang="en-US" sz="3200" dirty="0" smtClean="0"/>
                        <a:t>0.327</a:t>
                      </a:r>
                      <a:endParaRPr lang="en-US" sz="3200" dirty="0"/>
                    </a:p>
                  </a:txBody>
                  <a:tcPr/>
                </a:tc>
              </a:tr>
              <a:tr h="370840">
                <a:tc>
                  <a:txBody>
                    <a:bodyPr/>
                    <a:lstStyle/>
                    <a:p>
                      <a:pPr algn="ctr"/>
                      <a:r>
                        <a:rPr lang="en-US" sz="3200" dirty="0" smtClean="0"/>
                        <a:t>Ensemble</a:t>
                      </a:r>
                      <a:endParaRPr lang="en-US" sz="3200" baseline="30000" dirty="0" smtClean="0"/>
                    </a:p>
                    <a:p>
                      <a:pPr algn="ctr"/>
                      <a:r>
                        <a:rPr lang="en-US" sz="3200" dirty="0" err="1" smtClean="0"/>
                        <a:t>Selection</a:t>
                      </a:r>
                      <a:r>
                        <a:rPr lang="en-US" sz="3200" baseline="30000" dirty="0" err="1" smtClean="0"/>
                        <a:t>d,e</a:t>
                      </a:r>
                      <a:endParaRPr lang="en-US" sz="3200" dirty="0" smtClean="0"/>
                    </a:p>
                  </a:txBody>
                  <a:tcPr/>
                </a:tc>
                <a:tc>
                  <a:txBody>
                    <a:bodyPr/>
                    <a:lstStyle/>
                    <a:p>
                      <a:pPr algn="ctr"/>
                      <a:r>
                        <a:rPr lang="en-US" sz="3200" dirty="0" smtClean="0"/>
                        <a:t>89.88</a:t>
                      </a:r>
                      <a:endParaRPr lang="en-US" sz="3200" dirty="0"/>
                    </a:p>
                  </a:txBody>
                  <a:tcPr/>
                </a:tc>
                <a:tc>
                  <a:txBody>
                    <a:bodyPr/>
                    <a:lstStyle/>
                    <a:p>
                      <a:pPr algn="ctr"/>
                      <a:r>
                        <a:rPr lang="en-US" sz="3200" dirty="0" smtClean="0"/>
                        <a:t>0.73</a:t>
                      </a:r>
                      <a:endParaRPr lang="en-US" sz="3200" dirty="0"/>
                    </a:p>
                  </a:txBody>
                  <a:tcPr/>
                </a:tc>
                <a:tc>
                  <a:txBody>
                    <a:bodyPr/>
                    <a:lstStyle/>
                    <a:p>
                      <a:pPr algn="ctr"/>
                      <a:r>
                        <a:rPr lang="en-US" sz="3200" dirty="0" smtClean="0"/>
                        <a:t>0.358</a:t>
                      </a:r>
                      <a:endParaRPr lang="en-US" sz="3200" dirty="0"/>
                    </a:p>
                  </a:txBody>
                  <a:tcPr/>
                </a:tc>
                <a:tc>
                  <a:txBody>
                    <a:bodyPr/>
                    <a:lstStyle/>
                    <a:p>
                      <a:pPr algn="ctr"/>
                      <a:r>
                        <a:rPr lang="en-US" sz="3200" dirty="0" smtClean="0"/>
                        <a:t>83.75</a:t>
                      </a:r>
                      <a:endParaRPr lang="en-US" sz="3200" dirty="0"/>
                    </a:p>
                  </a:txBody>
                  <a:tcPr/>
                </a:tc>
                <a:tc>
                  <a:txBody>
                    <a:bodyPr/>
                    <a:lstStyle/>
                    <a:p>
                      <a:pPr algn="ctr"/>
                      <a:r>
                        <a:rPr lang="en-US" sz="3200" dirty="0" smtClean="0"/>
                        <a:t>0.694</a:t>
                      </a:r>
                      <a:endParaRPr lang="en-US" sz="3200" dirty="0"/>
                    </a:p>
                  </a:txBody>
                  <a:tcPr/>
                </a:tc>
                <a:tc>
                  <a:txBody>
                    <a:bodyPr/>
                    <a:lstStyle/>
                    <a:p>
                      <a:pPr algn="ctr"/>
                      <a:r>
                        <a:rPr lang="en-US" sz="3200" smtClean="0"/>
                        <a:t>0.350</a:t>
                      </a:r>
                      <a:endParaRPr lang="en-US" sz="3200" dirty="0"/>
                    </a:p>
                  </a:txBody>
                  <a:tcPr/>
                </a:tc>
              </a:tr>
            </a:tbl>
          </a:graphicData>
        </a:graphic>
      </p:graphicFrame>
      <p:sp>
        <p:nvSpPr>
          <p:cNvPr id="7" name="TextBox 6"/>
          <p:cNvSpPr txBox="1"/>
          <p:nvPr/>
        </p:nvSpPr>
        <p:spPr>
          <a:xfrm>
            <a:off x="11258550" y="23012400"/>
            <a:ext cx="14020800" cy="461665"/>
          </a:xfrm>
          <a:prstGeom prst="rect">
            <a:avLst/>
          </a:prstGeom>
          <a:noFill/>
        </p:spPr>
        <p:txBody>
          <a:bodyPr wrap="square" rtlCol="0">
            <a:spAutoFit/>
          </a:bodyPr>
          <a:lstStyle/>
          <a:p>
            <a:r>
              <a:rPr lang="en-US" sz="2400" dirty="0" smtClean="0"/>
              <a:t>a. Decision Stump, b. Decision Stump 100 Iterations, c. Decision </a:t>
            </a:r>
            <a:r>
              <a:rPr lang="en-US" sz="2400" dirty="0"/>
              <a:t>Table, </a:t>
            </a:r>
            <a:r>
              <a:rPr lang="en-US" sz="2400" dirty="0" smtClean="0"/>
              <a:t>d. J48 </a:t>
            </a:r>
            <a:r>
              <a:rPr lang="en-US" sz="2400" dirty="0"/>
              <a:t>Decision </a:t>
            </a:r>
            <a:r>
              <a:rPr lang="en-US" sz="2400" dirty="0" smtClean="0"/>
              <a:t>Tree, e. </a:t>
            </a:r>
            <a:r>
              <a:rPr lang="en-US" sz="2400" dirty="0"/>
              <a:t>M</a:t>
            </a:r>
            <a:r>
              <a:rPr lang="en-US" sz="2400" dirty="0" smtClean="0"/>
              <a:t>aximize for ROC</a:t>
            </a:r>
            <a:endParaRPr lang="en-US" sz="2400" dirty="0"/>
          </a:p>
        </p:txBody>
      </p:sp>
    </p:spTree>
    <p:extLst>
      <p:ext uri="{BB962C8B-B14F-4D97-AF65-F5344CB8AC3E}">
        <p14:creationId xmlns:p14="http://schemas.microsoft.com/office/powerpoint/2010/main" val="37501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3404</TotalTime>
  <Words>598</Words>
  <Application>Microsoft Office PowerPoint</Application>
  <PresentationFormat>Custom</PresentationFormat>
  <Paragraphs>113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Don’t Get Kicked – Machine Learning Predictions for Car Buying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dc:creator>
  <cp:lastModifiedBy>Alice</cp:lastModifiedBy>
  <cp:revision>324</cp:revision>
  <dcterms:created xsi:type="dcterms:W3CDTF">2012-04-08T20:47:33Z</dcterms:created>
  <dcterms:modified xsi:type="dcterms:W3CDTF">2012-12-13T04:38:45Z</dcterms:modified>
</cp:coreProperties>
</file>