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Calibri" panose="020F0502020204030204" pitchFamily="34" charset="0"/>
      <p:regular r:id="rId12"/>
      <p:bold r:id="rId13"/>
      <p:italic r:id="rId14"/>
      <p:boldItalic r:id="rId15"/>
    </p:embeddedFont>
    <p:embeddedFont>
      <p:font typeface="Playfair Display" panose="00000500000000000000" pitchFamily="2" charset="0"/>
      <p:regular r:id="rId16"/>
    </p:embeddedFont>
    <p:embeddedFont>
      <p:font typeface="Public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144" y="3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BY ARIJIT CHOWDHURY</a:t>
            </a:r>
          </a:p>
        </p:txBody>
      </p:sp>
      <p:sp>
        <p:nvSpPr>
          <p:cNvPr id="4" name="TextBox 4"/>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dirty="0">
                <a:solidFill>
                  <a:srgbClr val="2B2C30"/>
                </a:solidFill>
                <a:latin typeface="Playfair Display"/>
                <a:ea typeface="Playfair Display"/>
                <a:cs typeface="Playfair Display"/>
                <a:sym typeface="Playfair Display"/>
              </a:rPr>
              <a:t>NUMPY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11" y="6685448"/>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850968" y="4031211"/>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733275" y="1288565"/>
            <a:ext cx="9509685" cy="970910"/>
          </a:xfrm>
          <a:prstGeom prst="rect">
            <a:avLst/>
          </a:prstGeom>
        </p:spPr>
        <p:txBody>
          <a:bodyPr lIns="0" tIns="0" rIns="0" bIns="0" rtlCol="0" anchor="t">
            <a:spAutoFit/>
          </a:bodyPr>
          <a:lstStyle/>
          <a:p>
            <a:pPr algn="l">
              <a:lnSpc>
                <a:spcPts val="7865"/>
              </a:lnSpc>
            </a:pPr>
            <a:r>
              <a:rPr lang="en-US" sz="6050" spc="30">
                <a:solidFill>
                  <a:srgbClr val="2B2C30"/>
                </a:solidFill>
                <a:latin typeface="Playfair Display"/>
                <a:ea typeface="Playfair Display"/>
                <a:cs typeface="Playfair Display"/>
                <a:sym typeface="Playfair Display"/>
              </a:rPr>
              <a:t>NumPy</a:t>
            </a:r>
          </a:p>
        </p:txBody>
      </p:sp>
      <p:sp>
        <p:nvSpPr>
          <p:cNvPr id="3" name="TextBox 3"/>
          <p:cNvSpPr txBox="1"/>
          <p:nvPr/>
        </p:nvSpPr>
        <p:spPr>
          <a:xfrm>
            <a:off x="1697321" y="2817501"/>
            <a:ext cx="16153861" cy="2325999"/>
          </a:xfrm>
          <a:prstGeom prst="rect">
            <a:avLst/>
          </a:prstGeom>
        </p:spPr>
        <p:txBody>
          <a:bodyPr lIns="0" tIns="0" rIns="0" bIns="0" rtlCol="0" anchor="t">
            <a:spAutoFit/>
          </a:bodyPr>
          <a:lstStyle/>
          <a:p>
            <a:pPr algn="l">
              <a:lnSpc>
                <a:spcPts val="3705"/>
              </a:lnSpc>
            </a:pPr>
            <a:r>
              <a:rPr lang="en-US" sz="2850" spc="14">
                <a:solidFill>
                  <a:srgbClr val="2B2C30"/>
                </a:solidFill>
                <a:latin typeface="Playfair Display"/>
                <a:ea typeface="Playfair Display"/>
                <a:cs typeface="Playfair Display"/>
                <a:sym typeface="Playfair Display"/>
              </a:rPr>
              <a:t>NumPy is the fundamental package for scientific computing in Python. It is a Python library that provides a multidimensional array object, various derived objects (such as masked arrays and matrices), and an assortment of routines for fast operations on arrays, including mathematical, logical, shape manipulation, sorting, selecting, I/O, discrete Fourier transforms, basic linear algebra, basic statistical operations, random simulation and much more.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525644" y="193786"/>
            <a:ext cx="9509685" cy="970910"/>
          </a:xfrm>
          <a:prstGeom prst="rect">
            <a:avLst/>
          </a:prstGeom>
        </p:spPr>
        <p:txBody>
          <a:bodyPr lIns="0" tIns="0" rIns="0" bIns="0" rtlCol="0" anchor="t">
            <a:spAutoFit/>
          </a:bodyPr>
          <a:lstStyle/>
          <a:p>
            <a:pPr algn="l">
              <a:lnSpc>
                <a:spcPts val="7865"/>
              </a:lnSpc>
            </a:pPr>
            <a:r>
              <a:rPr lang="en-US" sz="6050" spc="30">
                <a:solidFill>
                  <a:srgbClr val="2B2C30"/>
                </a:solidFill>
                <a:latin typeface="Playfair Display"/>
                <a:ea typeface="Playfair Display"/>
                <a:cs typeface="Playfair Display"/>
                <a:sym typeface="Playfair Display"/>
              </a:rPr>
              <a:t>Package:</a:t>
            </a:r>
          </a:p>
        </p:txBody>
      </p:sp>
      <p:sp>
        <p:nvSpPr>
          <p:cNvPr id="3" name="TextBox 3"/>
          <p:cNvSpPr txBox="1"/>
          <p:nvPr/>
        </p:nvSpPr>
        <p:spPr>
          <a:xfrm>
            <a:off x="1244309" y="2117648"/>
            <a:ext cx="16399243" cy="5025384"/>
          </a:xfrm>
          <a:prstGeom prst="rect">
            <a:avLst/>
          </a:prstGeom>
        </p:spPr>
        <p:txBody>
          <a:bodyPr lIns="0" tIns="0" rIns="0" bIns="0" rtlCol="0" anchor="t">
            <a:spAutoFit/>
          </a:bodyPr>
          <a:lstStyle/>
          <a:p>
            <a:pPr algn="l">
              <a:lnSpc>
                <a:spcPts val="3315"/>
              </a:lnSpc>
            </a:pPr>
            <a:r>
              <a:rPr lang="en-US" sz="2550" spc="12">
                <a:solidFill>
                  <a:srgbClr val="2B2C30"/>
                </a:solidFill>
                <a:latin typeface="Playfair Display"/>
                <a:ea typeface="Playfair Display"/>
                <a:cs typeface="Playfair Display"/>
                <a:sym typeface="Playfair Display"/>
              </a:rPr>
              <a:t>At the core of the NumPy package, is the ndarray object. This encapsulates n-dimensional arrays of homogeneous data types, with many operations being performed in compiled code for performance. There are several important differences between NumPy arrays and the standard Python sequences:</a:t>
            </a:r>
          </a:p>
          <a:p>
            <a:pPr algn="l">
              <a:lnSpc>
                <a:spcPts val="3315"/>
              </a:lnSpc>
            </a:pPr>
            <a:r>
              <a:rPr lang="en-US" sz="2550" spc="12">
                <a:solidFill>
                  <a:srgbClr val="2B2C30"/>
                </a:solidFill>
                <a:latin typeface="Playfair Display"/>
                <a:ea typeface="Playfair Display"/>
                <a:cs typeface="Playfair Display"/>
                <a:sym typeface="Playfair Display"/>
              </a:rPr>
              <a:t>• NumPy arrays have a fixed size at creation, unlike Python lists (which can grow dynamically). Changing the</a:t>
            </a:r>
          </a:p>
          <a:p>
            <a:pPr algn="l">
              <a:lnSpc>
                <a:spcPts val="3315"/>
              </a:lnSpc>
            </a:pPr>
            <a:r>
              <a:rPr lang="en-US" sz="2550" spc="12">
                <a:solidFill>
                  <a:srgbClr val="2B2C30"/>
                </a:solidFill>
                <a:latin typeface="Playfair Display"/>
                <a:ea typeface="Playfair Display"/>
                <a:cs typeface="Playfair Display"/>
                <a:sym typeface="Playfair Display"/>
              </a:rPr>
              <a:t>size of an ndarray will create a new array and delete the original.</a:t>
            </a:r>
          </a:p>
          <a:p>
            <a:pPr algn="l">
              <a:lnSpc>
                <a:spcPts val="3315"/>
              </a:lnSpc>
            </a:pPr>
            <a:r>
              <a:rPr lang="en-US" sz="2550" spc="12">
                <a:solidFill>
                  <a:srgbClr val="2B2C30"/>
                </a:solidFill>
                <a:latin typeface="Playfair Display"/>
                <a:ea typeface="Playfair Display"/>
                <a:cs typeface="Playfair Display"/>
                <a:sym typeface="Playfair Display"/>
              </a:rPr>
              <a:t>• The elements in a NumPy array are all required to be of the same data type, and thus will be the same size in</a:t>
            </a:r>
          </a:p>
          <a:p>
            <a:pPr algn="l">
              <a:lnSpc>
                <a:spcPts val="3315"/>
              </a:lnSpc>
            </a:pPr>
            <a:r>
              <a:rPr lang="en-US" sz="2550" spc="12">
                <a:solidFill>
                  <a:srgbClr val="2B2C30"/>
                </a:solidFill>
                <a:latin typeface="Playfair Display"/>
                <a:ea typeface="Playfair Display"/>
                <a:cs typeface="Playfair Display"/>
                <a:sym typeface="Playfair Display"/>
              </a:rPr>
              <a:t>memory. The exception: one can have arrays of (Python, including NumPy) objects, thereby allowing for arrays</a:t>
            </a:r>
          </a:p>
          <a:p>
            <a:pPr algn="l">
              <a:lnSpc>
                <a:spcPts val="3315"/>
              </a:lnSpc>
            </a:pPr>
            <a:r>
              <a:rPr lang="en-US" sz="2550" spc="12">
                <a:solidFill>
                  <a:srgbClr val="2B2C30"/>
                </a:solidFill>
                <a:latin typeface="Playfair Display"/>
                <a:ea typeface="Playfair Display"/>
                <a:cs typeface="Playfair Display"/>
                <a:sym typeface="Playfair Display"/>
              </a:rPr>
              <a:t>of different sized elements.</a:t>
            </a:r>
          </a:p>
          <a:p>
            <a:pPr algn="l">
              <a:lnSpc>
                <a:spcPts val="3315"/>
              </a:lnSpc>
            </a:pPr>
            <a:r>
              <a:rPr lang="en-US" sz="2550" spc="12">
                <a:solidFill>
                  <a:srgbClr val="2B2C30"/>
                </a:solidFill>
                <a:latin typeface="Playfair Display"/>
                <a:ea typeface="Playfair Display"/>
                <a:cs typeface="Playfair Display"/>
                <a:sym typeface="Playfair Display"/>
              </a:rPr>
              <a:t>• NumPy arrays facilitate advanced mathematical and other types of operations on large numbers of data. Typically,</a:t>
            </a:r>
          </a:p>
          <a:p>
            <a:pPr algn="l">
              <a:lnSpc>
                <a:spcPts val="3315"/>
              </a:lnSpc>
            </a:pPr>
            <a:r>
              <a:rPr lang="en-US" sz="2550" spc="12">
                <a:solidFill>
                  <a:srgbClr val="2B2C30"/>
                </a:solidFill>
                <a:latin typeface="Playfair Display"/>
                <a:ea typeface="Playfair Display"/>
                <a:cs typeface="Playfair Display"/>
                <a:sym typeface="Playfair Display"/>
              </a:rPr>
              <a:t>such operations are executed more efficiently and with less code than is possible using Python’s built-in</a:t>
            </a:r>
          </a:p>
          <a:p>
            <a:pPr algn="l">
              <a:lnSpc>
                <a:spcPts val="3315"/>
              </a:lnSpc>
            </a:pPr>
            <a:r>
              <a:rPr lang="en-US" sz="2550" spc="12">
                <a:solidFill>
                  <a:srgbClr val="2B2C30"/>
                </a:solidFill>
                <a:latin typeface="Playfair Display"/>
                <a:ea typeface="Playfair Display"/>
                <a:cs typeface="Playfair Display"/>
                <a:sym typeface="Playfair Display"/>
              </a:rPr>
              <a:t>sequences.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46904" y="1552822"/>
            <a:ext cx="6967686" cy="970910"/>
          </a:xfrm>
          <a:prstGeom prst="rect">
            <a:avLst/>
          </a:prstGeom>
        </p:spPr>
        <p:txBody>
          <a:bodyPr lIns="0" tIns="0" rIns="0" bIns="0" rtlCol="0" anchor="t">
            <a:spAutoFit/>
          </a:bodyPr>
          <a:lstStyle/>
          <a:p>
            <a:pPr algn="ctr">
              <a:lnSpc>
                <a:spcPts val="7865"/>
              </a:lnSpc>
              <a:spcBef>
                <a:spcPct val="0"/>
              </a:spcBef>
            </a:pPr>
            <a:r>
              <a:rPr lang="en-US" sz="6050" spc="30" dirty="0">
                <a:solidFill>
                  <a:srgbClr val="2B2C30"/>
                </a:solidFill>
                <a:latin typeface="Playfair Display"/>
                <a:ea typeface="Playfair Display"/>
                <a:cs typeface="Playfair Display"/>
                <a:sym typeface="Playfair Display"/>
              </a:rPr>
              <a:t>Why is NumPy Fast?</a:t>
            </a:r>
          </a:p>
        </p:txBody>
      </p:sp>
      <p:sp>
        <p:nvSpPr>
          <p:cNvPr id="3" name="TextBox 3"/>
          <p:cNvSpPr txBox="1"/>
          <p:nvPr/>
        </p:nvSpPr>
        <p:spPr>
          <a:xfrm>
            <a:off x="2151807" y="3642695"/>
            <a:ext cx="13267117" cy="2232019"/>
          </a:xfrm>
          <a:prstGeom prst="rect">
            <a:avLst/>
          </a:prstGeom>
        </p:spPr>
        <p:txBody>
          <a:bodyPr lIns="0" tIns="0" rIns="0" bIns="0" rtlCol="0" anchor="t">
            <a:spAutoFit/>
          </a:bodyPr>
          <a:lstStyle/>
          <a:p>
            <a:pPr algn="l">
              <a:lnSpc>
                <a:spcPts val="3575"/>
              </a:lnSpc>
              <a:spcBef>
                <a:spcPct val="0"/>
              </a:spcBef>
            </a:pPr>
            <a:r>
              <a:rPr lang="en-US" sz="2750" spc="13">
                <a:solidFill>
                  <a:srgbClr val="2B2C30"/>
                </a:solidFill>
                <a:latin typeface="Playfair Display"/>
                <a:ea typeface="Playfair Display"/>
                <a:cs typeface="Playfair Display"/>
                <a:sym typeface="Playfair Display"/>
              </a:rPr>
              <a:t>Vectorization in Python refers to the technique of applying operations to entire arrays or data structures at once, rather than iterating through individual elements using explicit Python loops. This approach significantly improves performance, especially in numerical computations and data analysis, by leveraging optimized, pre-compiled code (often written in C) under the hood.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279746" y="1364067"/>
            <a:ext cx="8064252" cy="970910"/>
          </a:xfrm>
          <a:prstGeom prst="rect">
            <a:avLst/>
          </a:prstGeom>
        </p:spPr>
        <p:txBody>
          <a:bodyPr lIns="0" tIns="0" rIns="0" bIns="0" rtlCol="0" anchor="t">
            <a:spAutoFit/>
          </a:bodyPr>
          <a:lstStyle/>
          <a:p>
            <a:pPr algn="ctr">
              <a:lnSpc>
                <a:spcPts val="7865"/>
              </a:lnSpc>
              <a:spcBef>
                <a:spcPct val="0"/>
              </a:spcBef>
            </a:pPr>
            <a:r>
              <a:rPr lang="en-US" sz="6050" spc="30">
                <a:solidFill>
                  <a:srgbClr val="000000"/>
                </a:solidFill>
                <a:latin typeface="Playfair Display"/>
                <a:ea typeface="Playfair Display"/>
                <a:cs typeface="Playfair Display"/>
                <a:sym typeface="Playfair Display"/>
              </a:rPr>
              <a:t>Who Else Uses NumPy?</a:t>
            </a:r>
          </a:p>
        </p:txBody>
      </p:sp>
      <p:sp>
        <p:nvSpPr>
          <p:cNvPr id="3" name="TextBox 3"/>
          <p:cNvSpPr txBox="1"/>
          <p:nvPr/>
        </p:nvSpPr>
        <p:spPr>
          <a:xfrm>
            <a:off x="419577" y="3453940"/>
            <a:ext cx="17448846" cy="2138039"/>
          </a:xfrm>
          <a:prstGeom prst="rect">
            <a:avLst/>
          </a:prstGeom>
        </p:spPr>
        <p:txBody>
          <a:bodyPr lIns="0" tIns="0" rIns="0" bIns="0" rtlCol="0" anchor="t">
            <a:spAutoFit/>
          </a:bodyPr>
          <a:lstStyle/>
          <a:p>
            <a:pPr algn="just">
              <a:lnSpc>
                <a:spcPts val="3445"/>
              </a:lnSpc>
              <a:spcBef>
                <a:spcPct val="0"/>
              </a:spcBef>
            </a:pPr>
            <a:r>
              <a:rPr lang="en-US" sz="2650" spc="13">
                <a:solidFill>
                  <a:srgbClr val="000000"/>
                </a:solidFill>
                <a:latin typeface="Playfair Display"/>
                <a:ea typeface="Playfair Display"/>
                <a:cs typeface="Playfair Display"/>
                <a:sym typeface="Playfair Display"/>
              </a:rPr>
              <a:t>NumPy fully supports an object-oriented approach, starting, once again, with ndarray. For example, ndarray is a</a:t>
            </a:r>
          </a:p>
          <a:p>
            <a:pPr algn="just">
              <a:lnSpc>
                <a:spcPts val="3445"/>
              </a:lnSpc>
              <a:spcBef>
                <a:spcPct val="0"/>
              </a:spcBef>
            </a:pPr>
            <a:r>
              <a:rPr lang="en-US" sz="2650" spc="13">
                <a:solidFill>
                  <a:srgbClr val="000000"/>
                </a:solidFill>
                <a:latin typeface="Playfair Display"/>
                <a:ea typeface="Playfair Display"/>
                <a:cs typeface="Playfair Display"/>
                <a:sym typeface="Playfair Display"/>
              </a:rPr>
              <a:t>class, possessing numerous methods and attributes. Many of its methods are mirrored by functions in the outermost NumPy namespace, allowing the programmer to code in whichever paradigm they prefer. This flexibility has allowed the NumPy array dialect and NumPy ndarray class to become the de-facto language of multi-dimensional data interchange used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66120" y="344731"/>
            <a:ext cx="5172679" cy="935128"/>
          </a:xfrm>
          <a:prstGeom prst="rect">
            <a:avLst/>
          </a:prstGeom>
        </p:spPr>
        <p:txBody>
          <a:bodyPr wrap="square" lIns="0" tIns="0" rIns="0" bIns="0" rtlCol="0" anchor="t">
            <a:spAutoFit/>
          </a:bodyPr>
          <a:lstStyle/>
          <a:p>
            <a:pPr algn="ctr">
              <a:lnSpc>
                <a:spcPts val="7865"/>
              </a:lnSpc>
              <a:spcBef>
                <a:spcPct val="0"/>
              </a:spcBef>
            </a:pPr>
            <a:r>
              <a:rPr lang="en-US" sz="6050" spc="30" dirty="0">
                <a:solidFill>
                  <a:srgbClr val="000000"/>
                </a:solidFill>
                <a:latin typeface="Playfair Display"/>
                <a:ea typeface="Playfair Display"/>
                <a:cs typeface="Playfair Display"/>
                <a:sym typeface="Playfair Display"/>
              </a:rPr>
              <a:t>The Basics</a:t>
            </a:r>
          </a:p>
        </p:txBody>
      </p:sp>
      <p:sp>
        <p:nvSpPr>
          <p:cNvPr id="3" name="TextBox 3"/>
          <p:cNvSpPr txBox="1"/>
          <p:nvPr/>
        </p:nvSpPr>
        <p:spPr>
          <a:xfrm>
            <a:off x="1295400" y="1315641"/>
            <a:ext cx="16197210" cy="8231164"/>
          </a:xfrm>
          <a:prstGeom prst="rect">
            <a:avLst/>
          </a:prstGeom>
        </p:spPr>
        <p:txBody>
          <a:bodyPr wrap="square" lIns="0" tIns="0" rIns="0" bIns="0" rtlCol="0" anchor="t">
            <a:spAutoFit/>
          </a:bodyPr>
          <a:lstStyle/>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NumPy’s main object is the homogeneous multidimensional array. It is a table of elements (usually numbers), all of</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the same type, indexed by a tuple of non-negative integers. In NumPy dimensions are called axes.</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For example, the coordinates of a point in 3D space [1, 2, 1] has one axis. That axis has 3 elements in it, so we</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say it has a length of 3. In the example pictured below, the array has 2 axes. The first axis has a length of 2, the second</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axis has a length of 3.</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[[ 1., 0., 0.],</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[ 0., 1., 2.]]</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NumPy’s array class is called </a:t>
            </a:r>
            <a:r>
              <a:rPr lang="en-US" sz="2150" spc="10" dirty="0" err="1">
                <a:solidFill>
                  <a:srgbClr val="000000"/>
                </a:solidFill>
                <a:latin typeface="Playfair Display"/>
                <a:ea typeface="Playfair Display"/>
                <a:cs typeface="Playfair Display"/>
                <a:sym typeface="Playfair Display"/>
              </a:rPr>
              <a:t>ndarray</a:t>
            </a:r>
            <a:r>
              <a:rPr lang="en-US" sz="2150" spc="10" dirty="0">
                <a:solidFill>
                  <a:srgbClr val="000000"/>
                </a:solidFill>
                <a:latin typeface="Playfair Display"/>
                <a:ea typeface="Playfair Display"/>
                <a:cs typeface="Playfair Display"/>
                <a:sym typeface="Playfair Display"/>
              </a:rPr>
              <a:t>. It is also known by the alias array. Note that </a:t>
            </a:r>
            <a:r>
              <a:rPr lang="en-US" sz="2150" spc="10" dirty="0" err="1">
                <a:solidFill>
                  <a:srgbClr val="000000"/>
                </a:solidFill>
                <a:latin typeface="Playfair Display"/>
                <a:ea typeface="Playfair Display"/>
                <a:cs typeface="Playfair Display"/>
                <a:sym typeface="Playfair Display"/>
              </a:rPr>
              <a:t>numpy.array</a:t>
            </a:r>
            <a:r>
              <a:rPr lang="en-US" sz="2150" spc="10" dirty="0">
                <a:solidFill>
                  <a:srgbClr val="000000"/>
                </a:solidFill>
                <a:latin typeface="Playfair Display"/>
                <a:ea typeface="Playfair Display"/>
                <a:cs typeface="Playfair Display"/>
                <a:sym typeface="Playfair Display"/>
              </a:rPr>
              <a:t> is not the</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same as the Standard Python Library class </a:t>
            </a:r>
            <a:r>
              <a:rPr lang="en-US" sz="2150" spc="10" dirty="0" err="1">
                <a:solidFill>
                  <a:srgbClr val="000000"/>
                </a:solidFill>
                <a:latin typeface="Playfair Display"/>
                <a:ea typeface="Playfair Display"/>
                <a:cs typeface="Playfair Display"/>
                <a:sym typeface="Playfair Display"/>
              </a:rPr>
              <a:t>array.array</a:t>
            </a:r>
            <a:r>
              <a:rPr lang="en-US" sz="2150" spc="10" dirty="0">
                <a:solidFill>
                  <a:srgbClr val="000000"/>
                </a:solidFill>
                <a:latin typeface="Playfair Display"/>
                <a:ea typeface="Playfair Display"/>
                <a:cs typeface="Playfair Display"/>
                <a:sym typeface="Playfair Display"/>
              </a:rPr>
              <a:t>, which only handles one-dimensional arrays and offers</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less functionality. The more important attributes of an </a:t>
            </a:r>
            <a:r>
              <a:rPr lang="en-US" sz="2150" spc="10" dirty="0" err="1">
                <a:solidFill>
                  <a:srgbClr val="000000"/>
                </a:solidFill>
                <a:latin typeface="Playfair Display"/>
                <a:ea typeface="Playfair Display"/>
                <a:cs typeface="Playfair Display"/>
                <a:sym typeface="Playfair Display"/>
              </a:rPr>
              <a:t>ndarray</a:t>
            </a:r>
            <a:r>
              <a:rPr lang="en-US" sz="2150" spc="10" dirty="0">
                <a:solidFill>
                  <a:srgbClr val="000000"/>
                </a:solidFill>
                <a:latin typeface="Playfair Display"/>
                <a:ea typeface="Playfair Display"/>
                <a:cs typeface="Playfair Display"/>
                <a:sym typeface="Playfair Display"/>
              </a:rPr>
              <a:t> object are:</a:t>
            </a:r>
          </a:p>
          <a:p>
            <a:pPr algn="l">
              <a:lnSpc>
                <a:spcPts val="2795"/>
              </a:lnSpc>
              <a:spcBef>
                <a:spcPct val="0"/>
              </a:spcBef>
            </a:pPr>
            <a:r>
              <a:rPr lang="en-US" sz="2150" spc="10" dirty="0" err="1">
                <a:solidFill>
                  <a:srgbClr val="000000"/>
                </a:solidFill>
                <a:latin typeface="Playfair Display"/>
                <a:ea typeface="Playfair Display"/>
                <a:cs typeface="Playfair Display"/>
                <a:sym typeface="Playfair Display"/>
              </a:rPr>
              <a:t>ndarray.ndim</a:t>
            </a:r>
            <a:r>
              <a:rPr lang="en-US" sz="2150" spc="10" dirty="0">
                <a:solidFill>
                  <a:srgbClr val="000000"/>
                </a:solidFill>
                <a:latin typeface="Playfair Display"/>
                <a:ea typeface="Playfair Display"/>
                <a:cs typeface="Playfair Display"/>
                <a:sym typeface="Playfair Display"/>
              </a:rPr>
              <a:t> the number of axes (dimensions) of the array.</a:t>
            </a:r>
          </a:p>
          <a:p>
            <a:pPr algn="l">
              <a:lnSpc>
                <a:spcPts val="2795"/>
              </a:lnSpc>
              <a:spcBef>
                <a:spcPct val="0"/>
              </a:spcBef>
            </a:pPr>
            <a:r>
              <a:rPr lang="en-US" sz="2150" spc="10" dirty="0" err="1">
                <a:solidFill>
                  <a:srgbClr val="000000"/>
                </a:solidFill>
                <a:latin typeface="Playfair Display"/>
                <a:ea typeface="Playfair Display"/>
                <a:cs typeface="Playfair Display"/>
                <a:sym typeface="Playfair Display"/>
              </a:rPr>
              <a:t>ndarray.shape</a:t>
            </a:r>
            <a:r>
              <a:rPr lang="en-US" sz="2150" spc="10" dirty="0">
                <a:solidFill>
                  <a:srgbClr val="000000"/>
                </a:solidFill>
                <a:latin typeface="Playfair Display"/>
                <a:ea typeface="Playfair Display"/>
                <a:cs typeface="Playfair Display"/>
                <a:sym typeface="Playfair Display"/>
              </a:rPr>
              <a:t> the dimensions of the array. This is a tuple of integers indicating the size of the array in each dimension.</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For a matrix with n rows and m columns, shape will be (</a:t>
            </a:r>
            <a:r>
              <a:rPr lang="en-US" sz="2150" spc="10" dirty="0" err="1">
                <a:solidFill>
                  <a:srgbClr val="000000"/>
                </a:solidFill>
                <a:latin typeface="Playfair Display"/>
                <a:ea typeface="Playfair Display"/>
                <a:cs typeface="Playfair Display"/>
                <a:sym typeface="Playfair Display"/>
              </a:rPr>
              <a:t>n,m</a:t>
            </a:r>
            <a:r>
              <a:rPr lang="en-US" sz="2150" spc="10" dirty="0">
                <a:solidFill>
                  <a:srgbClr val="000000"/>
                </a:solidFill>
                <a:latin typeface="Playfair Display"/>
                <a:ea typeface="Playfair Display"/>
                <a:cs typeface="Playfair Display"/>
                <a:sym typeface="Playfair Display"/>
              </a:rPr>
              <a:t>). The length of the shape tuple is</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therefore the number of axes, </a:t>
            </a:r>
            <a:r>
              <a:rPr lang="en-US" sz="2150" spc="10" dirty="0" err="1">
                <a:solidFill>
                  <a:srgbClr val="000000"/>
                </a:solidFill>
                <a:latin typeface="Playfair Display"/>
                <a:ea typeface="Playfair Display"/>
                <a:cs typeface="Playfair Display"/>
                <a:sym typeface="Playfair Display"/>
              </a:rPr>
              <a:t>ndim</a:t>
            </a:r>
            <a:r>
              <a:rPr lang="en-US" sz="2150" spc="10" dirty="0">
                <a:solidFill>
                  <a:srgbClr val="000000"/>
                </a:solidFill>
                <a:latin typeface="Playfair Display"/>
                <a:ea typeface="Playfair Display"/>
                <a:cs typeface="Playfair Display"/>
                <a:sym typeface="Playfair Display"/>
              </a:rPr>
              <a:t>.</a:t>
            </a:r>
          </a:p>
          <a:p>
            <a:pPr algn="l">
              <a:lnSpc>
                <a:spcPts val="2795"/>
              </a:lnSpc>
              <a:spcBef>
                <a:spcPct val="0"/>
              </a:spcBef>
            </a:pPr>
            <a:r>
              <a:rPr lang="en-US" sz="2150" spc="10" dirty="0" err="1">
                <a:solidFill>
                  <a:srgbClr val="000000"/>
                </a:solidFill>
                <a:latin typeface="Playfair Display"/>
                <a:ea typeface="Playfair Display"/>
                <a:cs typeface="Playfair Display"/>
                <a:sym typeface="Playfair Display"/>
              </a:rPr>
              <a:t>ndarray.size</a:t>
            </a:r>
            <a:r>
              <a:rPr lang="en-US" sz="2150" spc="10" dirty="0">
                <a:solidFill>
                  <a:srgbClr val="000000"/>
                </a:solidFill>
                <a:latin typeface="Playfair Display"/>
                <a:ea typeface="Playfair Display"/>
                <a:cs typeface="Playfair Display"/>
                <a:sym typeface="Playfair Display"/>
              </a:rPr>
              <a:t> the total number of elements of the array. This is equal to the product of the elements of shape.</a:t>
            </a:r>
          </a:p>
          <a:p>
            <a:pPr algn="l">
              <a:lnSpc>
                <a:spcPts val="2795"/>
              </a:lnSpc>
              <a:spcBef>
                <a:spcPct val="0"/>
              </a:spcBef>
            </a:pPr>
            <a:r>
              <a:rPr lang="en-US" sz="2150" spc="10" dirty="0" err="1">
                <a:solidFill>
                  <a:srgbClr val="000000"/>
                </a:solidFill>
                <a:latin typeface="Playfair Display"/>
                <a:ea typeface="Playfair Display"/>
                <a:cs typeface="Playfair Display"/>
                <a:sym typeface="Playfair Display"/>
              </a:rPr>
              <a:t>ndarray.dtype</a:t>
            </a:r>
            <a:r>
              <a:rPr lang="en-US" sz="2150" spc="10" dirty="0">
                <a:solidFill>
                  <a:srgbClr val="000000"/>
                </a:solidFill>
                <a:latin typeface="Playfair Display"/>
                <a:ea typeface="Playfair Display"/>
                <a:cs typeface="Playfair Display"/>
                <a:sym typeface="Playfair Display"/>
              </a:rPr>
              <a:t> an object describing the type of the elements in the array. One can create or specify </a:t>
            </a:r>
            <a:r>
              <a:rPr lang="en-US" sz="2150" spc="10" dirty="0" err="1">
                <a:solidFill>
                  <a:srgbClr val="000000"/>
                </a:solidFill>
                <a:latin typeface="Playfair Display"/>
                <a:ea typeface="Playfair Display"/>
                <a:cs typeface="Playfair Display"/>
                <a:sym typeface="Playfair Display"/>
              </a:rPr>
              <a:t>dtype’s</a:t>
            </a:r>
            <a:r>
              <a:rPr lang="en-US" sz="2150" spc="10" dirty="0">
                <a:solidFill>
                  <a:srgbClr val="000000"/>
                </a:solidFill>
                <a:latin typeface="Playfair Display"/>
                <a:ea typeface="Playfair Display"/>
                <a:cs typeface="Playfair Display"/>
                <a:sym typeface="Playfair Display"/>
              </a:rPr>
              <a:t> using</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standard Python types. Additionally NumPy provides types of its own. numpy.int32, numpy.int16, and</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numpy.float64 are some examples.</a:t>
            </a:r>
          </a:p>
          <a:p>
            <a:pPr algn="l">
              <a:lnSpc>
                <a:spcPts val="2795"/>
              </a:lnSpc>
              <a:spcBef>
                <a:spcPct val="0"/>
              </a:spcBef>
            </a:pPr>
            <a:r>
              <a:rPr lang="en-US" sz="2150" spc="10" dirty="0" err="1">
                <a:solidFill>
                  <a:srgbClr val="000000"/>
                </a:solidFill>
                <a:latin typeface="Playfair Display"/>
                <a:ea typeface="Playfair Display"/>
                <a:cs typeface="Playfair Display"/>
                <a:sym typeface="Playfair Display"/>
              </a:rPr>
              <a:t>ndarray.itemsize</a:t>
            </a:r>
            <a:r>
              <a:rPr lang="en-US" sz="2150" spc="10" dirty="0">
                <a:solidFill>
                  <a:srgbClr val="000000"/>
                </a:solidFill>
                <a:latin typeface="Playfair Display"/>
                <a:ea typeface="Playfair Display"/>
                <a:cs typeface="Playfair Display"/>
                <a:sym typeface="Playfair Display"/>
              </a:rPr>
              <a:t> the size in bytes of each element of the array. For example, an array of elements of type float64</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has </a:t>
            </a:r>
            <a:r>
              <a:rPr lang="en-US" sz="2150" spc="10" dirty="0" err="1">
                <a:solidFill>
                  <a:srgbClr val="000000"/>
                </a:solidFill>
                <a:latin typeface="Playfair Display"/>
                <a:ea typeface="Playfair Display"/>
                <a:cs typeface="Playfair Display"/>
                <a:sym typeface="Playfair Display"/>
              </a:rPr>
              <a:t>itemsize</a:t>
            </a:r>
            <a:r>
              <a:rPr lang="en-US" sz="2150" spc="10" dirty="0">
                <a:solidFill>
                  <a:srgbClr val="000000"/>
                </a:solidFill>
                <a:latin typeface="Playfair Display"/>
                <a:ea typeface="Playfair Display"/>
                <a:cs typeface="Playfair Display"/>
                <a:sym typeface="Playfair Display"/>
              </a:rPr>
              <a:t> 8 (=64/8), while one of type complex32 has </a:t>
            </a:r>
            <a:r>
              <a:rPr lang="en-US" sz="2150" spc="10" dirty="0" err="1">
                <a:solidFill>
                  <a:srgbClr val="000000"/>
                </a:solidFill>
                <a:latin typeface="Playfair Display"/>
                <a:ea typeface="Playfair Display"/>
                <a:cs typeface="Playfair Display"/>
                <a:sym typeface="Playfair Display"/>
              </a:rPr>
              <a:t>itemsize</a:t>
            </a:r>
            <a:r>
              <a:rPr lang="en-US" sz="2150" spc="10" dirty="0">
                <a:solidFill>
                  <a:srgbClr val="000000"/>
                </a:solidFill>
                <a:latin typeface="Playfair Display"/>
                <a:ea typeface="Playfair Display"/>
                <a:cs typeface="Playfair Display"/>
                <a:sym typeface="Playfair Display"/>
              </a:rPr>
              <a:t> 4 (=32/8). It is equivalent to</a:t>
            </a:r>
          </a:p>
          <a:p>
            <a:pPr algn="l">
              <a:lnSpc>
                <a:spcPts val="2795"/>
              </a:lnSpc>
              <a:spcBef>
                <a:spcPct val="0"/>
              </a:spcBef>
            </a:pPr>
            <a:r>
              <a:rPr lang="en-US" sz="2150" spc="10" dirty="0" err="1">
                <a:solidFill>
                  <a:srgbClr val="000000"/>
                </a:solidFill>
                <a:latin typeface="Playfair Display"/>
                <a:ea typeface="Playfair Display"/>
                <a:cs typeface="Playfair Display"/>
                <a:sym typeface="Playfair Display"/>
              </a:rPr>
              <a:t>ndarray.dtype.itemsize</a:t>
            </a:r>
            <a:r>
              <a:rPr lang="en-US" sz="2150" spc="10" dirty="0">
                <a:solidFill>
                  <a:srgbClr val="000000"/>
                </a:solidFill>
                <a:latin typeface="Playfair Display"/>
                <a:ea typeface="Playfair Display"/>
                <a:cs typeface="Playfair Display"/>
                <a:sym typeface="Playfair Display"/>
              </a:rPr>
              <a:t>.</a:t>
            </a:r>
          </a:p>
          <a:p>
            <a:pPr algn="l">
              <a:lnSpc>
                <a:spcPts val="2795"/>
              </a:lnSpc>
              <a:spcBef>
                <a:spcPct val="0"/>
              </a:spcBef>
            </a:pPr>
            <a:r>
              <a:rPr lang="en-US" sz="2150" spc="10" dirty="0" err="1">
                <a:solidFill>
                  <a:srgbClr val="000000"/>
                </a:solidFill>
                <a:latin typeface="Playfair Display"/>
                <a:ea typeface="Playfair Display"/>
                <a:cs typeface="Playfair Display"/>
                <a:sym typeface="Playfair Display"/>
              </a:rPr>
              <a:t>ndarray.data</a:t>
            </a:r>
            <a:r>
              <a:rPr lang="en-US" sz="2150" spc="10" dirty="0">
                <a:solidFill>
                  <a:srgbClr val="000000"/>
                </a:solidFill>
                <a:latin typeface="Playfair Display"/>
                <a:ea typeface="Playfair Display"/>
                <a:cs typeface="Playfair Display"/>
                <a:sym typeface="Playfair Display"/>
              </a:rPr>
              <a:t> the buffer containing the actual elements of the array. Normally, we won’t need to use this attribute</a:t>
            </a:r>
          </a:p>
          <a:p>
            <a:pPr algn="l">
              <a:lnSpc>
                <a:spcPts val="2795"/>
              </a:lnSpc>
              <a:spcBef>
                <a:spcPct val="0"/>
              </a:spcBef>
            </a:pPr>
            <a:r>
              <a:rPr lang="en-US" sz="2150" spc="10" dirty="0">
                <a:solidFill>
                  <a:srgbClr val="000000"/>
                </a:solidFill>
                <a:latin typeface="Playfair Display"/>
                <a:ea typeface="Playfair Display"/>
                <a:cs typeface="Playfair Display"/>
                <a:sym typeface="Playfair Display"/>
              </a:rPr>
              <a:t>because we will access the elements in an array using indexing facilities.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843672" y="684549"/>
            <a:ext cx="6395328" cy="935128"/>
          </a:xfrm>
          <a:prstGeom prst="rect">
            <a:avLst/>
          </a:prstGeom>
        </p:spPr>
        <p:txBody>
          <a:bodyPr wrap="square" lIns="0" tIns="0" rIns="0" bIns="0" rtlCol="0" anchor="t">
            <a:spAutoFit/>
          </a:bodyPr>
          <a:lstStyle/>
          <a:p>
            <a:pPr algn="ctr">
              <a:lnSpc>
                <a:spcPts val="7865"/>
              </a:lnSpc>
              <a:spcBef>
                <a:spcPct val="0"/>
              </a:spcBef>
            </a:pPr>
            <a:r>
              <a:rPr lang="en-US" sz="6050" spc="30" dirty="0">
                <a:solidFill>
                  <a:srgbClr val="000000"/>
                </a:solidFill>
                <a:latin typeface="Playfair Display"/>
                <a:ea typeface="Playfair Display"/>
                <a:cs typeface="Playfair Display"/>
                <a:sym typeface="Playfair Display"/>
              </a:rPr>
              <a:t>Array Creation</a:t>
            </a:r>
          </a:p>
        </p:txBody>
      </p:sp>
      <p:sp>
        <p:nvSpPr>
          <p:cNvPr id="3" name="TextBox 3"/>
          <p:cNvSpPr txBox="1"/>
          <p:nvPr/>
        </p:nvSpPr>
        <p:spPr>
          <a:xfrm>
            <a:off x="3045678" y="1991001"/>
            <a:ext cx="6792069" cy="5987410"/>
          </a:xfrm>
          <a:prstGeom prst="rect">
            <a:avLst/>
          </a:prstGeom>
        </p:spPr>
        <p:txBody>
          <a:bodyPr lIns="0" tIns="0" rIns="0" bIns="0" rtlCol="0" anchor="t">
            <a:spAutoFit/>
          </a:bodyPr>
          <a:lstStyle/>
          <a:p>
            <a:pPr algn="l">
              <a:lnSpc>
                <a:spcPts val="5265"/>
              </a:lnSpc>
              <a:spcBef>
                <a:spcPct val="0"/>
              </a:spcBef>
            </a:pPr>
            <a:r>
              <a:rPr lang="en-US" sz="4050" spc="20">
                <a:solidFill>
                  <a:srgbClr val="000000"/>
                </a:solidFill>
                <a:latin typeface="Playfair Display"/>
                <a:ea typeface="Playfair Display"/>
                <a:cs typeface="Playfair Display"/>
                <a:sym typeface="Playfair Display"/>
              </a:rPr>
              <a:t>&gt;&gt;&gt; import numpy as np</a:t>
            </a:r>
          </a:p>
          <a:p>
            <a:pPr algn="l">
              <a:lnSpc>
                <a:spcPts val="5265"/>
              </a:lnSpc>
              <a:spcBef>
                <a:spcPct val="0"/>
              </a:spcBef>
            </a:pPr>
            <a:r>
              <a:rPr lang="en-US" sz="4050" spc="20">
                <a:solidFill>
                  <a:srgbClr val="000000"/>
                </a:solidFill>
                <a:latin typeface="Playfair Display"/>
                <a:ea typeface="Playfair Display"/>
                <a:cs typeface="Playfair Display"/>
                <a:sym typeface="Playfair Display"/>
              </a:rPr>
              <a:t>&gt;&gt;&gt; a = np.array([2,3,4])</a:t>
            </a:r>
          </a:p>
          <a:p>
            <a:pPr algn="l">
              <a:lnSpc>
                <a:spcPts val="5265"/>
              </a:lnSpc>
              <a:spcBef>
                <a:spcPct val="0"/>
              </a:spcBef>
            </a:pPr>
            <a:r>
              <a:rPr lang="en-US" sz="4050" spc="20">
                <a:solidFill>
                  <a:srgbClr val="000000"/>
                </a:solidFill>
                <a:latin typeface="Playfair Display"/>
                <a:ea typeface="Playfair Display"/>
                <a:cs typeface="Playfair Display"/>
                <a:sym typeface="Playfair Display"/>
              </a:rPr>
              <a:t>&gt;&gt;&gt; a</a:t>
            </a:r>
          </a:p>
          <a:p>
            <a:pPr algn="l">
              <a:lnSpc>
                <a:spcPts val="5265"/>
              </a:lnSpc>
              <a:spcBef>
                <a:spcPct val="0"/>
              </a:spcBef>
            </a:pPr>
            <a:r>
              <a:rPr lang="en-US" sz="4050" spc="20">
                <a:solidFill>
                  <a:srgbClr val="000000"/>
                </a:solidFill>
                <a:latin typeface="Playfair Display"/>
                <a:ea typeface="Playfair Display"/>
                <a:cs typeface="Playfair Display"/>
                <a:sym typeface="Playfair Display"/>
              </a:rPr>
              <a:t>array([2, 3, 4])</a:t>
            </a:r>
          </a:p>
          <a:p>
            <a:pPr algn="l">
              <a:lnSpc>
                <a:spcPts val="5265"/>
              </a:lnSpc>
              <a:spcBef>
                <a:spcPct val="0"/>
              </a:spcBef>
            </a:pPr>
            <a:r>
              <a:rPr lang="en-US" sz="4050" spc="20">
                <a:solidFill>
                  <a:srgbClr val="000000"/>
                </a:solidFill>
                <a:latin typeface="Playfair Display"/>
                <a:ea typeface="Playfair Display"/>
                <a:cs typeface="Playfair Display"/>
                <a:sym typeface="Playfair Display"/>
              </a:rPr>
              <a:t>&gt;&gt;&gt; a.dtype</a:t>
            </a:r>
          </a:p>
          <a:p>
            <a:pPr algn="l">
              <a:lnSpc>
                <a:spcPts val="5265"/>
              </a:lnSpc>
              <a:spcBef>
                <a:spcPct val="0"/>
              </a:spcBef>
            </a:pPr>
            <a:r>
              <a:rPr lang="en-US" sz="4050" spc="20">
                <a:solidFill>
                  <a:srgbClr val="000000"/>
                </a:solidFill>
                <a:latin typeface="Playfair Display"/>
                <a:ea typeface="Playfair Display"/>
                <a:cs typeface="Playfair Display"/>
                <a:sym typeface="Playfair Display"/>
              </a:rPr>
              <a:t>dtype('int64')</a:t>
            </a:r>
          </a:p>
          <a:p>
            <a:pPr algn="l">
              <a:lnSpc>
                <a:spcPts val="5265"/>
              </a:lnSpc>
              <a:spcBef>
                <a:spcPct val="0"/>
              </a:spcBef>
            </a:pPr>
            <a:r>
              <a:rPr lang="en-US" sz="4050" spc="20">
                <a:solidFill>
                  <a:srgbClr val="000000"/>
                </a:solidFill>
                <a:latin typeface="Playfair Display"/>
                <a:ea typeface="Playfair Display"/>
                <a:cs typeface="Playfair Display"/>
                <a:sym typeface="Playfair Display"/>
              </a:rPr>
              <a:t>&gt;&gt;&gt; b = np.array([1.2, 3.5, 5.1])</a:t>
            </a:r>
          </a:p>
          <a:p>
            <a:pPr algn="l">
              <a:lnSpc>
                <a:spcPts val="5265"/>
              </a:lnSpc>
              <a:spcBef>
                <a:spcPct val="0"/>
              </a:spcBef>
            </a:pPr>
            <a:r>
              <a:rPr lang="en-US" sz="4050" spc="20">
                <a:solidFill>
                  <a:srgbClr val="000000"/>
                </a:solidFill>
                <a:latin typeface="Playfair Display"/>
                <a:ea typeface="Playfair Display"/>
                <a:cs typeface="Playfair Display"/>
                <a:sym typeface="Playfair Display"/>
              </a:rPr>
              <a:t>&gt;&gt;&gt; b.dtype</a:t>
            </a:r>
          </a:p>
          <a:p>
            <a:pPr algn="l">
              <a:lnSpc>
                <a:spcPts val="5265"/>
              </a:lnSpc>
              <a:spcBef>
                <a:spcPct val="0"/>
              </a:spcBef>
            </a:pPr>
            <a:r>
              <a:rPr lang="en-US" sz="4050" spc="20">
                <a:solidFill>
                  <a:srgbClr val="000000"/>
                </a:solidFill>
                <a:latin typeface="Playfair Display"/>
                <a:ea typeface="Playfair Display"/>
                <a:cs typeface="Playfair Display"/>
                <a:sym typeface="Playfair Display"/>
              </a:rPr>
              <a:t>dtype('float64')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668629" y="-57150"/>
            <a:ext cx="5323433" cy="970910"/>
          </a:xfrm>
          <a:prstGeom prst="rect">
            <a:avLst/>
          </a:prstGeom>
        </p:spPr>
        <p:txBody>
          <a:bodyPr lIns="0" tIns="0" rIns="0" bIns="0" rtlCol="0" anchor="t">
            <a:spAutoFit/>
          </a:bodyPr>
          <a:lstStyle/>
          <a:p>
            <a:pPr algn="ctr">
              <a:lnSpc>
                <a:spcPts val="7865"/>
              </a:lnSpc>
              <a:spcBef>
                <a:spcPct val="0"/>
              </a:spcBef>
            </a:pPr>
            <a:r>
              <a:rPr lang="en-US" sz="6050" spc="30">
                <a:solidFill>
                  <a:srgbClr val="000000"/>
                </a:solidFill>
                <a:latin typeface="Playfair Display"/>
                <a:ea typeface="Playfair Display"/>
                <a:cs typeface="Playfair Display"/>
                <a:sym typeface="Playfair Display"/>
              </a:rPr>
              <a:t>Printing Arrays</a:t>
            </a:r>
          </a:p>
        </p:txBody>
      </p:sp>
      <p:sp>
        <p:nvSpPr>
          <p:cNvPr id="3" name="TextBox 3"/>
          <p:cNvSpPr txBox="1"/>
          <p:nvPr/>
        </p:nvSpPr>
        <p:spPr>
          <a:xfrm>
            <a:off x="1224465" y="1009650"/>
            <a:ext cx="15272593" cy="8905869"/>
          </a:xfrm>
          <a:prstGeom prst="rect">
            <a:avLst/>
          </a:prstGeom>
        </p:spPr>
        <p:txBody>
          <a:bodyPr lIns="0" tIns="0" rIns="0" bIns="0" rtlCol="0" anchor="t">
            <a:spAutoFit/>
          </a:bodyPr>
          <a:lstStyle/>
          <a:p>
            <a:pPr algn="l">
              <a:lnSpc>
                <a:spcPts val="2925"/>
              </a:lnSpc>
              <a:spcBef>
                <a:spcPct val="0"/>
              </a:spcBef>
            </a:pPr>
            <a:r>
              <a:rPr lang="en-US" sz="2250" spc="11">
                <a:solidFill>
                  <a:srgbClr val="000000"/>
                </a:solidFill>
                <a:latin typeface="Playfair Display"/>
                <a:ea typeface="Playfair Display"/>
                <a:cs typeface="Playfair Display"/>
                <a:sym typeface="Playfair Display"/>
              </a:rPr>
              <a:t>When you print an array, NumPy displays it in a similar way to nested lists, but with the following layout:</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the last axis is printed from left to right,</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the second-to-last is printed from top to bottom,</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the rest are also printed from top to bottom, with each slice separated from the next by an empty line.</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One-dimensional arrays are then printed as rows, bidimensionals as matrices and tridimensionals as lists of matrices.</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&gt;&gt;&gt; a = np.arange(6) # 1d array</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&gt;&gt;&gt; print(a)</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[0 1 2 3 4 5]</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&gt;&gt;&gt;</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&gt;&gt;&gt; b = np.arange(12).reshape(4,3) # 2d array</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&gt;&gt;&gt; print(b)</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[[ 0 1 2]</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[ 3 4 5]</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[ 6 7 8]</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[ 9 10 11]]</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&gt;&gt;&gt;</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&gt;&gt;&gt; c = np.arange(24).reshape(2,3,4) # 3d array</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&gt;&gt;&gt; print(c)</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[[[ 0 1 2 3]</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[ 4 5 6 7]</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[ 8 9 10 11]]</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[[12 13 14 15]</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[16 17 18 19]</a:t>
            </a:r>
          </a:p>
          <a:p>
            <a:pPr algn="l">
              <a:lnSpc>
                <a:spcPts val="2925"/>
              </a:lnSpc>
              <a:spcBef>
                <a:spcPct val="0"/>
              </a:spcBef>
            </a:pPr>
            <a:r>
              <a:rPr lang="en-US" sz="2250" spc="11">
                <a:solidFill>
                  <a:srgbClr val="000000"/>
                </a:solidFill>
                <a:latin typeface="Playfair Display"/>
                <a:ea typeface="Playfair Display"/>
                <a:cs typeface="Playfair Display"/>
                <a:sym typeface="Playfair Display"/>
              </a:rPr>
              <a:t>[20 21 22 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490763" y="985525"/>
            <a:ext cx="18288000" cy="8272775"/>
          </a:xfrm>
          <a:prstGeom prst="rect">
            <a:avLst/>
          </a:prstGeom>
        </p:spPr>
        <p:txBody>
          <a:bodyPr lIns="0" tIns="0" rIns="0" bIns="0" rtlCol="0" anchor="t">
            <a:spAutoFit/>
          </a:bodyPr>
          <a:lstStyle/>
          <a:p>
            <a:pPr algn="l">
              <a:lnSpc>
                <a:spcPts val="4355"/>
              </a:lnSpc>
              <a:spcBef>
                <a:spcPct val="0"/>
              </a:spcBef>
            </a:pPr>
            <a:r>
              <a:rPr lang="en-US" sz="3350" spc="16">
                <a:solidFill>
                  <a:srgbClr val="000000"/>
                </a:solidFill>
                <a:latin typeface="Playfair Display"/>
                <a:ea typeface="Playfair Display"/>
                <a:cs typeface="Playfair Display"/>
                <a:sym typeface="Playfair Display"/>
              </a:rPr>
              <a:t>Arithmetic operators on arrays apply elementwise. A new array is created and filled with the result.</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&gt;&gt;&gt; a = np.array( [20,30,40,50] )</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&gt;&gt;&gt; b = np.arange( 4 )</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&gt;&gt;&gt; b</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array([0, 1, 2, 3])</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&gt;&gt;&gt; c = a-b</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&gt;&gt;&gt; c</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array([20, 29, 38, 47])</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&gt;&gt;&gt; b**2</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array([0, 1, 4, 9])</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&gt;&gt;&gt; 10*np.sin(a)</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array([ 9.12945251, -9.88031624, 7.4511316 , -2.62374854])</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&gt;&gt;&gt; a&lt;35</a:t>
            </a:r>
          </a:p>
          <a:p>
            <a:pPr algn="l">
              <a:lnSpc>
                <a:spcPts val="4355"/>
              </a:lnSpc>
              <a:spcBef>
                <a:spcPct val="0"/>
              </a:spcBef>
            </a:pPr>
            <a:r>
              <a:rPr lang="en-US" sz="3350" spc="16">
                <a:solidFill>
                  <a:srgbClr val="000000"/>
                </a:solidFill>
                <a:latin typeface="Playfair Display"/>
                <a:ea typeface="Playfair Display"/>
                <a:cs typeface="Playfair Display"/>
                <a:sym typeface="Playfair Display"/>
              </a:rPr>
              <a:t>array([ True, True, False, False])</a:t>
            </a:r>
          </a:p>
        </p:txBody>
      </p:sp>
      <p:sp>
        <p:nvSpPr>
          <p:cNvPr id="3" name="TextBox 3"/>
          <p:cNvSpPr txBox="1"/>
          <p:nvPr/>
        </p:nvSpPr>
        <p:spPr>
          <a:xfrm>
            <a:off x="0" y="-57150"/>
            <a:ext cx="5905798" cy="970910"/>
          </a:xfrm>
          <a:prstGeom prst="rect">
            <a:avLst/>
          </a:prstGeom>
        </p:spPr>
        <p:txBody>
          <a:bodyPr lIns="0" tIns="0" rIns="0" bIns="0" rtlCol="0" anchor="t">
            <a:spAutoFit/>
          </a:bodyPr>
          <a:lstStyle/>
          <a:p>
            <a:pPr algn="ctr">
              <a:lnSpc>
                <a:spcPts val="7865"/>
              </a:lnSpc>
              <a:spcBef>
                <a:spcPct val="0"/>
              </a:spcBef>
            </a:pPr>
            <a:r>
              <a:rPr lang="en-US" sz="6050" spc="30">
                <a:solidFill>
                  <a:srgbClr val="000000"/>
                </a:solidFill>
                <a:latin typeface="Playfair Display"/>
                <a:ea typeface="Playfair Display"/>
                <a:cs typeface="Playfair Display"/>
                <a:sym typeface="Playfair Display"/>
              </a:rPr>
              <a:t>Basic Operations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1207</Words>
  <Application>Microsoft Office PowerPoint</Application>
  <PresentationFormat>Custom</PresentationFormat>
  <Paragraphs>94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Public Sans Bold</vt:lpstr>
      <vt:lpstr>Playfair Display</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cp:lastModifiedBy>Arijit Chowdhury</cp:lastModifiedBy>
  <cp:revision>3</cp:revision>
  <dcterms:created xsi:type="dcterms:W3CDTF">2006-08-16T00:00:00Z</dcterms:created>
  <dcterms:modified xsi:type="dcterms:W3CDTF">2025-06-19T16:19:39Z</dcterms:modified>
  <dc:identifier>DAGqxFUfa2A</dc:identifier>
</cp:coreProperties>
</file>