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5"/>
  </p:notesMasterIdLst>
  <p:sldIdLst>
    <p:sldId id="256" r:id="rId2"/>
    <p:sldId id="266" r:id="rId3"/>
    <p:sldId id="258" r:id="rId4"/>
    <p:sldId id="259" r:id="rId5"/>
    <p:sldId id="264" r:id="rId6"/>
    <p:sldId id="261" r:id="rId7"/>
    <p:sldId id="265" r:id="rId8"/>
    <p:sldId id="263" r:id="rId9"/>
    <p:sldId id="260" r:id="rId10"/>
    <p:sldId id="267" r:id="rId11"/>
    <p:sldId id="268" r:id="rId12"/>
    <p:sldId id="270" r:id="rId13"/>
    <p:sldId id="269" r:id="rId14"/>
    <p:sldId id="271" r:id="rId15"/>
    <p:sldId id="273" r:id="rId16"/>
    <p:sldId id="274" r:id="rId17"/>
    <p:sldId id="275" r:id="rId18"/>
    <p:sldId id="276" r:id="rId19"/>
    <p:sldId id="280" r:id="rId20"/>
    <p:sldId id="277" r:id="rId21"/>
    <p:sldId id="272" r:id="rId22"/>
    <p:sldId id="279" r:id="rId23"/>
    <p:sldId id="278" r:id="rId24"/>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Eurostile BQ" panose="02000507060000020004" pitchFamily="2" charset="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section" id="{23F77066-5CA6-4B75-954B-09AB779178ED}">
          <p14:sldIdLst>
            <p14:sldId id="256"/>
            <p14:sldId id="266"/>
            <p14:sldId id="258"/>
            <p14:sldId id="259"/>
            <p14:sldId id="264"/>
            <p14:sldId id="261"/>
            <p14:sldId id="265"/>
            <p14:sldId id="263"/>
            <p14:sldId id="260"/>
            <p14:sldId id="267"/>
            <p14:sldId id="268"/>
            <p14:sldId id="270"/>
            <p14:sldId id="269"/>
            <p14:sldId id="271"/>
            <p14:sldId id="273"/>
            <p14:sldId id="274"/>
            <p14:sldId id="275"/>
            <p14:sldId id="276"/>
            <p14:sldId id="280"/>
          </p14:sldIdLst>
        </p14:section>
        <p14:section name="Supplemental" id="{C1967B17-9BBC-4F72-B65F-EF74C04D0828}">
          <p14:sldIdLst>
            <p14:sldId id="277"/>
            <p14:sldId id="272"/>
            <p14:sldId id="279"/>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35680D-26EF-48DA-AEB3-F4AD345B73CC}" v="529" dt="2020-12-04T09:31:37.582"/>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9918" autoAdjust="0"/>
  </p:normalViewPr>
  <p:slideViewPr>
    <p:cSldViewPr snapToGrid="0">
      <p:cViewPr varScale="1">
        <p:scale>
          <a:sx n="76" d="100"/>
          <a:sy n="76" d="100"/>
        </p:scale>
        <p:origin x="181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microsoft.com/office/2015/10/relationships/revisionInfo" Target="revisionInfo.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EFFBF6-D768-4A7D-A560-098576CAB5F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GB"/>
        </a:p>
      </dgm:t>
    </dgm:pt>
    <dgm:pt modelId="{16BC2B73-C2D7-4760-ADDF-2360169B00C0}">
      <dgm:prSet phldrT="[Text]"/>
      <dgm:spPr>
        <a:solidFill>
          <a:schemeClr val="tx1"/>
        </a:solidFill>
      </dgm:spPr>
      <dgm:t>
        <a:bodyPr/>
        <a:lstStyle/>
        <a:p>
          <a:r>
            <a:rPr lang="en-US" dirty="0">
              <a:solidFill>
                <a:schemeClr val="bg1"/>
              </a:solidFill>
            </a:rPr>
            <a:t>Collection</a:t>
          </a:r>
          <a:endParaRPr lang="en-GB" dirty="0"/>
        </a:p>
      </dgm:t>
    </dgm:pt>
    <dgm:pt modelId="{90645977-671C-486F-B254-22907A5B7389}" type="parTrans" cxnId="{28BF511D-DD37-4431-92E5-92515A62A606}">
      <dgm:prSet/>
      <dgm:spPr/>
      <dgm:t>
        <a:bodyPr/>
        <a:lstStyle/>
        <a:p>
          <a:endParaRPr lang="en-GB"/>
        </a:p>
      </dgm:t>
    </dgm:pt>
    <dgm:pt modelId="{3D0A20EB-B685-4FD4-B442-8645135D86B0}" type="sibTrans" cxnId="{28BF511D-DD37-4431-92E5-92515A62A606}">
      <dgm:prSet/>
      <dgm:spPr/>
      <dgm:t>
        <a:bodyPr/>
        <a:lstStyle/>
        <a:p>
          <a:endParaRPr lang="en-GB"/>
        </a:p>
      </dgm:t>
    </dgm:pt>
    <dgm:pt modelId="{6E510067-526D-4D05-84F5-E15A50B5551D}">
      <dgm:prSet phldrT="[Text]"/>
      <dgm:spPr>
        <a:solidFill>
          <a:schemeClr val="tx1"/>
        </a:solidFill>
      </dgm:spPr>
      <dgm:t>
        <a:bodyPr/>
        <a:lstStyle/>
        <a:p>
          <a:r>
            <a:rPr lang="en-US" dirty="0"/>
            <a:t>Processing</a:t>
          </a:r>
          <a:endParaRPr lang="en-GB" dirty="0"/>
        </a:p>
      </dgm:t>
    </dgm:pt>
    <dgm:pt modelId="{15B70599-1B35-484E-8A20-8D61CB3B18E4}" type="parTrans" cxnId="{6FCA5635-BD88-47DC-BA9D-29C0FDFF7BD6}">
      <dgm:prSet/>
      <dgm:spPr/>
      <dgm:t>
        <a:bodyPr/>
        <a:lstStyle/>
        <a:p>
          <a:endParaRPr lang="en-GB"/>
        </a:p>
      </dgm:t>
    </dgm:pt>
    <dgm:pt modelId="{84BDDE9D-9DFC-4D59-A380-C222DB349411}" type="sibTrans" cxnId="{6FCA5635-BD88-47DC-BA9D-29C0FDFF7BD6}">
      <dgm:prSet/>
      <dgm:spPr/>
      <dgm:t>
        <a:bodyPr/>
        <a:lstStyle/>
        <a:p>
          <a:endParaRPr lang="en-GB"/>
        </a:p>
      </dgm:t>
    </dgm:pt>
    <dgm:pt modelId="{DB58C65B-31D2-40F6-8C12-315893B9ECB0}">
      <dgm:prSet phldrT="[Text]"/>
      <dgm:spPr>
        <a:solidFill>
          <a:schemeClr val="tx1"/>
        </a:solidFill>
      </dgm:spPr>
      <dgm:t>
        <a:bodyPr/>
        <a:lstStyle/>
        <a:p>
          <a:r>
            <a:rPr lang="en-US" dirty="0"/>
            <a:t>Analysis</a:t>
          </a:r>
          <a:endParaRPr lang="en-GB" dirty="0"/>
        </a:p>
      </dgm:t>
    </dgm:pt>
    <dgm:pt modelId="{0F796FCA-3B43-47C5-9B5C-5938CBEB529C}" type="parTrans" cxnId="{20EEA7A5-7C46-485F-B989-FC8559F964E7}">
      <dgm:prSet/>
      <dgm:spPr/>
      <dgm:t>
        <a:bodyPr/>
        <a:lstStyle/>
        <a:p>
          <a:endParaRPr lang="en-GB"/>
        </a:p>
      </dgm:t>
    </dgm:pt>
    <dgm:pt modelId="{D30F4337-ED76-4A16-85AA-9B55F0D3AC66}" type="sibTrans" cxnId="{20EEA7A5-7C46-485F-B989-FC8559F964E7}">
      <dgm:prSet/>
      <dgm:spPr/>
      <dgm:t>
        <a:bodyPr/>
        <a:lstStyle/>
        <a:p>
          <a:endParaRPr lang="en-GB"/>
        </a:p>
      </dgm:t>
    </dgm:pt>
    <dgm:pt modelId="{DA691A44-4779-4CF7-B4A8-8718D5018C38}">
      <dgm:prSet phldrT="[Text]"/>
      <dgm:spPr>
        <a:solidFill>
          <a:schemeClr val="tx1"/>
        </a:solidFill>
      </dgm:spPr>
      <dgm:t>
        <a:bodyPr/>
        <a:lstStyle/>
        <a:p>
          <a:r>
            <a:rPr lang="en-US" dirty="0">
              <a:solidFill>
                <a:schemeClr val="bg1"/>
              </a:solidFill>
            </a:rPr>
            <a:t>Web scraping (Selenium, </a:t>
          </a:r>
          <a:r>
            <a:rPr lang="en-US" dirty="0" err="1">
              <a:solidFill>
                <a:schemeClr val="bg1"/>
              </a:solidFill>
            </a:rPr>
            <a:t>TorBrowserDriver</a:t>
          </a:r>
          <a:r>
            <a:rPr lang="en-US" dirty="0">
              <a:solidFill>
                <a:schemeClr val="bg1"/>
              </a:solidFill>
            </a:rPr>
            <a:t>, </a:t>
          </a:r>
          <a:r>
            <a:rPr lang="en-US" dirty="0" err="1">
              <a:solidFill>
                <a:schemeClr val="bg1"/>
              </a:solidFill>
            </a:rPr>
            <a:t>BeautifulSoup</a:t>
          </a:r>
          <a:r>
            <a:rPr lang="en-US" dirty="0">
              <a:solidFill>
                <a:schemeClr val="bg1"/>
              </a:solidFill>
            </a:rPr>
            <a:t>, pandas)</a:t>
          </a:r>
          <a:endParaRPr lang="en-GB" dirty="0">
            <a:solidFill>
              <a:schemeClr val="bg1"/>
            </a:solidFill>
          </a:endParaRPr>
        </a:p>
      </dgm:t>
    </dgm:pt>
    <dgm:pt modelId="{8E1715AF-0B8B-437F-B690-CCD2BA7610AD}" type="parTrans" cxnId="{CDF7D985-DFC8-4E8D-B6C4-FFE5F30E3156}">
      <dgm:prSet/>
      <dgm:spPr/>
      <dgm:t>
        <a:bodyPr/>
        <a:lstStyle/>
        <a:p>
          <a:endParaRPr lang="en-GB"/>
        </a:p>
      </dgm:t>
    </dgm:pt>
    <dgm:pt modelId="{CD777C42-7619-4AB5-A6B8-7DD61CEA1522}" type="sibTrans" cxnId="{CDF7D985-DFC8-4E8D-B6C4-FFE5F30E3156}">
      <dgm:prSet/>
      <dgm:spPr/>
      <dgm:t>
        <a:bodyPr/>
        <a:lstStyle/>
        <a:p>
          <a:endParaRPr lang="en-GB"/>
        </a:p>
      </dgm:t>
    </dgm:pt>
    <dgm:pt modelId="{4EA41336-99AE-4287-99EC-8B2E7A66F266}">
      <dgm:prSet phldrT="[Text]"/>
      <dgm:spPr>
        <a:solidFill>
          <a:schemeClr val="tx1"/>
        </a:solidFill>
      </dgm:spPr>
      <dgm:t>
        <a:bodyPr/>
        <a:lstStyle/>
        <a:p>
          <a:r>
            <a:rPr lang="en-US" dirty="0">
              <a:solidFill>
                <a:schemeClr val="bg1"/>
              </a:solidFill>
            </a:rPr>
            <a:t>Sales estimation (pandas)</a:t>
          </a:r>
          <a:endParaRPr lang="en-GB" dirty="0">
            <a:solidFill>
              <a:schemeClr val="bg1"/>
            </a:solidFill>
          </a:endParaRPr>
        </a:p>
      </dgm:t>
    </dgm:pt>
    <dgm:pt modelId="{7D14C7AA-6392-4B71-98B6-74CC701F0FCE}" type="parTrans" cxnId="{EC5E05BC-8AEE-4C86-875A-53156FFC94FA}">
      <dgm:prSet/>
      <dgm:spPr/>
      <dgm:t>
        <a:bodyPr/>
        <a:lstStyle/>
        <a:p>
          <a:endParaRPr lang="en-GB"/>
        </a:p>
      </dgm:t>
    </dgm:pt>
    <dgm:pt modelId="{A81E8464-9651-4467-B7F3-B1C4375C8C99}" type="sibTrans" cxnId="{EC5E05BC-8AEE-4C86-875A-53156FFC94FA}">
      <dgm:prSet/>
      <dgm:spPr/>
      <dgm:t>
        <a:bodyPr/>
        <a:lstStyle/>
        <a:p>
          <a:endParaRPr lang="en-GB"/>
        </a:p>
      </dgm:t>
    </dgm:pt>
    <dgm:pt modelId="{308855FF-99C7-4CBF-B335-65FDFA003DEB}">
      <dgm:prSet phldrT="[Text]"/>
      <dgm:spPr>
        <a:solidFill>
          <a:schemeClr val="tx1"/>
        </a:solidFill>
      </dgm:spPr>
      <dgm:t>
        <a:bodyPr/>
        <a:lstStyle/>
        <a:p>
          <a:r>
            <a:rPr lang="en-US" dirty="0">
              <a:solidFill>
                <a:schemeClr val="bg1"/>
              </a:solidFill>
            </a:rPr>
            <a:t>Data cleaning (pandas, transliterate, </a:t>
          </a:r>
          <a:r>
            <a:rPr lang="en-GB" b="0" dirty="0">
              <a:solidFill>
                <a:schemeClr val="bg1"/>
              </a:solidFill>
            </a:rPr>
            <a:t>forex-python, </a:t>
          </a:r>
          <a:r>
            <a:rPr lang="en-US" dirty="0">
              <a:solidFill>
                <a:schemeClr val="bg1"/>
              </a:solidFill>
            </a:rPr>
            <a:t>re)</a:t>
          </a:r>
          <a:endParaRPr lang="en-GB" dirty="0">
            <a:solidFill>
              <a:schemeClr val="bg1"/>
            </a:solidFill>
          </a:endParaRPr>
        </a:p>
      </dgm:t>
    </dgm:pt>
    <dgm:pt modelId="{3319F092-0569-42DD-96EB-E1128897582A}" type="parTrans" cxnId="{28BEC220-3888-4E50-B1EC-BBB278D406A4}">
      <dgm:prSet/>
      <dgm:spPr/>
      <dgm:t>
        <a:bodyPr/>
        <a:lstStyle/>
        <a:p>
          <a:endParaRPr lang="en-GB"/>
        </a:p>
      </dgm:t>
    </dgm:pt>
    <dgm:pt modelId="{3CEFC84D-C123-4615-B606-C39B66383090}" type="sibTrans" cxnId="{28BEC220-3888-4E50-B1EC-BBB278D406A4}">
      <dgm:prSet/>
      <dgm:spPr/>
      <dgm:t>
        <a:bodyPr/>
        <a:lstStyle/>
        <a:p>
          <a:endParaRPr lang="en-GB"/>
        </a:p>
      </dgm:t>
    </dgm:pt>
    <dgm:pt modelId="{05C376D2-9D01-4EE2-9C5D-ED0B28B9139C}">
      <dgm:prSet phldrT="[Text]"/>
      <dgm:spPr>
        <a:solidFill>
          <a:schemeClr val="tx1"/>
        </a:solidFill>
      </dgm:spPr>
      <dgm:t>
        <a:bodyPr/>
        <a:lstStyle/>
        <a:p>
          <a:r>
            <a:rPr lang="en-US" dirty="0">
              <a:solidFill>
                <a:schemeClr val="bg1"/>
              </a:solidFill>
            </a:rPr>
            <a:t>Statistics (</a:t>
          </a:r>
          <a:r>
            <a:rPr lang="en-US" dirty="0" err="1">
              <a:solidFill>
                <a:schemeClr val="bg1"/>
              </a:solidFill>
            </a:rPr>
            <a:t>statsmodels</a:t>
          </a:r>
          <a:r>
            <a:rPr lang="en-US" dirty="0">
              <a:solidFill>
                <a:schemeClr val="bg1"/>
              </a:solidFill>
            </a:rPr>
            <a:t>, pandas)</a:t>
          </a:r>
          <a:endParaRPr lang="en-GB" dirty="0">
            <a:solidFill>
              <a:schemeClr val="bg1"/>
            </a:solidFill>
          </a:endParaRPr>
        </a:p>
      </dgm:t>
    </dgm:pt>
    <dgm:pt modelId="{6C42E36B-1F2E-41D5-B937-C7108BEF31DB}" type="parTrans" cxnId="{9473905E-8571-42FC-B535-2C03F03162A4}">
      <dgm:prSet/>
      <dgm:spPr/>
      <dgm:t>
        <a:bodyPr/>
        <a:lstStyle/>
        <a:p>
          <a:endParaRPr lang="en-GB"/>
        </a:p>
      </dgm:t>
    </dgm:pt>
    <dgm:pt modelId="{A81D89E5-0DAD-4542-AD7D-413BEF4B01A2}" type="sibTrans" cxnId="{9473905E-8571-42FC-B535-2C03F03162A4}">
      <dgm:prSet/>
      <dgm:spPr/>
      <dgm:t>
        <a:bodyPr/>
        <a:lstStyle/>
        <a:p>
          <a:endParaRPr lang="en-GB"/>
        </a:p>
      </dgm:t>
    </dgm:pt>
    <dgm:pt modelId="{029D48A6-6313-42E1-B80F-8754CA2A7D7C}">
      <dgm:prSet phldrT="[Text]"/>
      <dgm:spPr>
        <a:solidFill>
          <a:schemeClr val="tx1"/>
        </a:solidFill>
      </dgm:spPr>
      <dgm:t>
        <a:bodyPr/>
        <a:lstStyle/>
        <a:p>
          <a:r>
            <a:rPr lang="en-US" dirty="0">
              <a:solidFill>
                <a:schemeClr val="bg1"/>
              </a:solidFill>
            </a:rPr>
            <a:t>Charts (seaborn, matplotlib)</a:t>
          </a:r>
          <a:endParaRPr lang="en-GB" dirty="0">
            <a:solidFill>
              <a:schemeClr val="bg1"/>
            </a:solidFill>
          </a:endParaRPr>
        </a:p>
      </dgm:t>
    </dgm:pt>
    <dgm:pt modelId="{DC11E698-EB30-4F24-B963-1D4FF0DFC544}" type="parTrans" cxnId="{FB9CB0CA-30B5-466A-AFB4-22DCDA676E85}">
      <dgm:prSet/>
      <dgm:spPr/>
      <dgm:t>
        <a:bodyPr/>
        <a:lstStyle/>
        <a:p>
          <a:endParaRPr lang="en-GB"/>
        </a:p>
      </dgm:t>
    </dgm:pt>
    <dgm:pt modelId="{5B225E0E-7D25-45EB-8CF9-157380028A2B}" type="sibTrans" cxnId="{FB9CB0CA-30B5-466A-AFB4-22DCDA676E85}">
      <dgm:prSet/>
      <dgm:spPr/>
      <dgm:t>
        <a:bodyPr/>
        <a:lstStyle/>
        <a:p>
          <a:endParaRPr lang="en-GB"/>
        </a:p>
      </dgm:t>
    </dgm:pt>
    <dgm:pt modelId="{D46B3C0C-13B4-495C-BD06-1553F1306A62}">
      <dgm:prSet phldrT="[Text]"/>
      <dgm:spPr>
        <a:solidFill>
          <a:schemeClr val="tx1"/>
        </a:solidFill>
      </dgm:spPr>
      <dgm:t>
        <a:bodyPr/>
        <a:lstStyle/>
        <a:p>
          <a:r>
            <a:rPr lang="en-US" dirty="0">
              <a:solidFill>
                <a:schemeClr val="bg1"/>
              </a:solidFill>
            </a:rPr>
            <a:t>Substance labelling (pandas, Excel !!)</a:t>
          </a:r>
          <a:endParaRPr lang="en-GB" dirty="0">
            <a:solidFill>
              <a:schemeClr val="bg1"/>
            </a:solidFill>
          </a:endParaRPr>
        </a:p>
      </dgm:t>
    </dgm:pt>
    <dgm:pt modelId="{54DEF694-DB3A-4A36-B40F-DB36F0D55055}" type="parTrans" cxnId="{40CB4C72-9D6D-4623-961C-4D5A2B573B50}">
      <dgm:prSet/>
      <dgm:spPr/>
    </dgm:pt>
    <dgm:pt modelId="{7EA4D45F-A88D-46FF-B19E-03B3101BFD8C}" type="sibTrans" cxnId="{40CB4C72-9D6D-4623-961C-4D5A2B573B50}">
      <dgm:prSet/>
      <dgm:spPr/>
    </dgm:pt>
    <dgm:pt modelId="{FA56B8D6-171D-4BD7-8FDB-48DB38745ED0}" type="pres">
      <dgm:prSet presAssocID="{11EFFBF6-D768-4A7D-A560-098576CAB5FB}" presName="Name0" presStyleCnt="0">
        <dgm:presLayoutVars>
          <dgm:dir/>
          <dgm:animLvl val="lvl"/>
          <dgm:resizeHandles val="exact"/>
        </dgm:presLayoutVars>
      </dgm:prSet>
      <dgm:spPr/>
    </dgm:pt>
    <dgm:pt modelId="{AB7E41C8-6334-4724-8E0E-6FA21BC8865A}" type="pres">
      <dgm:prSet presAssocID="{16BC2B73-C2D7-4760-ADDF-2360169B00C0}" presName="linNode" presStyleCnt="0"/>
      <dgm:spPr/>
    </dgm:pt>
    <dgm:pt modelId="{19852054-BF56-49EB-A3A3-AA3241E5C486}" type="pres">
      <dgm:prSet presAssocID="{16BC2B73-C2D7-4760-ADDF-2360169B00C0}" presName="parentText" presStyleLbl="node1" presStyleIdx="0" presStyleCnt="3">
        <dgm:presLayoutVars>
          <dgm:chMax val="1"/>
          <dgm:bulletEnabled val="1"/>
        </dgm:presLayoutVars>
      </dgm:prSet>
      <dgm:spPr/>
    </dgm:pt>
    <dgm:pt modelId="{E992C328-886C-4942-97A0-1CC757D84F32}" type="pres">
      <dgm:prSet presAssocID="{16BC2B73-C2D7-4760-ADDF-2360169B00C0}" presName="descendantText" presStyleLbl="alignAccFollowNode1" presStyleIdx="0" presStyleCnt="3">
        <dgm:presLayoutVars>
          <dgm:bulletEnabled val="1"/>
        </dgm:presLayoutVars>
      </dgm:prSet>
      <dgm:spPr/>
    </dgm:pt>
    <dgm:pt modelId="{A16C5CD7-8249-455C-9719-7984EAF18006}" type="pres">
      <dgm:prSet presAssocID="{3D0A20EB-B685-4FD4-B442-8645135D86B0}" presName="sp" presStyleCnt="0"/>
      <dgm:spPr/>
    </dgm:pt>
    <dgm:pt modelId="{825F3B32-5F47-4F7C-A4C7-6BA7A3D6D9C8}" type="pres">
      <dgm:prSet presAssocID="{6E510067-526D-4D05-84F5-E15A50B5551D}" presName="linNode" presStyleCnt="0"/>
      <dgm:spPr/>
    </dgm:pt>
    <dgm:pt modelId="{589108EA-6486-4FF8-80AC-52CAA9F4AE8B}" type="pres">
      <dgm:prSet presAssocID="{6E510067-526D-4D05-84F5-E15A50B5551D}" presName="parentText" presStyleLbl="node1" presStyleIdx="1" presStyleCnt="3">
        <dgm:presLayoutVars>
          <dgm:chMax val="1"/>
          <dgm:bulletEnabled val="1"/>
        </dgm:presLayoutVars>
      </dgm:prSet>
      <dgm:spPr/>
    </dgm:pt>
    <dgm:pt modelId="{0BA4F2DB-4B61-45D6-B324-5281A16EF851}" type="pres">
      <dgm:prSet presAssocID="{6E510067-526D-4D05-84F5-E15A50B5551D}" presName="descendantText" presStyleLbl="alignAccFollowNode1" presStyleIdx="1" presStyleCnt="3">
        <dgm:presLayoutVars>
          <dgm:bulletEnabled val="1"/>
        </dgm:presLayoutVars>
      </dgm:prSet>
      <dgm:spPr/>
    </dgm:pt>
    <dgm:pt modelId="{1B7564CB-E8D4-44E8-AD11-0B40226F216F}" type="pres">
      <dgm:prSet presAssocID="{84BDDE9D-9DFC-4D59-A380-C222DB349411}" presName="sp" presStyleCnt="0"/>
      <dgm:spPr/>
    </dgm:pt>
    <dgm:pt modelId="{D87A5DE0-433A-47CD-A628-B9D059E17F1A}" type="pres">
      <dgm:prSet presAssocID="{DB58C65B-31D2-40F6-8C12-315893B9ECB0}" presName="linNode" presStyleCnt="0"/>
      <dgm:spPr/>
    </dgm:pt>
    <dgm:pt modelId="{43A8DBC6-3971-4E87-BC2B-6BCE89A6C126}" type="pres">
      <dgm:prSet presAssocID="{DB58C65B-31D2-40F6-8C12-315893B9ECB0}" presName="parentText" presStyleLbl="node1" presStyleIdx="2" presStyleCnt="3">
        <dgm:presLayoutVars>
          <dgm:chMax val="1"/>
          <dgm:bulletEnabled val="1"/>
        </dgm:presLayoutVars>
      </dgm:prSet>
      <dgm:spPr/>
    </dgm:pt>
    <dgm:pt modelId="{CFDFD2C7-DD3C-492F-8079-DBCBC93B9C64}" type="pres">
      <dgm:prSet presAssocID="{DB58C65B-31D2-40F6-8C12-315893B9ECB0}" presName="descendantText" presStyleLbl="alignAccFollowNode1" presStyleIdx="2" presStyleCnt="3">
        <dgm:presLayoutVars>
          <dgm:bulletEnabled val="1"/>
        </dgm:presLayoutVars>
      </dgm:prSet>
      <dgm:spPr/>
    </dgm:pt>
  </dgm:ptLst>
  <dgm:cxnLst>
    <dgm:cxn modelId="{37902214-7044-480D-BFC0-03C77477F793}" type="presOf" srcId="{DA691A44-4779-4CF7-B4A8-8718D5018C38}" destId="{E992C328-886C-4942-97A0-1CC757D84F32}" srcOrd="0" destOrd="0" presId="urn:microsoft.com/office/officeart/2005/8/layout/vList5"/>
    <dgm:cxn modelId="{28BF511D-DD37-4431-92E5-92515A62A606}" srcId="{11EFFBF6-D768-4A7D-A560-098576CAB5FB}" destId="{16BC2B73-C2D7-4760-ADDF-2360169B00C0}" srcOrd="0" destOrd="0" parTransId="{90645977-671C-486F-B254-22907A5B7389}" sibTransId="{3D0A20EB-B685-4FD4-B442-8645135D86B0}"/>
    <dgm:cxn modelId="{28BEC220-3888-4E50-B1EC-BBB278D406A4}" srcId="{6E510067-526D-4D05-84F5-E15A50B5551D}" destId="{308855FF-99C7-4CBF-B335-65FDFA003DEB}" srcOrd="0" destOrd="0" parTransId="{3319F092-0569-42DD-96EB-E1128897582A}" sibTransId="{3CEFC84D-C123-4615-B606-C39B66383090}"/>
    <dgm:cxn modelId="{4092D42C-B2FB-4137-AEF1-9725E07EF3C9}" type="presOf" srcId="{308855FF-99C7-4CBF-B335-65FDFA003DEB}" destId="{0BA4F2DB-4B61-45D6-B324-5281A16EF851}" srcOrd="0" destOrd="0" presId="urn:microsoft.com/office/officeart/2005/8/layout/vList5"/>
    <dgm:cxn modelId="{C31C1F2D-6A65-4F0F-A0B2-0546EF63DC44}" type="presOf" srcId="{6E510067-526D-4D05-84F5-E15A50B5551D}" destId="{589108EA-6486-4FF8-80AC-52CAA9F4AE8B}" srcOrd="0" destOrd="0" presId="urn:microsoft.com/office/officeart/2005/8/layout/vList5"/>
    <dgm:cxn modelId="{6FCA5635-BD88-47DC-BA9D-29C0FDFF7BD6}" srcId="{11EFFBF6-D768-4A7D-A560-098576CAB5FB}" destId="{6E510067-526D-4D05-84F5-E15A50B5551D}" srcOrd="1" destOrd="0" parTransId="{15B70599-1B35-484E-8A20-8D61CB3B18E4}" sibTransId="{84BDDE9D-9DFC-4D59-A380-C222DB349411}"/>
    <dgm:cxn modelId="{9473905E-8571-42FC-B535-2C03F03162A4}" srcId="{DB58C65B-31D2-40F6-8C12-315893B9ECB0}" destId="{05C376D2-9D01-4EE2-9C5D-ED0B28B9139C}" srcOrd="0" destOrd="0" parTransId="{6C42E36B-1F2E-41D5-B937-C7108BEF31DB}" sibTransId="{A81D89E5-0DAD-4542-AD7D-413BEF4B01A2}"/>
    <dgm:cxn modelId="{7340A149-9643-4D75-97C3-F2E2E00D79FB}" type="presOf" srcId="{029D48A6-6313-42E1-B80F-8754CA2A7D7C}" destId="{CFDFD2C7-DD3C-492F-8079-DBCBC93B9C64}" srcOrd="0" destOrd="1" presId="urn:microsoft.com/office/officeart/2005/8/layout/vList5"/>
    <dgm:cxn modelId="{40CB4C72-9D6D-4623-961C-4D5A2B573B50}" srcId="{6E510067-526D-4D05-84F5-E15A50B5551D}" destId="{D46B3C0C-13B4-495C-BD06-1553F1306A62}" srcOrd="1" destOrd="0" parTransId="{54DEF694-DB3A-4A36-B40F-DB36F0D55055}" sibTransId="{7EA4D45F-A88D-46FF-B19E-03B3101BFD8C}"/>
    <dgm:cxn modelId="{F39D4373-52B0-4A5B-A589-3D25548AD227}" type="presOf" srcId="{D46B3C0C-13B4-495C-BD06-1553F1306A62}" destId="{0BA4F2DB-4B61-45D6-B324-5281A16EF851}" srcOrd="0" destOrd="1" presId="urn:microsoft.com/office/officeart/2005/8/layout/vList5"/>
    <dgm:cxn modelId="{CDF7D985-DFC8-4E8D-B6C4-FFE5F30E3156}" srcId="{16BC2B73-C2D7-4760-ADDF-2360169B00C0}" destId="{DA691A44-4779-4CF7-B4A8-8718D5018C38}" srcOrd="0" destOrd="0" parTransId="{8E1715AF-0B8B-437F-B690-CCD2BA7610AD}" sibTransId="{CD777C42-7619-4AB5-A6B8-7DD61CEA1522}"/>
    <dgm:cxn modelId="{8C98C4A0-E98E-4597-9F20-67FD95BEB1ED}" type="presOf" srcId="{11EFFBF6-D768-4A7D-A560-098576CAB5FB}" destId="{FA56B8D6-171D-4BD7-8FDB-48DB38745ED0}" srcOrd="0" destOrd="0" presId="urn:microsoft.com/office/officeart/2005/8/layout/vList5"/>
    <dgm:cxn modelId="{20EEA7A5-7C46-485F-B989-FC8559F964E7}" srcId="{11EFFBF6-D768-4A7D-A560-098576CAB5FB}" destId="{DB58C65B-31D2-40F6-8C12-315893B9ECB0}" srcOrd="2" destOrd="0" parTransId="{0F796FCA-3B43-47C5-9B5C-5938CBEB529C}" sibTransId="{D30F4337-ED76-4A16-85AA-9B55F0D3AC66}"/>
    <dgm:cxn modelId="{EC5E05BC-8AEE-4C86-875A-53156FFC94FA}" srcId="{6E510067-526D-4D05-84F5-E15A50B5551D}" destId="{4EA41336-99AE-4287-99EC-8B2E7A66F266}" srcOrd="2" destOrd="0" parTransId="{7D14C7AA-6392-4B71-98B6-74CC701F0FCE}" sibTransId="{A81E8464-9651-4467-B7F3-B1C4375C8C99}"/>
    <dgm:cxn modelId="{12046FC2-FEDB-41EE-84BC-92C8FF767398}" type="presOf" srcId="{05C376D2-9D01-4EE2-9C5D-ED0B28B9139C}" destId="{CFDFD2C7-DD3C-492F-8079-DBCBC93B9C64}" srcOrd="0" destOrd="0" presId="urn:microsoft.com/office/officeart/2005/8/layout/vList5"/>
    <dgm:cxn modelId="{FB9CB0CA-30B5-466A-AFB4-22DCDA676E85}" srcId="{DB58C65B-31D2-40F6-8C12-315893B9ECB0}" destId="{029D48A6-6313-42E1-B80F-8754CA2A7D7C}" srcOrd="1" destOrd="0" parTransId="{DC11E698-EB30-4F24-B963-1D4FF0DFC544}" sibTransId="{5B225E0E-7D25-45EB-8CF9-157380028A2B}"/>
    <dgm:cxn modelId="{9C33E9D2-2BDB-4923-AF66-55F2EC9F676D}" type="presOf" srcId="{4EA41336-99AE-4287-99EC-8B2E7A66F266}" destId="{0BA4F2DB-4B61-45D6-B324-5281A16EF851}" srcOrd="0" destOrd="2" presId="urn:microsoft.com/office/officeart/2005/8/layout/vList5"/>
    <dgm:cxn modelId="{C8FA8CD6-AB0B-462C-B172-0474BAB6D162}" type="presOf" srcId="{DB58C65B-31D2-40F6-8C12-315893B9ECB0}" destId="{43A8DBC6-3971-4E87-BC2B-6BCE89A6C126}" srcOrd="0" destOrd="0" presId="urn:microsoft.com/office/officeart/2005/8/layout/vList5"/>
    <dgm:cxn modelId="{384A47E2-A940-4B21-9F0A-3EA2628BC6FE}" type="presOf" srcId="{16BC2B73-C2D7-4760-ADDF-2360169B00C0}" destId="{19852054-BF56-49EB-A3A3-AA3241E5C486}" srcOrd="0" destOrd="0" presId="urn:microsoft.com/office/officeart/2005/8/layout/vList5"/>
    <dgm:cxn modelId="{01FB03A5-B7F8-43F8-A0B3-78FBDD913702}" type="presParOf" srcId="{FA56B8D6-171D-4BD7-8FDB-48DB38745ED0}" destId="{AB7E41C8-6334-4724-8E0E-6FA21BC8865A}" srcOrd="0" destOrd="0" presId="urn:microsoft.com/office/officeart/2005/8/layout/vList5"/>
    <dgm:cxn modelId="{90A1A681-7D5A-408B-A6DF-5AF394C10C8A}" type="presParOf" srcId="{AB7E41C8-6334-4724-8E0E-6FA21BC8865A}" destId="{19852054-BF56-49EB-A3A3-AA3241E5C486}" srcOrd="0" destOrd="0" presId="urn:microsoft.com/office/officeart/2005/8/layout/vList5"/>
    <dgm:cxn modelId="{79FE7B8A-B958-4693-AB1B-D75D9A3E90D3}" type="presParOf" srcId="{AB7E41C8-6334-4724-8E0E-6FA21BC8865A}" destId="{E992C328-886C-4942-97A0-1CC757D84F32}" srcOrd="1" destOrd="0" presId="urn:microsoft.com/office/officeart/2005/8/layout/vList5"/>
    <dgm:cxn modelId="{36ED515A-BF0C-4C3A-A52D-FEFE7982A7DD}" type="presParOf" srcId="{FA56B8D6-171D-4BD7-8FDB-48DB38745ED0}" destId="{A16C5CD7-8249-455C-9719-7984EAF18006}" srcOrd="1" destOrd="0" presId="urn:microsoft.com/office/officeart/2005/8/layout/vList5"/>
    <dgm:cxn modelId="{8F8B6594-6DD4-49A9-8B58-9718AAB43CDF}" type="presParOf" srcId="{FA56B8D6-171D-4BD7-8FDB-48DB38745ED0}" destId="{825F3B32-5F47-4F7C-A4C7-6BA7A3D6D9C8}" srcOrd="2" destOrd="0" presId="urn:microsoft.com/office/officeart/2005/8/layout/vList5"/>
    <dgm:cxn modelId="{C4F7143A-3674-42A5-8C8B-6D121BB5B446}" type="presParOf" srcId="{825F3B32-5F47-4F7C-A4C7-6BA7A3D6D9C8}" destId="{589108EA-6486-4FF8-80AC-52CAA9F4AE8B}" srcOrd="0" destOrd="0" presId="urn:microsoft.com/office/officeart/2005/8/layout/vList5"/>
    <dgm:cxn modelId="{83F31AF1-C62D-46EA-A3A0-1AF5238945FF}" type="presParOf" srcId="{825F3B32-5F47-4F7C-A4C7-6BA7A3D6D9C8}" destId="{0BA4F2DB-4B61-45D6-B324-5281A16EF851}" srcOrd="1" destOrd="0" presId="urn:microsoft.com/office/officeart/2005/8/layout/vList5"/>
    <dgm:cxn modelId="{6CF6214E-DA2E-457A-AB37-E96B88C9E6A5}" type="presParOf" srcId="{FA56B8D6-171D-4BD7-8FDB-48DB38745ED0}" destId="{1B7564CB-E8D4-44E8-AD11-0B40226F216F}" srcOrd="3" destOrd="0" presId="urn:microsoft.com/office/officeart/2005/8/layout/vList5"/>
    <dgm:cxn modelId="{5B74DF9A-2DF5-409B-B772-E54EE067CE26}" type="presParOf" srcId="{FA56B8D6-171D-4BD7-8FDB-48DB38745ED0}" destId="{D87A5DE0-433A-47CD-A628-B9D059E17F1A}" srcOrd="4" destOrd="0" presId="urn:microsoft.com/office/officeart/2005/8/layout/vList5"/>
    <dgm:cxn modelId="{7C9AD008-9641-4075-8839-5B5B8D660042}" type="presParOf" srcId="{D87A5DE0-433A-47CD-A628-B9D059E17F1A}" destId="{43A8DBC6-3971-4E87-BC2B-6BCE89A6C126}" srcOrd="0" destOrd="0" presId="urn:microsoft.com/office/officeart/2005/8/layout/vList5"/>
    <dgm:cxn modelId="{11727308-5B0B-4870-8B3E-8AE8F1498DA8}" type="presParOf" srcId="{D87A5DE0-433A-47CD-A628-B9D059E17F1A}" destId="{CFDFD2C7-DD3C-492F-8079-DBCBC93B9C64}"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92C328-886C-4942-97A0-1CC757D84F32}">
      <dsp:nvSpPr>
        <dsp:cNvPr id="0" name=""/>
        <dsp:cNvSpPr/>
      </dsp:nvSpPr>
      <dsp:spPr>
        <a:xfrm rot="5400000">
          <a:off x="6684031" y="-2780004"/>
          <a:ext cx="933152" cy="6729984"/>
        </a:xfrm>
        <a:prstGeom prst="round2SameRect">
          <a:avLst/>
        </a:prstGeom>
        <a:solidFill>
          <a:schemeClr val="tx1"/>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chemeClr val="bg1"/>
              </a:solidFill>
            </a:rPr>
            <a:t>Web scraping (Selenium, </a:t>
          </a:r>
          <a:r>
            <a:rPr lang="en-US" sz="1600" kern="1200" dirty="0" err="1">
              <a:solidFill>
                <a:schemeClr val="bg1"/>
              </a:solidFill>
            </a:rPr>
            <a:t>TorBrowserDriver</a:t>
          </a:r>
          <a:r>
            <a:rPr lang="en-US" sz="1600" kern="1200" dirty="0">
              <a:solidFill>
                <a:schemeClr val="bg1"/>
              </a:solidFill>
            </a:rPr>
            <a:t>, </a:t>
          </a:r>
          <a:r>
            <a:rPr lang="en-US" sz="1600" kern="1200" dirty="0" err="1">
              <a:solidFill>
                <a:schemeClr val="bg1"/>
              </a:solidFill>
            </a:rPr>
            <a:t>BeautifulSoup</a:t>
          </a:r>
          <a:r>
            <a:rPr lang="en-US" sz="1600" kern="1200" dirty="0">
              <a:solidFill>
                <a:schemeClr val="bg1"/>
              </a:solidFill>
            </a:rPr>
            <a:t>, pandas)</a:t>
          </a:r>
          <a:endParaRPr lang="en-GB" sz="1600" kern="1200" dirty="0">
            <a:solidFill>
              <a:schemeClr val="bg1"/>
            </a:solidFill>
          </a:endParaRPr>
        </a:p>
      </dsp:txBody>
      <dsp:txXfrm rot="-5400000">
        <a:off x="3785616" y="163964"/>
        <a:ext cx="6684431" cy="842046"/>
      </dsp:txXfrm>
    </dsp:sp>
    <dsp:sp modelId="{19852054-BF56-49EB-A3A3-AA3241E5C486}">
      <dsp:nvSpPr>
        <dsp:cNvPr id="0" name=""/>
        <dsp:cNvSpPr/>
      </dsp:nvSpPr>
      <dsp:spPr>
        <a:xfrm>
          <a:off x="0" y="1767"/>
          <a:ext cx="3785616" cy="116644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104775" rIns="209550" bIns="104775" numCol="1" spcCol="1270" anchor="ctr" anchorCtr="0">
          <a:noAutofit/>
        </a:bodyPr>
        <a:lstStyle/>
        <a:p>
          <a:pPr marL="0" lvl="0" indent="0" algn="ctr" defTabSz="2444750">
            <a:lnSpc>
              <a:spcPct val="90000"/>
            </a:lnSpc>
            <a:spcBef>
              <a:spcPct val="0"/>
            </a:spcBef>
            <a:spcAft>
              <a:spcPct val="35000"/>
            </a:spcAft>
            <a:buNone/>
          </a:pPr>
          <a:r>
            <a:rPr lang="en-US" sz="5500" kern="1200" dirty="0">
              <a:solidFill>
                <a:schemeClr val="bg1"/>
              </a:solidFill>
            </a:rPr>
            <a:t>Collection</a:t>
          </a:r>
          <a:endParaRPr lang="en-GB" sz="5500" kern="1200" dirty="0"/>
        </a:p>
      </dsp:txBody>
      <dsp:txXfrm>
        <a:off x="56941" y="58708"/>
        <a:ext cx="3671734" cy="1052558"/>
      </dsp:txXfrm>
    </dsp:sp>
    <dsp:sp modelId="{0BA4F2DB-4B61-45D6-B324-5281A16EF851}">
      <dsp:nvSpPr>
        <dsp:cNvPr id="0" name=""/>
        <dsp:cNvSpPr/>
      </dsp:nvSpPr>
      <dsp:spPr>
        <a:xfrm rot="5400000">
          <a:off x="6684031" y="-1555242"/>
          <a:ext cx="933152" cy="6729984"/>
        </a:xfrm>
        <a:prstGeom prst="round2SameRect">
          <a:avLst/>
        </a:prstGeom>
        <a:solidFill>
          <a:schemeClr val="tx1"/>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chemeClr val="bg1"/>
              </a:solidFill>
            </a:rPr>
            <a:t>Data cleaning (pandas, transliterate, </a:t>
          </a:r>
          <a:r>
            <a:rPr lang="en-GB" sz="1600" b="0" kern="1200" dirty="0">
              <a:solidFill>
                <a:schemeClr val="bg1"/>
              </a:solidFill>
            </a:rPr>
            <a:t>forex-python, </a:t>
          </a:r>
          <a:r>
            <a:rPr lang="en-US" sz="1600" kern="1200" dirty="0">
              <a:solidFill>
                <a:schemeClr val="bg1"/>
              </a:solidFill>
            </a:rPr>
            <a:t>re)</a:t>
          </a:r>
          <a:endParaRPr lang="en-GB" sz="1600" kern="1200" dirty="0">
            <a:solidFill>
              <a:schemeClr val="bg1"/>
            </a:solidFill>
          </a:endParaRPr>
        </a:p>
        <a:p>
          <a:pPr marL="171450" lvl="1" indent="-171450" algn="l" defTabSz="711200">
            <a:lnSpc>
              <a:spcPct val="90000"/>
            </a:lnSpc>
            <a:spcBef>
              <a:spcPct val="0"/>
            </a:spcBef>
            <a:spcAft>
              <a:spcPct val="15000"/>
            </a:spcAft>
            <a:buChar char="•"/>
          </a:pPr>
          <a:r>
            <a:rPr lang="en-US" sz="1600" kern="1200" dirty="0">
              <a:solidFill>
                <a:schemeClr val="bg1"/>
              </a:solidFill>
            </a:rPr>
            <a:t>Substance labelling (pandas, Excel !!)</a:t>
          </a:r>
          <a:endParaRPr lang="en-GB" sz="1600" kern="1200" dirty="0">
            <a:solidFill>
              <a:schemeClr val="bg1"/>
            </a:solidFill>
          </a:endParaRPr>
        </a:p>
        <a:p>
          <a:pPr marL="171450" lvl="1" indent="-171450" algn="l" defTabSz="711200">
            <a:lnSpc>
              <a:spcPct val="90000"/>
            </a:lnSpc>
            <a:spcBef>
              <a:spcPct val="0"/>
            </a:spcBef>
            <a:spcAft>
              <a:spcPct val="15000"/>
            </a:spcAft>
            <a:buChar char="•"/>
          </a:pPr>
          <a:r>
            <a:rPr lang="en-US" sz="1600" kern="1200" dirty="0">
              <a:solidFill>
                <a:schemeClr val="bg1"/>
              </a:solidFill>
            </a:rPr>
            <a:t>Sales estimation (pandas)</a:t>
          </a:r>
          <a:endParaRPr lang="en-GB" sz="1600" kern="1200" dirty="0">
            <a:solidFill>
              <a:schemeClr val="bg1"/>
            </a:solidFill>
          </a:endParaRPr>
        </a:p>
      </dsp:txBody>
      <dsp:txXfrm rot="-5400000">
        <a:off x="3785616" y="1388726"/>
        <a:ext cx="6684431" cy="842046"/>
      </dsp:txXfrm>
    </dsp:sp>
    <dsp:sp modelId="{589108EA-6486-4FF8-80AC-52CAA9F4AE8B}">
      <dsp:nvSpPr>
        <dsp:cNvPr id="0" name=""/>
        <dsp:cNvSpPr/>
      </dsp:nvSpPr>
      <dsp:spPr>
        <a:xfrm>
          <a:off x="0" y="1226529"/>
          <a:ext cx="3785616" cy="116644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104775" rIns="209550" bIns="104775" numCol="1" spcCol="1270" anchor="ctr" anchorCtr="0">
          <a:noAutofit/>
        </a:bodyPr>
        <a:lstStyle/>
        <a:p>
          <a:pPr marL="0" lvl="0" indent="0" algn="ctr" defTabSz="2444750">
            <a:lnSpc>
              <a:spcPct val="90000"/>
            </a:lnSpc>
            <a:spcBef>
              <a:spcPct val="0"/>
            </a:spcBef>
            <a:spcAft>
              <a:spcPct val="35000"/>
            </a:spcAft>
            <a:buNone/>
          </a:pPr>
          <a:r>
            <a:rPr lang="en-US" sz="5500" kern="1200" dirty="0"/>
            <a:t>Processing</a:t>
          </a:r>
          <a:endParaRPr lang="en-GB" sz="5500" kern="1200" dirty="0"/>
        </a:p>
      </dsp:txBody>
      <dsp:txXfrm>
        <a:off x="56941" y="1283470"/>
        <a:ext cx="3671734" cy="1052558"/>
      </dsp:txXfrm>
    </dsp:sp>
    <dsp:sp modelId="{CFDFD2C7-DD3C-492F-8079-DBCBC93B9C64}">
      <dsp:nvSpPr>
        <dsp:cNvPr id="0" name=""/>
        <dsp:cNvSpPr/>
      </dsp:nvSpPr>
      <dsp:spPr>
        <a:xfrm rot="5400000">
          <a:off x="6684031" y="-330480"/>
          <a:ext cx="933152" cy="6729984"/>
        </a:xfrm>
        <a:prstGeom prst="round2SameRect">
          <a:avLst/>
        </a:prstGeom>
        <a:solidFill>
          <a:schemeClr val="tx1"/>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chemeClr val="bg1"/>
              </a:solidFill>
            </a:rPr>
            <a:t>Statistics (</a:t>
          </a:r>
          <a:r>
            <a:rPr lang="en-US" sz="1600" kern="1200" dirty="0" err="1">
              <a:solidFill>
                <a:schemeClr val="bg1"/>
              </a:solidFill>
            </a:rPr>
            <a:t>statsmodels</a:t>
          </a:r>
          <a:r>
            <a:rPr lang="en-US" sz="1600" kern="1200" dirty="0">
              <a:solidFill>
                <a:schemeClr val="bg1"/>
              </a:solidFill>
            </a:rPr>
            <a:t>, pandas)</a:t>
          </a:r>
          <a:endParaRPr lang="en-GB" sz="1600" kern="1200" dirty="0">
            <a:solidFill>
              <a:schemeClr val="bg1"/>
            </a:solidFill>
          </a:endParaRPr>
        </a:p>
        <a:p>
          <a:pPr marL="171450" lvl="1" indent="-171450" algn="l" defTabSz="711200">
            <a:lnSpc>
              <a:spcPct val="90000"/>
            </a:lnSpc>
            <a:spcBef>
              <a:spcPct val="0"/>
            </a:spcBef>
            <a:spcAft>
              <a:spcPct val="15000"/>
            </a:spcAft>
            <a:buChar char="•"/>
          </a:pPr>
          <a:r>
            <a:rPr lang="en-US" sz="1600" kern="1200" dirty="0">
              <a:solidFill>
                <a:schemeClr val="bg1"/>
              </a:solidFill>
            </a:rPr>
            <a:t>Charts (seaborn, matplotlib)</a:t>
          </a:r>
          <a:endParaRPr lang="en-GB" sz="1600" kern="1200" dirty="0">
            <a:solidFill>
              <a:schemeClr val="bg1"/>
            </a:solidFill>
          </a:endParaRPr>
        </a:p>
      </dsp:txBody>
      <dsp:txXfrm rot="-5400000">
        <a:off x="3785616" y="2613488"/>
        <a:ext cx="6684431" cy="842046"/>
      </dsp:txXfrm>
    </dsp:sp>
    <dsp:sp modelId="{43A8DBC6-3971-4E87-BC2B-6BCE89A6C126}">
      <dsp:nvSpPr>
        <dsp:cNvPr id="0" name=""/>
        <dsp:cNvSpPr/>
      </dsp:nvSpPr>
      <dsp:spPr>
        <a:xfrm>
          <a:off x="0" y="2451291"/>
          <a:ext cx="3785616" cy="116644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104775" rIns="209550" bIns="104775" numCol="1" spcCol="1270" anchor="ctr" anchorCtr="0">
          <a:noAutofit/>
        </a:bodyPr>
        <a:lstStyle/>
        <a:p>
          <a:pPr marL="0" lvl="0" indent="0" algn="ctr" defTabSz="2444750">
            <a:lnSpc>
              <a:spcPct val="90000"/>
            </a:lnSpc>
            <a:spcBef>
              <a:spcPct val="0"/>
            </a:spcBef>
            <a:spcAft>
              <a:spcPct val="35000"/>
            </a:spcAft>
            <a:buNone/>
          </a:pPr>
          <a:r>
            <a:rPr lang="en-US" sz="5500" kern="1200" dirty="0"/>
            <a:t>Analysis</a:t>
          </a:r>
          <a:endParaRPr lang="en-GB" sz="5500" kern="1200" dirty="0"/>
        </a:p>
      </dsp:txBody>
      <dsp:txXfrm>
        <a:off x="56941" y="2508232"/>
        <a:ext cx="3671734" cy="105255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F30272-8BD5-4571-9452-16BA34901D13}" type="datetimeFigureOut">
              <a:rPr lang="en-GB" smtClean="0"/>
              <a:t>04/12/2020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8C9D08-B539-469C-BB42-C65F9A499606}" type="slidenum">
              <a:rPr lang="en-GB" smtClean="0"/>
              <a:t>‹#›</a:t>
            </a:fld>
            <a:endParaRPr lang="en-GB"/>
          </a:p>
        </p:txBody>
      </p:sp>
    </p:spTree>
    <p:extLst>
      <p:ext uri="{BB962C8B-B14F-4D97-AF65-F5344CB8AC3E}">
        <p14:creationId xmlns:p14="http://schemas.microsoft.com/office/powerpoint/2010/main" val="541331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Ian, I’m a researcher and policy analyst based in Tbilisi, Georgia. </a:t>
            </a:r>
            <a:r>
              <a:rPr lang="en-US" dirty="0">
                <a:solidFill>
                  <a:schemeClr val="tx1"/>
                </a:solidFill>
                <a:highlight>
                  <a:srgbClr val="FFFF00"/>
                </a:highlight>
              </a:rPr>
              <a:t>After spending the last ten or so years in the humanitarian sector, I have recently moved to quantitative research. </a:t>
            </a:r>
            <a:r>
              <a:rPr lang="en-US" dirty="0"/>
              <a:t>For the last year and a half, I’ve been working with CRRC Georgia, the South Caucasus’ leading research institute for the social sciences. </a:t>
            </a:r>
          </a:p>
          <a:p>
            <a:endParaRPr lang="en-US" dirty="0"/>
          </a:p>
          <a:p>
            <a:r>
              <a:rPr lang="en-US" dirty="0"/>
              <a:t>It strikes me that a few of you may be taking part in this bootcamp as part of a career change, for those who are, I’m probably not that much further down that path than you. I’m going to talk about a project right now, but I’m saving 20 minutes for questions at the end. Whilst I’m sure you’ll have lots of questions about the research, I’m quite happy to talk about career stuff then too.</a:t>
            </a:r>
          </a:p>
          <a:p>
            <a:endParaRPr lang="en-US" dirty="0"/>
          </a:p>
          <a:p>
            <a:r>
              <a:rPr lang="en-US" dirty="0"/>
              <a:t>So. I love to use Python in my research, particularly for scraping, API access, and data analysis. I also grudgingly use R for on surveys and particular sorts of modelling. Researchers in the social sciences often really struggle to find good, relevant data to support their work, and often have to rely on small surveys, or manually collected and coded data – which can be difficult and time consuming to collect and often offer only a limited picture of what we’re trying to study.</a:t>
            </a:r>
          </a:p>
          <a:p>
            <a:endParaRPr lang="en-US" dirty="0"/>
          </a:p>
          <a:p>
            <a:r>
              <a:rPr lang="en-US" dirty="0"/>
              <a:t>What I find really exciting about tools like scraping and data APIs, is that we can directly observe real human </a:t>
            </a:r>
            <a:r>
              <a:rPr lang="en-US" dirty="0" err="1"/>
              <a:t>behaviour</a:t>
            </a:r>
            <a:r>
              <a:rPr lang="en-US" dirty="0"/>
              <a:t> at scale. Today, I’m going to talk to you about what scraping can tell us about the use of illegal drugs, but similar approaches can be used to study an incredibly wide array of activity: from police </a:t>
            </a:r>
            <a:r>
              <a:rPr lang="en-US" dirty="0" err="1"/>
              <a:t>behaviour</a:t>
            </a:r>
            <a:r>
              <a:rPr lang="en-US" dirty="0"/>
              <a:t> to corruption in public procurement, and from tax evasion to the impact of </a:t>
            </a:r>
            <a:r>
              <a:rPr lang="en-US" dirty="0" err="1"/>
              <a:t>Covid</a:t>
            </a:r>
            <a:r>
              <a:rPr lang="en-US" dirty="0"/>
              <a:t> on asset prices. We have incredible tools at our disposal to acquire large, rich, and comparatively complete data which we can use to answer really difficult questions. </a:t>
            </a:r>
          </a:p>
          <a:p>
            <a:endParaRPr lang="en-US" dirty="0"/>
          </a:p>
          <a:p>
            <a:r>
              <a:rPr lang="en-US" dirty="0"/>
              <a:t>I’m going to talk to you today about a research study I worked on earlier in the year. I’ve gone for a bit of a cyberpunk theme with my slides, partly because I’m used to doing very dry presentations and saw this as a chance to have some fun, and partly because I think as a project, it contains all the elements of a good cyberpunk story: we’re got designer drugs a secret parallel internet, technology-enabled gangsters at war with government agents, and a thriving nightlife in post-industrial decline. It was a fun and exciting project to plan and implement, and I hope it will inspire you to go out and try a little scraping yourselves. </a:t>
            </a:r>
          </a:p>
          <a:p>
            <a:endParaRPr lang="en-US" dirty="0"/>
          </a:p>
          <a:p>
            <a:r>
              <a:rPr lang="en-GB" dirty="0"/>
              <a:t>You’ll also be pleased to hear it’s got a lot of Python. My focus for the presentation is going to be on the background, planning and results of my study. I’m not going to spend time going over code, partly as I’m self taught and I don’t think your instructors would appreciate me teaching you bad habits, and partly because it’s all up on </a:t>
            </a:r>
            <a:r>
              <a:rPr lang="en-GB" dirty="0" err="1"/>
              <a:t>Github</a:t>
            </a:r>
            <a:r>
              <a:rPr lang="en-GB" dirty="0"/>
              <a:t> anyway and you can read it at your leisure. I’ll have links at the end of the deck which I’ll share at the end.</a:t>
            </a:r>
          </a:p>
          <a:p>
            <a:endParaRPr lang="en-GB" dirty="0"/>
          </a:p>
          <a:p>
            <a:r>
              <a:rPr lang="en-GB" dirty="0"/>
              <a:t>I’ll start off by going over the background to my work, explaining what I’ve been looking at and why; I’ll then spend much of the presentation explaining how I went about gathering and analysing my data, and talking through some key decisions. I’ll then finish off with my findings and we’ll have some time at the end for you all to ask questions.</a:t>
            </a:r>
          </a:p>
          <a:p>
            <a:endParaRPr lang="en-GB" dirty="0"/>
          </a:p>
        </p:txBody>
      </p:sp>
      <p:sp>
        <p:nvSpPr>
          <p:cNvPr id="4" name="Slide Number Placeholder 3"/>
          <p:cNvSpPr>
            <a:spLocks noGrp="1"/>
          </p:cNvSpPr>
          <p:nvPr>
            <p:ph type="sldNum" sz="quarter" idx="5"/>
          </p:nvPr>
        </p:nvSpPr>
        <p:spPr/>
        <p:txBody>
          <a:bodyPr/>
          <a:lstStyle/>
          <a:p>
            <a:fld id="{ED8C9D08-B539-469C-BB42-C65F9A499606}" type="slidenum">
              <a:rPr lang="en-GB" smtClean="0"/>
              <a:t>1</a:t>
            </a:fld>
            <a:endParaRPr lang="en-GB"/>
          </a:p>
        </p:txBody>
      </p:sp>
    </p:spTree>
    <p:extLst>
      <p:ext uri="{BB962C8B-B14F-4D97-AF65-F5344CB8AC3E}">
        <p14:creationId xmlns:p14="http://schemas.microsoft.com/office/powerpoint/2010/main" val="1796458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important question for the study was sales. It’s one thing to be able to say that particular drugs are being sold, but another to say which are being bought. I was most interested in what people are buying, so I needed a way to estimate sales.</a:t>
            </a:r>
          </a:p>
          <a:p>
            <a:endParaRPr lang="en-US" dirty="0"/>
          </a:p>
          <a:p>
            <a:r>
              <a:rPr lang="en-GB" dirty="0"/>
              <a:t>As I noted before, other researchers doing similar work have used user reviews as a proxy for sales, but I wasn’t able to get this information. I was also a little unsure about how well reviews work as a proxy. Whilst sites often require users to leave reviews, some may not, some may get deleted, a seller might also sell offline this wouldn’t be recorded in a review.</a:t>
            </a:r>
          </a:p>
          <a:p>
            <a:endParaRPr lang="en-GB" dirty="0"/>
          </a:p>
          <a:p>
            <a:r>
              <a:rPr lang="en-GB" dirty="0"/>
              <a:t>What I did have available was the listed stock. I figured I could use the advertised stock to estimate sales, and I think it worked pretty well. I made multiple scrapes a day, usually around four or five. I then calculated sales per listing on a daily level, based on changes in vendor stock.</a:t>
            </a:r>
          </a:p>
          <a:p>
            <a:endParaRPr lang="en-GB" dirty="0"/>
          </a:p>
          <a:p>
            <a:r>
              <a:rPr lang="en-GB" dirty="0"/>
              <a:t>So taking this listing on the right as an example, we could say that if it shows 7 units available during my first scrape and five in my second – that’s two sales.</a:t>
            </a:r>
          </a:p>
          <a:p>
            <a:endParaRPr lang="en-GB" dirty="0"/>
          </a:p>
          <a:p>
            <a:r>
              <a:rPr lang="en-GB" dirty="0"/>
              <a:t>Sometimes vendors restock and we see stock levels increase from one scrape to the next. I just ignored these and moved to the next one. This does mean I’ll have missed a few sales, but restocking was actually surprisingly rare – with most vendors preferring to create new listings for new batches.</a:t>
            </a:r>
          </a:p>
        </p:txBody>
      </p:sp>
      <p:sp>
        <p:nvSpPr>
          <p:cNvPr id="4" name="Slide Number Placeholder 3"/>
          <p:cNvSpPr>
            <a:spLocks noGrp="1"/>
          </p:cNvSpPr>
          <p:nvPr>
            <p:ph type="sldNum" sz="quarter" idx="5"/>
          </p:nvPr>
        </p:nvSpPr>
        <p:spPr/>
        <p:txBody>
          <a:bodyPr/>
          <a:lstStyle/>
          <a:p>
            <a:fld id="{ED8C9D08-B539-469C-BB42-C65F9A499606}" type="slidenum">
              <a:rPr lang="en-GB" smtClean="0"/>
              <a:t>12</a:t>
            </a:fld>
            <a:endParaRPr lang="en-GB"/>
          </a:p>
        </p:txBody>
      </p:sp>
    </p:spTree>
    <p:extLst>
      <p:ext uri="{BB962C8B-B14F-4D97-AF65-F5344CB8AC3E}">
        <p14:creationId xmlns:p14="http://schemas.microsoft.com/office/powerpoint/2010/main" val="1612748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Going from part of the project I’m quite please with to something that I’m not, the other major part of the processing component was substance labelling.</a:t>
            </a:r>
          </a:p>
          <a:p>
            <a:endParaRPr lang="en-US" dirty="0"/>
          </a:p>
          <a:p>
            <a:r>
              <a:rPr lang="en-US" dirty="0"/>
              <a:t>I used a keyword-based matching system to identify substances from their descriptions. This worked fine to start with, but fell apart quite quickly when the dataset began to grow.</a:t>
            </a:r>
            <a:endParaRPr lang="en-GB" dirty="0"/>
          </a:p>
        </p:txBody>
      </p:sp>
      <p:sp>
        <p:nvSpPr>
          <p:cNvPr id="4" name="Slide Number Placeholder 3"/>
          <p:cNvSpPr>
            <a:spLocks noGrp="1"/>
          </p:cNvSpPr>
          <p:nvPr>
            <p:ph type="sldNum" sz="quarter" idx="5"/>
          </p:nvPr>
        </p:nvSpPr>
        <p:spPr/>
        <p:txBody>
          <a:bodyPr/>
          <a:lstStyle/>
          <a:p>
            <a:fld id="{ED8C9D08-B539-469C-BB42-C65F9A499606}" type="slidenum">
              <a:rPr lang="en-GB" smtClean="0"/>
              <a:t>13</a:t>
            </a:fld>
            <a:endParaRPr lang="en-GB"/>
          </a:p>
        </p:txBody>
      </p:sp>
    </p:spTree>
    <p:extLst>
      <p:ext uri="{BB962C8B-B14F-4D97-AF65-F5344CB8AC3E}">
        <p14:creationId xmlns:p14="http://schemas.microsoft.com/office/powerpoint/2010/main" val="3984821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important findings arising from the study is scale. </a:t>
            </a:r>
          </a:p>
          <a:p>
            <a:endParaRPr lang="en-US" dirty="0"/>
          </a:p>
          <a:p>
            <a:r>
              <a:rPr lang="en-US" dirty="0"/>
              <a:t>The report finds over one and a half million dollars worth of transactions taking place over the February-August period. </a:t>
            </a:r>
            <a:r>
              <a:rPr lang="en-US" sz="1800" dirty="0">
                <a:effectLst/>
                <a:latin typeface="Calibri" panose="020F0502020204030204" pitchFamily="34" charset="0"/>
                <a:ea typeface="Calibri" panose="020F0502020204030204" pitchFamily="34" charset="0"/>
                <a:cs typeface="Calibri" panose="020F0502020204030204" pitchFamily="34" charset="0"/>
              </a:rPr>
              <a:t>This amounts to around 8,000 dollars a day or 250,000 dollars a month from transactions in Georgia alone. </a:t>
            </a:r>
          </a:p>
          <a:p>
            <a:endParaRPr lang="en-US" sz="1800" dirty="0">
              <a:effectLst/>
              <a:latin typeface="Calibri" panose="020F0502020204030204" pitchFamily="34" charset="0"/>
              <a:ea typeface="Calibri" panose="020F0502020204030204" pitchFamily="34" charset="0"/>
              <a:cs typeface="Calibri" panose="020F0502020204030204" pitchFamily="34" charset="0"/>
            </a:endParaRPr>
          </a:p>
          <a:p>
            <a:r>
              <a:rPr lang="en-GB" dirty="0"/>
              <a:t>These figures are averages across the whole dataset, and as we’ll see there’s been a large impact from the </a:t>
            </a:r>
            <a:r>
              <a:rPr lang="en-GB" dirty="0" err="1"/>
              <a:t>Covid</a:t>
            </a:r>
            <a:r>
              <a:rPr lang="en-GB" dirty="0"/>
              <a:t> outbreak, but this is really quite a substantial figure.</a:t>
            </a:r>
          </a:p>
          <a:p>
            <a:endParaRPr lang="en-GB" dirty="0"/>
          </a:p>
          <a:p>
            <a:r>
              <a:rPr lang="en-GB" dirty="0"/>
              <a:t>If we compare the revenue seen from transactions on Matanga to estimates from other cryptomarkets in Europe, we see that revenue from Georgia exceeds that of Spain and Belgium combined.</a:t>
            </a:r>
          </a:p>
          <a:p>
            <a:endParaRPr lang="en-GB" dirty="0"/>
          </a:p>
          <a:p>
            <a:r>
              <a:rPr lang="en-GB" dirty="0"/>
              <a:t>This is quite a striking finding that needs to be taken in context:</a:t>
            </a:r>
          </a:p>
          <a:p>
            <a:pPr marL="628650" lvl="1" indent="-171450">
              <a:buFont typeface="Arial" panose="020B0604020202020204" pitchFamily="34" charset="0"/>
              <a:buChar char="•"/>
            </a:pPr>
            <a:r>
              <a:rPr lang="en-GB" dirty="0"/>
              <a:t>We’re comparing revenue here, and prices are considerably higher in Georgia than Europe. For example, a gram of cocaine in Georgia on Matanga costs about 200 dollars, compared with around 75 across Europe in the Christin and Thomas study.</a:t>
            </a:r>
          </a:p>
          <a:p>
            <a:pPr marL="628650" lvl="1" indent="-171450">
              <a:buFont typeface="Arial" panose="020B0604020202020204" pitchFamily="34" charset="0"/>
              <a:buChar char="•"/>
            </a:pPr>
            <a:r>
              <a:rPr lang="en-GB" dirty="0"/>
              <a:t>Cross study comparisons are always tricky, and the Christin and Thomas study has a number of methodological differences with what we’ve done here. </a:t>
            </a:r>
          </a:p>
          <a:p>
            <a:endParaRPr lang="en-GB" dirty="0"/>
          </a:p>
          <a:p>
            <a:r>
              <a:rPr lang="en-GB" dirty="0"/>
              <a:t>Nonetheless, I think it’s still fair to say that Matanga is at the very least, relatively busy. </a:t>
            </a:r>
          </a:p>
          <a:p>
            <a:endParaRPr lang="en-GB" dirty="0"/>
          </a:p>
          <a:p>
            <a:r>
              <a:rPr lang="en-GB" b="1" dirty="0"/>
              <a:t>Why is this?</a:t>
            </a:r>
          </a:p>
          <a:p>
            <a:endParaRPr lang="en-GB" b="1" dirty="0"/>
          </a:p>
          <a:p>
            <a:r>
              <a:rPr lang="en-GB" b="0" dirty="0"/>
              <a:t>We know that despite having very high per-capita rates of injecting drug use, overall drug use prevalence in Georgia is low compared to many of the countries we see here.</a:t>
            </a:r>
          </a:p>
          <a:p>
            <a:endParaRPr lang="en-GB" b="0" dirty="0"/>
          </a:p>
          <a:p>
            <a:r>
              <a:rPr lang="en-GB" b="0" dirty="0"/>
              <a:t>We also know that cryptomarket trade makes up a very small proportion of Western drug markets.</a:t>
            </a:r>
          </a:p>
          <a:p>
            <a:endParaRPr lang="en-GB" b="0" dirty="0"/>
          </a:p>
          <a:p>
            <a:r>
              <a:rPr lang="en-GB" b="0" dirty="0"/>
              <a:t>I think what we’re seeing here is that cryptomarkets may be proportionally much more important in Georgia than they are in Western markets. That is, the online trade from these sorts of platforms may be a larger fraction of the total trade here than in Europe.</a:t>
            </a:r>
          </a:p>
          <a:p>
            <a:endParaRPr lang="en-GB" b="0" dirty="0"/>
          </a:p>
          <a:p>
            <a:r>
              <a:rPr lang="en-GB" b="0" dirty="0"/>
              <a:t>This is actually something we’re beginning to see in Russia, where the Hydra market is also understood to be substantially larger and domestically more important than Western cryptomarkets.</a:t>
            </a:r>
          </a:p>
          <a:p>
            <a:endParaRPr lang="en-GB" b="0" dirty="0"/>
          </a:p>
          <a:p>
            <a:endParaRPr lang="en-GB" b="0" dirty="0"/>
          </a:p>
        </p:txBody>
      </p:sp>
      <p:sp>
        <p:nvSpPr>
          <p:cNvPr id="4" name="Slide Number Placeholder 3"/>
          <p:cNvSpPr>
            <a:spLocks noGrp="1"/>
          </p:cNvSpPr>
          <p:nvPr>
            <p:ph type="sldNum" sz="quarter" idx="5"/>
          </p:nvPr>
        </p:nvSpPr>
        <p:spPr/>
        <p:txBody>
          <a:bodyPr/>
          <a:lstStyle/>
          <a:p>
            <a:fld id="{0859C94B-6012-4FEA-B0AE-78D889274DAB}" type="slidenum">
              <a:rPr lang="en-GB" smtClean="0"/>
              <a:t>15</a:t>
            </a:fld>
            <a:endParaRPr lang="en-GB"/>
          </a:p>
        </p:txBody>
      </p:sp>
    </p:spTree>
    <p:extLst>
      <p:ext uri="{BB962C8B-B14F-4D97-AF65-F5344CB8AC3E}">
        <p14:creationId xmlns:p14="http://schemas.microsoft.com/office/powerpoint/2010/main" val="3704907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other thing we see is quite striking diversity in what’s being sold. In total, we identify sixteen unique substances, including one I’ve not actually been able to identify.</a:t>
            </a:r>
          </a:p>
          <a:p>
            <a:pPr>
              <a:lnSpc>
                <a:spcPct val="107000"/>
              </a:lnSpc>
              <a:spcAft>
                <a:spcPts val="800"/>
              </a:spcAft>
            </a:pPr>
            <a:endParaRPr lang="en-US" sz="18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lnSpc>
                <a:spcPct val="107000"/>
              </a:lnSpc>
              <a:spcAft>
                <a:spcPts val="800"/>
              </a:spcAft>
            </a:pPr>
            <a:r>
              <a:rPr lang="en-US" sz="18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Most trade is for cannabis, and we’ll see in the next slide that it’s become proportionally more important throughout the six months of the study. We see five other substances that really stand out in terms of volume of trade: the next most popular substances are cocaine and MDMA, followed by powdered methadone which we’ll touch on more in a minute. </a:t>
            </a:r>
          </a:p>
          <a:p>
            <a:pPr>
              <a:lnSpc>
                <a:spcPct val="107000"/>
              </a:lnSpc>
              <a:spcAft>
                <a:spcPts val="800"/>
              </a:spcAft>
            </a:pPr>
            <a:endParaRPr lang="en-US" sz="18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lnSpc>
                <a:spcPct val="107000"/>
              </a:lnSpc>
              <a:spcAft>
                <a:spcPts val="800"/>
              </a:spcAft>
            </a:pPr>
            <a:r>
              <a:rPr lang="en-US" sz="18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 also see a lot of trade for the new psychoactive substances, 25i-NBOMe and Alpha PVP. I found it really interesting that these two relatively esoteric substances eclipse substances with a longer history of human use.</a:t>
            </a:r>
          </a:p>
          <a:p>
            <a:pPr>
              <a:lnSpc>
                <a:spcPct val="107000"/>
              </a:lnSpc>
              <a:spcAft>
                <a:spcPts val="800"/>
              </a:spcAft>
            </a:pPr>
            <a:endParaRPr lang="en-US" sz="18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lnSpc>
                <a:spcPct val="107000"/>
              </a:lnSpc>
              <a:spcAft>
                <a:spcPts val="800"/>
              </a:spcAft>
            </a:pPr>
            <a:r>
              <a:rPr lang="en-US" sz="18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Buried away in the Other bar of this chart, with much lower activity than </a:t>
            </a:r>
            <a:r>
              <a:rPr lang="en-US" sz="1800" b="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NBOMe</a:t>
            </a:r>
            <a:r>
              <a:rPr lang="en-US" sz="18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and Alpha PVP we have:</a:t>
            </a:r>
          </a:p>
          <a:p>
            <a:pPr marL="285750" indent="-285750">
              <a:lnSpc>
                <a:spcPct val="107000"/>
              </a:lnSpc>
              <a:spcAft>
                <a:spcPts val="800"/>
              </a:spcAft>
              <a:buFont typeface="Arial" panose="020B0604020202020204" pitchFamily="34" charset="0"/>
              <a:buChar char="•"/>
            </a:pPr>
            <a:r>
              <a:rPr lang="en-US" sz="18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Heroin (</a:t>
            </a:r>
            <a:r>
              <a:rPr lang="en-US" sz="1800" b="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sirets</a:t>
            </a:r>
            <a:r>
              <a:rPr lang="en-US" sz="18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GB" sz="1800" b="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8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LSD</a:t>
            </a:r>
          </a:p>
          <a:p>
            <a:pPr marL="285750" marR="0" lvl="0" indent="-285750" algn="l"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lang="en-US" sz="18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Ketamine</a:t>
            </a:r>
          </a:p>
          <a:p>
            <a:pPr marL="285750" indent="-285750">
              <a:lnSpc>
                <a:spcPct val="107000"/>
              </a:lnSpc>
              <a:spcAft>
                <a:spcPts val="800"/>
              </a:spcAft>
              <a:buFont typeface="Arial" panose="020B0604020202020204" pitchFamily="34" charset="0"/>
              <a:buChar char="•"/>
            </a:pPr>
            <a:r>
              <a:rPr lang="en-US" sz="18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Amphetamine and Methamphetamine</a:t>
            </a:r>
          </a:p>
          <a:p>
            <a:pPr marL="285750" marR="0" lvl="0" indent="-285750" algn="l" defTabSz="914400" rtl="0" eaLnBrk="1" fontAlgn="auto" latinLnBrk="0" hangingPunct="1">
              <a:lnSpc>
                <a:spcPct val="107000"/>
              </a:lnSpc>
              <a:spcBef>
                <a:spcPts val="0"/>
              </a:spcBef>
              <a:spcAft>
                <a:spcPts val="800"/>
              </a:spcAft>
              <a:buClrTx/>
              <a:buSzTx/>
              <a:buFont typeface="Arial" panose="020B0604020202020204" pitchFamily="34" charset="0"/>
              <a:buChar char="•"/>
              <a:tabLst/>
              <a:defRPr/>
            </a:pPr>
            <a:r>
              <a:rPr lang="en-US" sz="18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Buprenorphine (Subutex)</a:t>
            </a:r>
            <a:endParaRPr lang="en-GB" sz="1800" b="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GB" sz="1800" b="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Font typeface="Arial" panose="020B0604020202020204" pitchFamily="34" charset="0"/>
              <a:buNone/>
            </a:pPr>
            <a:r>
              <a:rPr lang="en-US" sz="18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 also see </a:t>
            </a:r>
          </a:p>
          <a:p>
            <a:pPr marL="285750" indent="-285750">
              <a:lnSpc>
                <a:spcPct val="107000"/>
              </a:lnSpc>
              <a:spcAft>
                <a:spcPts val="800"/>
              </a:spcAft>
              <a:buFont typeface="Arial" panose="020B0604020202020204" pitchFamily="34" charset="0"/>
              <a:buChar char="•"/>
            </a:pPr>
            <a:r>
              <a:rPr lang="en-US" sz="18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Another NPS, Mephedrone</a:t>
            </a:r>
            <a:endParaRPr lang="en-GB" sz="1800" b="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8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Gabapentin</a:t>
            </a:r>
            <a:endParaRPr lang="en-GB" sz="1800" b="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8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Bupropion Hydrochloride</a:t>
            </a:r>
          </a:p>
          <a:p>
            <a:pPr marL="0" marR="0" lvl="0" indent="0" algn="l" defTabSz="914400" rtl="0" eaLnBrk="1" fontAlgn="auto" latinLnBrk="0" hangingPunct="1">
              <a:lnSpc>
                <a:spcPct val="107000"/>
              </a:lnSpc>
              <a:spcBef>
                <a:spcPts val="0"/>
              </a:spcBef>
              <a:spcAft>
                <a:spcPts val="800"/>
              </a:spcAft>
              <a:buClrTx/>
              <a:buSzTx/>
              <a:buFont typeface="Arial" panose="020B0604020202020204" pitchFamily="34" charset="0"/>
              <a:buNone/>
              <a:tabLst/>
              <a:defRPr/>
            </a:pPr>
            <a:endParaRPr lang="en-US" sz="18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1" fontAlgn="auto" latinLnBrk="0" hangingPunct="1">
              <a:lnSpc>
                <a:spcPct val="107000"/>
              </a:lnSpc>
              <a:spcBef>
                <a:spcPts val="0"/>
              </a:spcBef>
              <a:spcAft>
                <a:spcPts val="800"/>
              </a:spcAft>
              <a:buClrTx/>
              <a:buSzTx/>
              <a:buFont typeface="Arial" panose="020B0604020202020204" pitchFamily="34" charset="0"/>
              <a:buNone/>
              <a:tabLst/>
              <a:defRPr/>
            </a:pPr>
            <a:r>
              <a:rPr lang="en-US" sz="18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 also have our unknown substance, listed as NZT-</a:t>
            </a:r>
            <a:r>
              <a:rPr lang="en-US" sz="1800" b="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Mindstorm</a:t>
            </a:r>
            <a:r>
              <a:rPr lang="en-US" sz="18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if anyone has any idea what that might be, please let me know. There was actually quite a bit sold, at around 200 USD a gram.</a:t>
            </a:r>
            <a:endParaRPr lang="en-GB" sz="1800" b="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US" sz="1800" b="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lnSpc>
                <a:spcPct val="107000"/>
              </a:lnSpc>
              <a:spcAft>
                <a:spcPts val="800"/>
              </a:spcAft>
            </a:pPr>
            <a:endParaRPr lang="en-US" sz="1800" b="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sz="1800" b="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What is just as interesting is what we don’t find. We see no synthetic cannabis and we see no fentanyl, both of which have been the subject of a lot of public discussion in recent years.</a:t>
            </a:r>
            <a:endParaRPr lang="en-GB" sz="1800" b="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a:p>
            <a:endParaRPr lang="en-GB" dirty="0"/>
          </a:p>
        </p:txBody>
      </p:sp>
      <p:sp>
        <p:nvSpPr>
          <p:cNvPr id="4" name="Slide Number Placeholder 3"/>
          <p:cNvSpPr>
            <a:spLocks noGrp="1"/>
          </p:cNvSpPr>
          <p:nvPr>
            <p:ph type="sldNum" sz="quarter" idx="5"/>
          </p:nvPr>
        </p:nvSpPr>
        <p:spPr/>
        <p:txBody>
          <a:bodyPr/>
          <a:lstStyle/>
          <a:p>
            <a:fld id="{0859C94B-6012-4FEA-B0AE-78D889274DAB}" type="slidenum">
              <a:rPr lang="en-GB" smtClean="0"/>
              <a:t>16</a:t>
            </a:fld>
            <a:endParaRPr lang="en-GB"/>
          </a:p>
        </p:txBody>
      </p:sp>
    </p:spTree>
    <p:extLst>
      <p:ext uri="{BB962C8B-B14F-4D97-AF65-F5344CB8AC3E}">
        <p14:creationId xmlns:p14="http://schemas.microsoft.com/office/powerpoint/2010/main" val="1569014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also see that the market seems to have been heavily impacted by the outbreak of Covid-19.</a:t>
            </a:r>
          </a:p>
          <a:p>
            <a:endParaRPr lang="en-GB" dirty="0"/>
          </a:p>
          <a:p>
            <a:r>
              <a:rPr lang="en-GB" dirty="0"/>
              <a:t>We’ve seen around a 50% fall in revenue since the first case, and some dramatic oscillations in activity in and around the lockdown period.</a:t>
            </a:r>
          </a:p>
          <a:p>
            <a:endParaRPr lang="en-GB" dirty="0"/>
          </a:p>
          <a:p>
            <a:r>
              <a:rPr lang="en-GB" dirty="0"/>
              <a:t>One interesting dynamic that we’ve seen is the growth of the cannabis market throughout the monitoring period, both in absolute terms and as a proportion of the overall market.</a:t>
            </a:r>
          </a:p>
          <a:p>
            <a:endParaRPr lang="en-GB" dirty="0"/>
          </a:p>
          <a:p>
            <a:r>
              <a:rPr lang="en-GB" b="1" dirty="0"/>
              <a:t>I also have a last minute update here.</a:t>
            </a:r>
          </a:p>
          <a:p>
            <a:endParaRPr lang="en-GB" dirty="0"/>
          </a:p>
          <a:p>
            <a:r>
              <a:rPr lang="en-GB" dirty="0"/>
              <a:t>Scraping ended after my scraper broke down in mid August. This happened a couple of times, but as I was moving to publishing, I gave up trying to fix it.</a:t>
            </a:r>
          </a:p>
          <a:p>
            <a:endParaRPr lang="en-GB" dirty="0"/>
          </a:p>
          <a:p>
            <a:r>
              <a:rPr lang="en-GB" dirty="0"/>
              <a:t>I actually went on the site again this morning in preparation for the talk, and saw that things appear to have bounced back quite dramatically. </a:t>
            </a:r>
          </a:p>
          <a:p>
            <a:endParaRPr lang="en-GB" dirty="0"/>
          </a:p>
          <a:p>
            <a:r>
              <a:rPr lang="en-GB" dirty="0"/>
              <a:t>All I was able to gather was a quick manual count of listings, as I need a few proper scrapes to get fuller data. But this morning there were 146 listings up in Tbilisi alone, this is actually more than we saw before </a:t>
            </a:r>
            <a:r>
              <a:rPr lang="en-GB" dirty="0" err="1"/>
              <a:t>Covid</a:t>
            </a:r>
            <a:r>
              <a:rPr lang="en-GB" dirty="0"/>
              <a:t>!</a:t>
            </a:r>
          </a:p>
        </p:txBody>
      </p:sp>
      <p:sp>
        <p:nvSpPr>
          <p:cNvPr id="4" name="Slide Number Placeholder 3"/>
          <p:cNvSpPr>
            <a:spLocks noGrp="1"/>
          </p:cNvSpPr>
          <p:nvPr>
            <p:ph type="sldNum" sz="quarter" idx="5"/>
          </p:nvPr>
        </p:nvSpPr>
        <p:spPr/>
        <p:txBody>
          <a:bodyPr/>
          <a:lstStyle/>
          <a:p>
            <a:fld id="{0859C94B-6012-4FEA-B0AE-78D889274DAB}" type="slidenum">
              <a:rPr lang="en-GB" smtClean="0"/>
              <a:t>17</a:t>
            </a:fld>
            <a:endParaRPr lang="en-GB"/>
          </a:p>
        </p:txBody>
      </p:sp>
    </p:spTree>
    <p:extLst>
      <p:ext uri="{BB962C8B-B14F-4D97-AF65-F5344CB8AC3E}">
        <p14:creationId xmlns:p14="http://schemas.microsoft.com/office/powerpoint/2010/main" val="4217220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I move on to presenting the findings, I want to be clear about the limitations of the study.</a:t>
            </a:r>
          </a:p>
          <a:p>
            <a:endParaRPr lang="en-GB" dirty="0"/>
          </a:p>
          <a:p>
            <a:r>
              <a:rPr lang="en-GB" b="1" dirty="0"/>
              <a:t>Firstly</a:t>
            </a:r>
          </a:p>
          <a:p>
            <a:endParaRPr lang="en-GB" b="1" dirty="0"/>
          </a:p>
          <a:p>
            <a:r>
              <a:rPr lang="en-GB" dirty="0"/>
              <a:t>The main limitation of the study is, as discussed, that Matanga is one of many online platforms, and there is no evidence to suggest that most drug users buy online – quite the opposite. Accordingly, we should be careful about extrapolating out from these findings to the entirety of the Georgian drug market. For example, we see a lot of cocaine here, but I don’t think that should lead us to believe most drug users in Georgia are using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Nonetheless, if we see a drug is present online in large quantities, it is reasonable to believe that it is present in the country in large quantities. And trends that appear online – for example in peaks and troughs in supply – may be a good reflection of markets more broadly.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Secondly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For a number of technical reasons, which I give more space to in the report and methods annex, the sales figures provided are likely an underestimate from within the site.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As discussed previously, I’ve largely ignored the pre-order market. I think that ready inventory provides a much more reliable indication of what’s actually out there, but this also means I’m definitely not capturing everything.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It’s also entirely possible that I miss sales when vendors restock supplies. I think this is likely negligible, but something to be aware of.</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b="1" dirty="0"/>
              <a:t>Finally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b="0" dirty="0"/>
              <a:t>I has </a:t>
            </a:r>
            <a:r>
              <a:rPr lang="en-GB" dirty="0"/>
              <a:t>also been a very weird year. We’ll see that </a:t>
            </a:r>
            <a:r>
              <a:rPr lang="en-GB" dirty="0" err="1"/>
              <a:t>Covid</a:t>
            </a:r>
            <a:r>
              <a:rPr lang="en-GB" dirty="0"/>
              <a:t> has impacted sales quite a lot, and my pre-</a:t>
            </a:r>
            <a:r>
              <a:rPr lang="en-GB" dirty="0" err="1"/>
              <a:t>Covid</a:t>
            </a:r>
            <a:r>
              <a:rPr lang="en-GB" dirty="0"/>
              <a:t> baseline is from February, which isn’t really a period where I’d expect to see activity at it’s highest. I don’t think my findings are necessarily indicative of what a normal year would look like, whatever that means in 2020.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OK, with those caveats in place. Let’s move on to the findings.</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5"/>
          </p:nvPr>
        </p:nvSpPr>
        <p:spPr/>
        <p:txBody>
          <a:bodyPr/>
          <a:lstStyle/>
          <a:p>
            <a:fld id="{0859C94B-6012-4FEA-B0AE-78D889274DAB}" type="slidenum">
              <a:rPr lang="en-GB" smtClean="0"/>
              <a:t>21</a:t>
            </a:fld>
            <a:endParaRPr lang="en-GB"/>
          </a:p>
        </p:txBody>
      </p:sp>
    </p:spTree>
    <p:extLst>
      <p:ext uri="{BB962C8B-B14F-4D97-AF65-F5344CB8AC3E}">
        <p14:creationId xmlns:p14="http://schemas.microsoft.com/office/powerpoint/2010/main" val="738025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D8C9D08-B539-469C-BB42-C65F9A499606}" type="slidenum">
              <a:rPr lang="en-GB" smtClean="0"/>
              <a:t>22</a:t>
            </a:fld>
            <a:endParaRPr lang="en-GB"/>
          </a:p>
        </p:txBody>
      </p:sp>
    </p:spTree>
    <p:extLst>
      <p:ext uri="{BB962C8B-B14F-4D97-AF65-F5344CB8AC3E}">
        <p14:creationId xmlns:p14="http://schemas.microsoft.com/office/powerpoint/2010/main" val="4043091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story is set in the Republic of Georgia. That’s the Republic of Georgia, between Russia and Turkey. Not to be confused with the State of Georgia in America. It’s a small country, with a population roughly the size of Berlin – over a third of which live in the capital, Tbilisi.</a:t>
            </a:r>
          </a:p>
          <a:p>
            <a:endParaRPr lang="en-US" dirty="0"/>
          </a:p>
          <a:p>
            <a:r>
              <a:rPr lang="en-US" dirty="0"/>
              <a:t>Georgia has a long and troubled history with drug abuse. Until recently most work on drugs in Georgia has focused on opioids, such as heroin and buprenorphine, and quite rightly so – some estimates put Georgia’s per-capita rate of injecting drug use at around 2 percent of the adult population, the second highest rate in the world.</a:t>
            </a:r>
          </a:p>
          <a:p>
            <a:endParaRPr lang="en-US" dirty="0"/>
          </a:p>
          <a:p>
            <a:r>
              <a:rPr lang="en-US" dirty="0"/>
              <a:t>In the last five years, however, we’ve seen radical changes to the way young Georgians in particular take drugs. The biggest change has been driven by a thriving club scene, centered around a number of large techno venues, such as </a:t>
            </a:r>
            <a:r>
              <a:rPr lang="en-US" dirty="0" err="1"/>
              <a:t>Bassiani</a:t>
            </a:r>
            <a:r>
              <a:rPr lang="en-US" dirty="0"/>
              <a:t> pictured on the left there. </a:t>
            </a:r>
          </a:p>
          <a:p>
            <a:endParaRPr lang="en-US" dirty="0"/>
          </a:p>
          <a:p>
            <a:r>
              <a:rPr lang="en-US" dirty="0"/>
              <a:t>We’ve seen increasing evidence that younger Georgians are moving away from injected opiates to stimulants more associated with club culture, such as MDMA, amphetamines, and a few weirder ones I’ll come to later.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these changing use patterns have come changing risks. The summer of 2018 saw two separate and high-profile drug-death incidents. Firstly, in a case that led to a major police raid of the </a:t>
            </a:r>
            <a:r>
              <a:rPr lang="en-US" dirty="0" err="1"/>
              <a:t>Bassiani</a:t>
            </a:r>
            <a:r>
              <a:rPr lang="en-US" dirty="0"/>
              <a:t> nightclub, five young people died after mistakenly taking what is now thought to have been the powerful synthetic opioid, fentanyl. In a separate incident, one festival-goer died and three were hospitalized after taking an unknown substance at the </a:t>
            </a:r>
            <a:r>
              <a:rPr lang="en-US" dirty="0" err="1"/>
              <a:t>Echowaves</a:t>
            </a:r>
            <a:r>
              <a:rPr lang="en-US" dirty="0"/>
              <a:t> festival in </a:t>
            </a:r>
            <a:r>
              <a:rPr lang="en-US" dirty="0" err="1"/>
              <a:t>Anaklia</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me, this is a public health issue requiring a policy response. Whilst cannabis is tolerated, all other drugs are already highly illegal and carry long prison sentences for possession of small quantities. So if drugs are already highly illegal, and people are taking them anyway, what else can the government do to decrease the risks of death and injury from drug use?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we can look at things like education, training of healthcare staff, psychological support for starters, but there are a large range of different policy interventions that can be used to reduce risk. But before we can even start thinking about that. There’s a lot of stuff we need to know: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First of all, we need to know what people are taking, and which substances are most frequently used,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We also need to know who’s taking them, how much they cost, how strong they are.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Policy needs to be made based on strong evidence, and with drugs in particular it’s quite hard to get good information. You can’t just walk up to a drug dealer and ask them how much they sold last week.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 can you?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GB" dirty="0"/>
          </a:p>
        </p:txBody>
      </p:sp>
      <p:sp>
        <p:nvSpPr>
          <p:cNvPr id="4" name="Slide Number Placeholder 3"/>
          <p:cNvSpPr>
            <a:spLocks noGrp="1"/>
          </p:cNvSpPr>
          <p:nvPr>
            <p:ph type="sldNum" sz="quarter" idx="5"/>
          </p:nvPr>
        </p:nvSpPr>
        <p:spPr/>
        <p:txBody>
          <a:bodyPr/>
          <a:lstStyle/>
          <a:p>
            <a:fld id="{ED8C9D08-B539-469C-BB42-C65F9A499606}" type="slidenum">
              <a:rPr lang="en-GB" smtClean="0"/>
              <a:t>3</a:t>
            </a:fld>
            <a:endParaRPr lang="en-GB"/>
          </a:p>
        </p:txBody>
      </p:sp>
    </p:spTree>
    <p:extLst>
      <p:ext uri="{BB962C8B-B14F-4D97-AF65-F5344CB8AC3E}">
        <p14:creationId xmlns:p14="http://schemas.microsoft.com/office/powerpoint/2010/main" val="2231229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media coverage of the deaths suggested that the drugs the clubbers had taken had been bought online.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did some digging and came across a site called Matanga. Matanga is largely Russian language, and operates in Russia, Ukraine, Belarus, Kazakhstan and Georgia. As far as I can tell, it’s the largest of its kind operating here.</a:t>
            </a:r>
          </a:p>
          <a:p>
            <a:endParaRPr lang="en-US" dirty="0"/>
          </a:p>
          <a:p>
            <a:r>
              <a:rPr lang="en-US" dirty="0"/>
              <a:t>It works a lot like </a:t>
            </a:r>
            <a:r>
              <a:rPr lang="en-US" dirty="0" err="1"/>
              <a:t>Ebay</a:t>
            </a:r>
            <a:r>
              <a:rPr lang="en-US" dirty="0"/>
              <a:t>: sellers can set up a shop online, offering whatever it is they have to sell. Users can then log on, buy their drugs – often using bitcoin – and collect them from a hidden location. The collection process is almost like a treasure hunt. Sellers hire people to hide packages around the city, with customers collecting their purchases using GPS coordinates.</a:t>
            </a:r>
          </a:p>
          <a:p>
            <a:endParaRPr lang="en-US" dirty="0"/>
          </a:p>
          <a:p>
            <a:r>
              <a:rPr lang="en-US" dirty="0"/>
              <a:t>There are actually lots of sites like this worldwide, and other researchers have used web-scraping to find out more about drug markets in Europe and the US; but there was nothing similar being done in Georgia. </a:t>
            </a:r>
          </a:p>
          <a:p>
            <a:endParaRPr lang="en-US" dirty="0"/>
          </a:p>
          <a:p>
            <a:r>
              <a:rPr lang="en-US" dirty="0"/>
              <a:t>So this is where the project comes in.</a:t>
            </a:r>
          </a:p>
        </p:txBody>
      </p:sp>
      <p:sp>
        <p:nvSpPr>
          <p:cNvPr id="4" name="Slide Number Placeholder 3"/>
          <p:cNvSpPr>
            <a:spLocks noGrp="1"/>
          </p:cNvSpPr>
          <p:nvPr>
            <p:ph type="sldNum" sz="quarter" idx="5"/>
          </p:nvPr>
        </p:nvSpPr>
        <p:spPr/>
        <p:txBody>
          <a:bodyPr/>
          <a:lstStyle/>
          <a:p>
            <a:fld id="{ED8C9D08-B539-469C-BB42-C65F9A499606}" type="slidenum">
              <a:rPr lang="en-GB" smtClean="0"/>
              <a:t>4</a:t>
            </a:fld>
            <a:endParaRPr lang="en-GB"/>
          </a:p>
        </p:txBody>
      </p:sp>
    </p:spTree>
    <p:extLst>
      <p:ext uri="{BB962C8B-B14F-4D97-AF65-F5344CB8AC3E}">
        <p14:creationId xmlns:p14="http://schemas.microsoft.com/office/powerpoint/2010/main" val="1942694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one really should do with a project like this is begin with a clearly defined goal in mind. For a research study, this is typically framed by research questions. These are the questions I came up with to guide my project, and which I used to frame my final report. If you try something like this, I’d strongly advise doing this _before_ you start collecting data, because you’ll find yourself faced with a lot of decisions and having a clear goal in mind can simplify choices.</a:t>
            </a:r>
          </a:p>
          <a:p>
            <a:endParaRPr lang="en-US" dirty="0"/>
          </a:p>
          <a:p>
            <a:r>
              <a:rPr lang="en-US" dirty="0"/>
              <a:t>So, I was interested in:</a:t>
            </a:r>
          </a:p>
          <a:p>
            <a:pPr marL="171450" indent="-171450">
              <a:buFont typeface="Arial" panose="020B0604020202020204" pitchFamily="34" charset="0"/>
              <a:buChar char="•"/>
            </a:pPr>
            <a:r>
              <a:rPr lang="en-GB" dirty="0"/>
              <a:t>How much trade is conducted via the Matanga platform?</a:t>
            </a:r>
          </a:p>
          <a:p>
            <a:pPr marL="171450" indent="-171450">
              <a:buFont typeface="Arial" panose="020B0604020202020204" pitchFamily="34" charset="0"/>
              <a:buChar char="•"/>
            </a:pPr>
            <a:r>
              <a:rPr lang="en-GB" dirty="0"/>
              <a:t>What substances are being sold online in what volumes?</a:t>
            </a:r>
          </a:p>
          <a:p>
            <a:pPr marL="171450" indent="-171450">
              <a:buFont typeface="Arial" panose="020B0604020202020204" pitchFamily="34" charset="0"/>
              <a:buChar char="•"/>
            </a:pPr>
            <a:r>
              <a:rPr lang="en-GB" dirty="0"/>
              <a:t>What actions may be taken to mitigate against risks posed by the substances identified?</a:t>
            </a:r>
          </a:p>
          <a:p>
            <a:endParaRPr lang="en-GB" dirty="0"/>
          </a:p>
        </p:txBody>
      </p:sp>
      <p:sp>
        <p:nvSpPr>
          <p:cNvPr id="4" name="Slide Number Placeholder 3"/>
          <p:cNvSpPr>
            <a:spLocks noGrp="1"/>
          </p:cNvSpPr>
          <p:nvPr>
            <p:ph type="sldNum" sz="quarter" idx="5"/>
          </p:nvPr>
        </p:nvSpPr>
        <p:spPr/>
        <p:txBody>
          <a:bodyPr/>
          <a:lstStyle/>
          <a:p>
            <a:fld id="{ED8C9D08-B539-469C-BB42-C65F9A499606}" type="slidenum">
              <a:rPr lang="en-GB" smtClean="0"/>
              <a:t>5</a:t>
            </a:fld>
            <a:endParaRPr lang="en-GB"/>
          </a:p>
        </p:txBody>
      </p:sp>
    </p:spTree>
    <p:extLst>
      <p:ext uri="{BB962C8B-B14F-4D97-AF65-F5344CB8AC3E}">
        <p14:creationId xmlns:p14="http://schemas.microsoft.com/office/powerpoint/2010/main" val="596332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did the project look like? I’ll now give you a quick overview of the project structure and the technologies used, before talking through some of the more interesting areas of each component.</a:t>
            </a:r>
          </a:p>
          <a:p>
            <a:endParaRPr lang="en-US" dirty="0"/>
          </a:p>
          <a:p>
            <a:r>
              <a:rPr lang="en-US" dirty="0"/>
              <a:t>For me, there were three basic elements to what I needed to do. I needed to collect the data, I needed to process it into a useable form, and I needed to </a:t>
            </a:r>
            <a:r>
              <a:rPr lang="en-US" dirty="0" err="1"/>
              <a:t>analyse</a:t>
            </a:r>
            <a:r>
              <a:rPr lang="en-US" dirty="0"/>
              <a:t> what I’d processed.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terms of my toolkit, I used a lot of Python, and you’ll see I leaned very heavily on Pandas throughout. If you’re just learning Python, I can really recommend getting to know Pandas inside out. It’s a huge library with loads of super useful features, and it’s the one tool I find myself using in most projects.</a:t>
            </a:r>
          </a:p>
          <a:p>
            <a:endParaRPr lang="en-US" dirty="0"/>
          </a:p>
          <a:p>
            <a:pPr marL="171450" indent="-171450">
              <a:buFont typeface="Arial" panose="020B0604020202020204" pitchFamily="34" charset="0"/>
              <a:buChar char="•"/>
            </a:pPr>
            <a:r>
              <a:rPr lang="en-US" dirty="0"/>
              <a:t>Data collection of course entailed scraping. For this I used Selenium with a driver for Tor browser, along with </a:t>
            </a:r>
            <a:r>
              <a:rPr lang="en-US" dirty="0" err="1"/>
              <a:t>BeautifulSoup</a:t>
            </a:r>
            <a:r>
              <a:rPr lang="en-US" dirty="0"/>
              <a:t> for parsing. It’s a bit of a weird setup, and I’ll talk about how I ended up doing it that way in a moment.</a:t>
            </a:r>
          </a:p>
          <a:p>
            <a:pPr marL="171450" indent="-171450">
              <a:buFont typeface="Arial" panose="020B0604020202020204" pitchFamily="34" charset="0"/>
              <a:buChar char="•"/>
            </a:pPr>
            <a:r>
              <a:rPr lang="en-US" dirty="0"/>
              <a:t>For processing, I needed to clean my data, which mostly involved ensuring all my data was in the same alphabet, currency, and ready for the next steps. I needed to ensure that each listing was properly labelled – this was a pain and actually involved Excel at times. I also needed to estimate sales. I’ll talk about these last two steps in detail later.</a:t>
            </a:r>
          </a:p>
          <a:p>
            <a:pPr marL="171450" indent="-171450">
              <a:buFont typeface="Arial" panose="020B0604020202020204" pitchFamily="34" charset="0"/>
              <a:buChar char="•"/>
            </a:pPr>
            <a:r>
              <a:rPr lang="en-US" dirty="0"/>
              <a:t>Analysis, as with many of these projects, was actually relatively straightforward once I had all the data in place. It was pretty much a case of running a lot of stats and making pretty charts. A lot of pandas again here, but also </a:t>
            </a:r>
            <a:r>
              <a:rPr lang="en-US" dirty="0" err="1"/>
              <a:t>statsmodels</a:t>
            </a:r>
            <a:r>
              <a:rPr lang="en-US" dirty="0"/>
              <a:t> for statistics, and seaborn and matplotlib for the charts.</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I’ll now spend most of the rest of the talk going through these steps.</a:t>
            </a:r>
          </a:p>
        </p:txBody>
      </p:sp>
      <p:sp>
        <p:nvSpPr>
          <p:cNvPr id="4" name="Slide Number Placeholder 3"/>
          <p:cNvSpPr>
            <a:spLocks noGrp="1"/>
          </p:cNvSpPr>
          <p:nvPr>
            <p:ph type="sldNum" sz="quarter" idx="5"/>
          </p:nvPr>
        </p:nvSpPr>
        <p:spPr/>
        <p:txBody>
          <a:bodyPr/>
          <a:lstStyle/>
          <a:p>
            <a:fld id="{ED8C9D08-B539-469C-BB42-C65F9A499606}" type="slidenum">
              <a:rPr lang="en-GB" smtClean="0"/>
              <a:t>6</a:t>
            </a:fld>
            <a:endParaRPr lang="en-GB"/>
          </a:p>
        </p:txBody>
      </p:sp>
    </p:spTree>
    <p:extLst>
      <p:ext uri="{BB962C8B-B14F-4D97-AF65-F5344CB8AC3E}">
        <p14:creationId xmlns:p14="http://schemas.microsoft.com/office/powerpoint/2010/main" val="1620055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D8C9D08-B539-469C-BB42-C65F9A499606}" type="slidenum">
              <a:rPr lang="en-GB" smtClean="0"/>
              <a:t>7</a:t>
            </a:fld>
            <a:endParaRPr lang="en-GB"/>
          </a:p>
        </p:txBody>
      </p:sp>
    </p:spTree>
    <p:extLst>
      <p:ext uri="{BB962C8B-B14F-4D97-AF65-F5344CB8AC3E}">
        <p14:creationId xmlns:p14="http://schemas.microsoft.com/office/powerpoint/2010/main" val="53447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 critical step before starting scraping is to understand the site. We need to know which fields we want to capture, and which links we want to follow to iterate through our pages.</a:t>
            </a:r>
          </a:p>
          <a:p>
            <a:endParaRPr lang="en-US" dirty="0"/>
          </a:p>
          <a:p>
            <a:r>
              <a:rPr lang="en-US" dirty="0"/>
              <a:t>In terms of our capture data, on Matanga, we have the following fields.</a:t>
            </a:r>
          </a:p>
          <a:p>
            <a:pPr marL="171450" indent="-171450">
              <a:buFont typeface="Arial" panose="020B0604020202020204" pitchFamily="34" charset="0"/>
              <a:buChar char="•"/>
            </a:pPr>
            <a:r>
              <a:rPr lang="en-US" dirty="0"/>
              <a:t>Up at the top, we see the pseudonym of the vendor</a:t>
            </a:r>
          </a:p>
          <a:p>
            <a:pPr marL="171450" indent="-171450">
              <a:buFont typeface="Arial" panose="020B0604020202020204" pitchFamily="34" charset="0"/>
              <a:buChar char="•"/>
            </a:pPr>
            <a:r>
              <a:rPr lang="en-US" dirty="0"/>
              <a:t>Just below that a description of the product</a:t>
            </a:r>
          </a:p>
          <a:p>
            <a:pPr marL="171450" indent="-171450">
              <a:buFont typeface="Arial" panose="020B0604020202020204" pitchFamily="34" charset="0"/>
              <a:buChar char="•"/>
            </a:pPr>
            <a:r>
              <a:rPr lang="en-US" dirty="0"/>
              <a:t>Below that we see two very important fields, which say “ready” and “pre-order” when translated from Russian. These represent the vendor’s stock. Ready stock is already hidden somewhere, pre-order may be bought by arrangement. More on this later.</a:t>
            </a:r>
          </a:p>
          <a:p>
            <a:pPr marL="171450" indent="-171450">
              <a:buFont typeface="Arial" panose="020B0604020202020204" pitchFamily="34" charset="0"/>
              <a:buChar char="•"/>
            </a:pPr>
            <a:r>
              <a:rPr lang="en-US" dirty="0"/>
              <a:t>We have the weight of the listing, usually in grams. With substances such as Ecstasy or LSD, this sometimes refers to the number of pills or blotters being sold.</a:t>
            </a:r>
          </a:p>
          <a:p>
            <a:pPr marL="171450" indent="-171450">
              <a:buFont typeface="Arial" panose="020B0604020202020204" pitchFamily="34" charset="0"/>
              <a:buChar char="•"/>
            </a:pPr>
            <a:r>
              <a:rPr lang="en-US" dirty="0"/>
              <a:t>We have the price, in a range of currencies.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also see the town a product is sold in, and occasionally districts within a town.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We have two sets of category filters which we can use for link following. Substances and countries/cities. I actually ended up using the country/city field for link following, which brings me nicely to a discussion of design considerations.</a:t>
            </a:r>
          </a:p>
          <a:p>
            <a:endParaRPr lang="en-GB" dirty="0"/>
          </a:p>
        </p:txBody>
      </p:sp>
      <p:sp>
        <p:nvSpPr>
          <p:cNvPr id="4" name="Slide Number Placeholder 3"/>
          <p:cNvSpPr>
            <a:spLocks noGrp="1"/>
          </p:cNvSpPr>
          <p:nvPr>
            <p:ph type="sldNum" sz="quarter" idx="5"/>
          </p:nvPr>
        </p:nvSpPr>
        <p:spPr/>
        <p:txBody>
          <a:bodyPr/>
          <a:lstStyle/>
          <a:p>
            <a:fld id="{ED8C9D08-B539-469C-BB42-C65F9A499606}" type="slidenum">
              <a:rPr lang="en-GB" smtClean="0"/>
              <a:t>8</a:t>
            </a:fld>
            <a:endParaRPr lang="en-GB"/>
          </a:p>
        </p:txBody>
      </p:sp>
    </p:spTree>
    <p:extLst>
      <p:ext uri="{BB962C8B-B14F-4D97-AF65-F5344CB8AC3E}">
        <p14:creationId xmlns:p14="http://schemas.microsoft.com/office/powerpoint/2010/main" val="221850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starting coding, it’s really worth thinking long and hard about how you want to achieve your goals. In retrospect, I wish I’d spent more on this process as it would have saved me a lot of pain later.</a:t>
            </a:r>
          </a:p>
          <a:p>
            <a:endParaRPr lang="en-US" dirty="0"/>
          </a:p>
          <a:p>
            <a:r>
              <a:rPr lang="en-US" dirty="0"/>
              <a:t>There were a number of issues with what I was doing and the way the site functioned that influenced my approach to building the scraper.</a:t>
            </a:r>
          </a:p>
          <a:p>
            <a:endParaRPr lang="en-US" dirty="0"/>
          </a:p>
          <a:p>
            <a:r>
              <a:rPr lang="en-US" dirty="0"/>
              <a:t>First and foremost, I wanted to avoid detection. Mainly because the part of the site I was using didn’t have anti-scraping measures, and I didn’t want them to start putting up obstacles once they realized what I’m doing. </a:t>
            </a:r>
          </a:p>
          <a:p>
            <a:endParaRPr lang="en-US" dirty="0"/>
          </a:p>
          <a:p>
            <a:pPr marL="171450" indent="-171450">
              <a:buFont typeface="Arial" panose="020B0604020202020204" pitchFamily="34" charset="0"/>
              <a:buChar char="•"/>
            </a:pPr>
            <a:r>
              <a:rPr lang="en-US" dirty="0"/>
              <a:t>This meant keeping scraping minimal. Both in terms of speed and scale. If you’re making hundreds of requests per minute, a server admin is going to notice something is happening. </a:t>
            </a:r>
          </a:p>
          <a:p>
            <a:pPr marL="628650" lvl="1" indent="-171450">
              <a:buFont typeface="Arial" panose="020B0604020202020204" pitchFamily="34" charset="0"/>
              <a:buChar char="•"/>
            </a:pPr>
            <a:r>
              <a:rPr lang="en-US" dirty="0"/>
              <a:t>I also only took the data I needed to take, which was records for Georgia.</a:t>
            </a:r>
          </a:p>
          <a:p>
            <a:pPr marL="628650" lvl="1" indent="-171450">
              <a:buFont typeface="Arial" panose="020B0604020202020204" pitchFamily="34" charset="0"/>
              <a:buChar char="•"/>
            </a:pPr>
            <a:r>
              <a:rPr lang="en-US" dirty="0"/>
              <a:t>There are other approaches here. I could have used something like scrapy which uses automatic link following to capture the whole site. This would have given much a much more interesting dataset, but would have been much slower and more complicated to implement. I decided to keep it simple and just loop through a small section of the site.</a:t>
            </a:r>
          </a:p>
          <a:p>
            <a:pPr marL="171450" indent="-171450">
              <a:buFont typeface="Arial" panose="020B0604020202020204" pitchFamily="34" charset="0"/>
              <a:buChar char="•"/>
            </a:pPr>
            <a:r>
              <a:rPr lang="en-US" dirty="0"/>
              <a:t>I randomized wait times between requests, as evenly spaced requests would also look suspicious. </a:t>
            </a:r>
          </a:p>
          <a:p>
            <a:pPr marL="171450" indent="-171450">
              <a:buFont typeface="Arial" panose="020B0604020202020204" pitchFamily="34" charset="0"/>
              <a:buChar char="•"/>
            </a:pPr>
            <a:r>
              <a:rPr lang="en-US" dirty="0"/>
              <a:t>I also made my requests through a browser to make my scraper’s </a:t>
            </a:r>
            <a:r>
              <a:rPr lang="en-US" dirty="0" err="1"/>
              <a:t>behaviour</a:t>
            </a:r>
            <a:r>
              <a:rPr lang="en-US" dirty="0"/>
              <a:t> appear more authentic. This was perhaps unnecessary and ended up causing more problems than it solved, particularly because I wasn’t using any of Selenium’s automation features and just parsing with </a:t>
            </a:r>
            <a:r>
              <a:rPr lang="en-US" dirty="0" err="1"/>
              <a:t>BeautifulSoup</a:t>
            </a:r>
            <a:r>
              <a:rPr lang="en-US" dirty="0"/>
              <a: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For each listing, it was critical to be able to say what substance each listing corresponds to. For example, I want to say that this particular listing by weedman420 is for cannabis. There were two ways I could have done this:</a:t>
            </a:r>
          </a:p>
          <a:p>
            <a:pPr marL="171450" indent="-171450">
              <a:buFont typeface="Arial" panose="020B0604020202020204" pitchFamily="34" charset="0"/>
              <a:buChar char="•"/>
            </a:pPr>
            <a:r>
              <a:rPr lang="en-US" dirty="0"/>
              <a:t>As we saw before, the site provides category sections. I could have followed these links and labelled from there. The problem with doing this was that the categories provided weren’t used particularly well and I saw a lot of misclassified items. </a:t>
            </a:r>
          </a:p>
          <a:p>
            <a:pPr marL="171450" indent="-171450">
              <a:buFont typeface="Arial" panose="020B0604020202020204" pitchFamily="34" charset="0"/>
              <a:buChar char="•"/>
            </a:pPr>
            <a:r>
              <a:rPr lang="en-US" dirty="0"/>
              <a:t>This approach would have also greatly increased the number of requests I was making, increasing the risk of detection.</a:t>
            </a:r>
          </a:p>
          <a:p>
            <a:pPr marL="171450" indent="-171450">
              <a:buFont typeface="Arial" panose="020B0604020202020204" pitchFamily="34" charset="0"/>
              <a:buChar char="•"/>
            </a:pPr>
            <a:r>
              <a:rPr lang="en-US" dirty="0"/>
              <a:t>To get around this problem, I decided to label listings based on keywords in their description. This proved to scale badly and required a lot of manual intervention. I think if I was doing this again, I’d have taken my chances with the categories.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site was blocked in Georgia. This was pretty easy to deal with, lots of people must do all the time otherwise the site wouldn’t work. </a:t>
            </a:r>
          </a:p>
          <a:p>
            <a:pPr marL="171450" indent="-171450">
              <a:buFont typeface="Arial" panose="020B0604020202020204" pitchFamily="34" charset="0"/>
              <a:buChar char="•"/>
            </a:pPr>
            <a:r>
              <a:rPr lang="en-US" dirty="0"/>
              <a:t>Matanga, interestingly, has both Tor and non-Tor mirrors. Most similar markets are only available via Tor.</a:t>
            </a:r>
          </a:p>
          <a:p>
            <a:pPr marL="171450" indent="-171450">
              <a:buFont typeface="Arial" panose="020B0604020202020204" pitchFamily="34" charset="0"/>
              <a:buChar char="•"/>
            </a:pPr>
            <a:r>
              <a:rPr lang="en-US" dirty="0"/>
              <a:t>I used non-Tor mirrors for my scraping, largely because the addresses were easier to remember. I used Tor-browser via Selenium to route it all through the Tor network, and a VPN for an added layer of security.</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 site was awfully built. Mirrors kept crashing, changing and occasionally disappearing entirely. I had to continually rewrite my code with new targets and new try/excepts to catch new and exciting errors. The scraping actually ended when I gave up trying to fix it after six painful months of continuous repair and panic over lost data.</a:t>
            </a:r>
          </a:p>
          <a:p>
            <a:pPr marL="0" indent="0">
              <a:buFont typeface="Arial" panose="020B0604020202020204" pitchFamily="34" charset="0"/>
              <a:buNone/>
            </a:pPr>
            <a:endParaRPr lang="en-US" dirty="0"/>
          </a:p>
          <a:p>
            <a:pPr marL="0" indent="0">
              <a:buFont typeface="Arial" panose="020B0604020202020204" pitchFamily="34" charset="0"/>
              <a:buNone/>
            </a:pPr>
            <a:r>
              <a:rPr lang="en-GB" dirty="0"/>
              <a:t>Finally, all the other studies I’d seen doing this sort of work used user feedback – reviews – to estimate the number of sales made per listing. The design of this specific site made that impossible without implementing a CATCHPA solver, which is hard, so I had to be creative.</a:t>
            </a:r>
          </a:p>
        </p:txBody>
      </p:sp>
      <p:sp>
        <p:nvSpPr>
          <p:cNvPr id="4" name="Slide Number Placeholder 3"/>
          <p:cNvSpPr>
            <a:spLocks noGrp="1"/>
          </p:cNvSpPr>
          <p:nvPr>
            <p:ph type="sldNum" sz="quarter" idx="5"/>
          </p:nvPr>
        </p:nvSpPr>
        <p:spPr/>
        <p:txBody>
          <a:bodyPr/>
          <a:lstStyle/>
          <a:p>
            <a:fld id="{ED8C9D08-B539-469C-BB42-C65F9A499606}" type="slidenum">
              <a:rPr lang="en-GB" smtClean="0"/>
              <a:t>9</a:t>
            </a:fld>
            <a:endParaRPr lang="en-GB"/>
          </a:p>
        </p:txBody>
      </p:sp>
    </p:spTree>
    <p:extLst>
      <p:ext uri="{BB962C8B-B14F-4D97-AF65-F5344CB8AC3E}">
        <p14:creationId xmlns:p14="http://schemas.microsoft.com/office/powerpoint/2010/main" val="3325852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D8C9D08-B539-469C-BB42-C65F9A499606}" type="slidenum">
              <a:rPr lang="en-GB" smtClean="0"/>
              <a:t>10</a:t>
            </a:fld>
            <a:endParaRPr lang="en-GB"/>
          </a:p>
        </p:txBody>
      </p:sp>
    </p:spTree>
    <p:extLst>
      <p:ext uri="{BB962C8B-B14F-4D97-AF65-F5344CB8AC3E}">
        <p14:creationId xmlns:p14="http://schemas.microsoft.com/office/powerpoint/2010/main" val="3861673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C94EF-97A9-4926-9BE3-A17B5795EEF1}"/>
              </a:ext>
            </a:extLst>
          </p:cNvPr>
          <p:cNvSpPr>
            <a:spLocks noGrp="1"/>
          </p:cNvSpPr>
          <p:nvPr>
            <p:ph type="ctrTitle"/>
          </p:nvPr>
        </p:nvSpPr>
        <p:spPr>
          <a:xfrm>
            <a:off x="1524000" y="1122363"/>
            <a:ext cx="9144000" cy="2387600"/>
          </a:xfrm>
        </p:spPr>
        <p:txBody>
          <a:bodyPr anchor="b"/>
          <a:lstStyle>
            <a:lvl1pPr algn="ctr">
              <a:defRPr sz="6000" i="1"/>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B23854D0-4143-4273-93DD-7F29F03BD1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A27EE0FF-373C-4319-99DD-C61B41967133}"/>
              </a:ext>
            </a:extLst>
          </p:cNvPr>
          <p:cNvSpPr>
            <a:spLocks noGrp="1"/>
          </p:cNvSpPr>
          <p:nvPr>
            <p:ph type="dt" sz="half" idx="10"/>
          </p:nvPr>
        </p:nvSpPr>
        <p:spPr/>
        <p:txBody>
          <a:bodyPr/>
          <a:lstStyle/>
          <a:p>
            <a:fld id="{FE0D1AA5-6D52-43F4-A8D4-3AD536842D6A}" type="datetimeFigureOut">
              <a:rPr lang="en-GB" smtClean="0"/>
              <a:t>04/12/2020</a:t>
            </a:fld>
            <a:endParaRPr lang="en-GB"/>
          </a:p>
        </p:txBody>
      </p:sp>
      <p:sp>
        <p:nvSpPr>
          <p:cNvPr id="5" name="Footer Placeholder 4">
            <a:extLst>
              <a:ext uri="{FF2B5EF4-FFF2-40B4-BE49-F238E27FC236}">
                <a16:creationId xmlns:a16="http://schemas.microsoft.com/office/drawing/2014/main" id="{4EE958C9-2BEB-4B11-BC9D-21144F5A264D}"/>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1F9B835-DFAF-4D22-B37D-B37377A85D7B}"/>
              </a:ext>
            </a:extLst>
          </p:cNvPr>
          <p:cNvSpPr>
            <a:spLocks noGrp="1"/>
          </p:cNvSpPr>
          <p:nvPr>
            <p:ph type="sldNum" sz="quarter" idx="12"/>
          </p:nvPr>
        </p:nvSpPr>
        <p:spPr/>
        <p:txBody>
          <a:bodyPr/>
          <a:lstStyle/>
          <a:p>
            <a:fld id="{148C08E9-2E98-4AA1-90AB-3CC654EC26FB}" type="slidenum">
              <a:rPr lang="en-GB" smtClean="0"/>
              <a:t>‹#›</a:t>
            </a:fld>
            <a:endParaRPr lang="en-GB"/>
          </a:p>
        </p:txBody>
      </p:sp>
    </p:spTree>
    <p:extLst>
      <p:ext uri="{BB962C8B-B14F-4D97-AF65-F5344CB8AC3E}">
        <p14:creationId xmlns:p14="http://schemas.microsoft.com/office/powerpoint/2010/main" val="10579189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5E946-892C-4B83-89E3-D4E7B5BE36A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5DAFD69-CAB5-41E0-B58E-896133C4FA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D12CE56-3E83-4249-BA79-79A8AC29C195}"/>
              </a:ext>
            </a:extLst>
          </p:cNvPr>
          <p:cNvSpPr>
            <a:spLocks noGrp="1"/>
          </p:cNvSpPr>
          <p:nvPr>
            <p:ph type="dt" sz="half" idx="10"/>
          </p:nvPr>
        </p:nvSpPr>
        <p:spPr/>
        <p:txBody>
          <a:bodyPr/>
          <a:lstStyle/>
          <a:p>
            <a:fld id="{FE0D1AA5-6D52-43F4-A8D4-3AD536842D6A}" type="datetimeFigureOut">
              <a:rPr lang="en-GB" smtClean="0"/>
              <a:t>04/12/2020</a:t>
            </a:fld>
            <a:endParaRPr lang="en-GB"/>
          </a:p>
        </p:txBody>
      </p:sp>
      <p:sp>
        <p:nvSpPr>
          <p:cNvPr id="5" name="Footer Placeholder 4">
            <a:extLst>
              <a:ext uri="{FF2B5EF4-FFF2-40B4-BE49-F238E27FC236}">
                <a16:creationId xmlns:a16="http://schemas.microsoft.com/office/drawing/2014/main" id="{DABE84CE-D1DE-4518-8762-E455A8B75BD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8C83EF7-FD93-43F1-A13A-3C7C7F873221}"/>
              </a:ext>
            </a:extLst>
          </p:cNvPr>
          <p:cNvSpPr>
            <a:spLocks noGrp="1"/>
          </p:cNvSpPr>
          <p:nvPr>
            <p:ph type="sldNum" sz="quarter" idx="12"/>
          </p:nvPr>
        </p:nvSpPr>
        <p:spPr/>
        <p:txBody>
          <a:bodyPr/>
          <a:lstStyle/>
          <a:p>
            <a:fld id="{148C08E9-2E98-4AA1-90AB-3CC654EC26FB}" type="slidenum">
              <a:rPr lang="en-GB" smtClean="0"/>
              <a:t>‹#›</a:t>
            </a:fld>
            <a:endParaRPr lang="en-GB"/>
          </a:p>
        </p:txBody>
      </p:sp>
    </p:spTree>
    <p:extLst>
      <p:ext uri="{BB962C8B-B14F-4D97-AF65-F5344CB8AC3E}">
        <p14:creationId xmlns:p14="http://schemas.microsoft.com/office/powerpoint/2010/main" val="2970733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C1C420-2BB9-444A-85E8-45D1960159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43ED229-C4CD-447B-A690-8DC274DAD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97CA370-5054-4167-8BBA-A055397DEB7C}"/>
              </a:ext>
            </a:extLst>
          </p:cNvPr>
          <p:cNvSpPr>
            <a:spLocks noGrp="1"/>
          </p:cNvSpPr>
          <p:nvPr>
            <p:ph type="dt" sz="half" idx="10"/>
          </p:nvPr>
        </p:nvSpPr>
        <p:spPr/>
        <p:txBody>
          <a:bodyPr/>
          <a:lstStyle/>
          <a:p>
            <a:fld id="{FE0D1AA5-6D52-43F4-A8D4-3AD536842D6A}" type="datetimeFigureOut">
              <a:rPr lang="en-GB" smtClean="0"/>
              <a:t>04/12/2020</a:t>
            </a:fld>
            <a:endParaRPr lang="en-GB"/>
          </a:p>
        </p:txBody>
      </p:sp>
      <p:sp>
        <p:nvSpPr>
          <p:cNvPr id="5" name="Footer Placeholder 4">
            <a:extLst>
              <a:ext uri="{FF2B5EF4-FFF2-40B4-BE49-F238E27FC236}">
                <a16:creationId xmlns:a16="http://schemas.microsoft.com/office/drawing/2014/main" id="{9FFC5198-7210-46D3-BD5D-45640970F0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875320-00AC-4A4C-8285-151216ED4ACC}"/>
              </a:ext>
            </a:extLst>
          </p:cNvPr>
          <p:cNvSpPr>
            <a:spLocks noGrp="1"/>
          </p:cNvSpPr>
          <p:nvPr>
            <p:ph type="sldNum" sz="quarter" idx="12"/>
          </p:nvPr>
        </p:nvSpPr>
        <p:spPr/>
        <p:txBody>
          <a:bodyPr/>
          <a:lstStyle/>
          <a:p>
            <a:fld id="{148C08E9-2E98-4AA1-90AB-3CC654EC26FB}" type="slidenum">
              <a:rPr lang="en-GB" smtClean="0"/>
              <a:t>‹#›</a:t>
            </a:fld>
            <a:endParaRPr lang="en-GB"/>
          </a:p>
        </p:txBody>
      </p:sp>
    </p:spTree>
    <p:extLst>
      <p:ext uri="{BB962C8B-B14F-4D97-AF65-F5344CB8AC3E}">
        <p14:creationId xmlns:p14="http://schemas.microsoft.com/office/powerpoint/2010/main" val="2503934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F1D9D-B8E6-49C8-9579-AF303E5D352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56B0518-B464-4D0D-9877-63A2750A22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E5C45E6-9C49-48DD-9D5F-F4BA4B2128D9}"/>
              </a:ext>
            </a:extLst>
          </p:cNvPr>
          <p:cNvSpPr>
            <a:spLocks noGrp="1"/>
          </p:cNvSpPr>
          <p:nvPr>
            <p:ph type="dt" sz="half" idx="10"/>
          </p:nvPr>
        </p:nvSpPr>
        <p:spPr/>
        <p:txBody>
          <a:bodyPr/>
          <a:lstStyle/>
          <a:p>
            <a:fld id="{FE0D1AA5-6D52-43F4-A8D4-3AD536842D6A}" type="datetimeFigureOut">
              <a:rPr lang="en-GB" smtClean="0"/>
              <a:t>04/12/2020</a:t>
            </a:fld>
            <a:endParaRPr lang="en-GB"/>
          </a:p>
        </p:txBody>
      </p:sp>
      <p:sp>
        <p:nvSpPr>
          <p:cNvPr id="5" name="Footer Placeholder 4">
            <a:extLst>
              <a:ext uri="{FF2B5EF4-FFF2-40B4-BE49-F238E27FC236}">
                <a16:creationId xmlns:a16="http://schemas.microsoft.com/office/drawing/2014/main" id="{6ACA3033-DCC3-46F9-AA95-27161449DF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C55E6C9-2D85-48E2-821B-70A9A233B1E0}"/>
              </a:ext>
            </a:extLst>
          </p:cNvPr>
          <p:cNvSpPr>
            <a:spLocks noGrp="1"/>
          </p:cNvSpPr>
          <p:nvPr>
            <p:ph type="sldNum" sz="quarter" idx="12"/>
          </p:nvPr>
        </p:nvSpPr>
        <p:spPr/>
        <p:txBody>
          <a:bodyPr/>
          <a:lstStyle/>
          <a:p>
            <a:fld id="{148C08E9-2E98-4AA1-90AB-3CC654EC26FB}" type="slidenum">
              <a:rPr lang="en-GB" smtClean="0"/>
              <a:t>‹#›</a:t>
            </a:fld>
            <a:endParaRPr lang="en-GB"/>
          </a:p>
        </p:txBody>
      </p:sp>
    </p:spTree>
    <p:extLst>
      <p:ext uri="{BB962C8B-B14F-4D97-AF65-F5344CB8AC3E}">
        <p14:creationId xmlns:p14="http://schemas.microsoft.com/office/powerpoint/2010/main" val="4057245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DFC0-D07B-4B33-ACB5-944845FF53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69A9D22-916E-43BB-B5AD-EF8F7E177A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B24B50-542E-4694-83E1-A59115579D5C}"/>
              </a:ext>
            </a:extLst>
          </p:cNvPr>
          <p:cNvSpPr>
            <a:spLocks noGrp="1"/>
          </p:cNvSpPr>
          <p:nvPr>
            <p:ph type="dt" sz="half" idx="10"/>
          </p:nvPr>
        </p:nvSpPr>
        <p:spPr/>
        <p:txBody>
          <a:bodyPr/>
          <a:lstStyle/>
          <a:p>
            <a:fld id="{FE0D1AA5-6D52-43F4-A8D4-3AD536842D6A}" type="datetimeFigureOut">
              <a:rPr lang="en-GB" smtClean="0"/>
              <a:t>04/12/2020</a:t>
            </a:fld>
            <a:endParaRPr lang="en-GB"/>
          </a:p>
        </p:txBody>
      </p:sp>
      <p:sp>
        <p:nvSpPr>
          <p:cNvPr id="5" name="Footer Placeholder 4">
            <a:extLst>
              <a:ext uri="{FF2B5EF4-FFF2-40B4-BE49-F238E27FC236}">
                <a16:creationId xmlns:a16="http://schemas.microsoft.com/office/drawing/2014/main" id="{42D16D47-2DB1-484E-9273-2566E152F6C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BA685AE-5DCF-4FCF-85E1-920649A809CB}"/>
              </a:ext>
            </a:extLst>
          </p:cNvPr>
          <p:cNvSpPr>
            <a:spLocks noGrp="1"/>
          </p:cNvSpPr>
          <p:nvPr>
            <p:ph type="sldNum" sz="quarter" idx="12"/>
          </p:nvPr>
        </p:nvSpPr>
        <p:spPr/>
        <p:txBody>
          <a:bodyPr/>
          <a:lstStyle/>
          <a:p>
            <a:fld id="{148C08E9-2E98-4AA1-90AB-3CC654EC26FB}" type="slidenum">
              <a:rPr lang="en-GB" smtClean="0"/>
              <a:t>‹#›</a:t>
            </a:fld>
            <a:endParaRPr lang="en-GB"/>
          </a:p>
        </p:txBody>
      </p:sp>
    </p:spTree>
    <p:extLst>
      <p:ext uri="{BB962C8B-B14F-4D97-AF65-F5344CB8AC3E}">
        <p14:creationId xmlns:p14="http://schemas.microsoft.com/office/powerpoint/2010/main" val="2555925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65D7B-6FB9-43F6-ABE3-F6A27777BB7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EE336A0-FA55-434E-ACCF-82EF3271A17D}"/>
              </a:ext>
            </a:extLst>
          </p:cNvPr>
          <p:cNvSpPr>
            <a:spLocks noGrp="1"/>
          </p:cNvSpPr>
          <p:nvPr>
            <p:ph sz="half" idx="1"/>
          </p:nvPr>
        </p:nvSpPr>
        <p:spPr>
          <a:xfrm>
            <a:off x="838200" y="2085973"/>
            <a:ext cx="5181600" cy="40909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7AE8D01-25CF-48A1-8FB9-3E41A88292A6}"/>
              </a:ext>
            </a:extLst>
          </p:cNvPr>
          <p:cNvSpPr>
            <a:spLocks noGrp="1"/>
          </p:cNvSpPr>
          <p:nvPr>
            <p:ph sz="half" idx="2"/>
          </p:nvPr>
        </p:nvSpPr>
        <p:spPr>
          <a:xfrm>
            <a:off x="6172200" y="2085975"/>
            <a:ext cx="5181600" cy="4090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695CF6E-410F-4BED-8EB4-69260A24C314}"/>
              </a:ext>
            </a:extLst>
          </p:cNvPr>
          <p:cNvSpPr>
            <a:spLocks noGrp="1"/>
          </p:cNvSpPr>
          <p:nvPr>
            <p:ph type="dt" sz="half" idx="10"/>
          </p:nvPr>
        </p:nvSpPr>
        <p:spPr/>
        <p:txBody>
          <a:bodyPr/>
          <a:lstStyle/>
          <a:p>
            <a:fld id="{FE0D1AA5-6D52-43F4-A8D4-3AD536842D6A}" type="datetimeFigureOut">
              <a:rPr lang="en-GB" smtClean="0"/>
              <a:t>04/12/2020</a:t>
            </a:fld>
            <a:endParaRPr lang="en-GB"/>
          </a:p>
        </p:txBody>
      </p:sp>
      <p:sp>
        <p:nvSpPr>
          <p:cNvPr id="6" name="Footer Placeholder 5">
            <a:extLst>
              <a:ext uri="{FF2B5EF4-FFF2-40B4-BE49-F238E27FC236}">
                <a16:creationId xmlns:a16="http://schemas.microsoft.com/office/drawing/2014/main" id="{942A741D-AF91-45FE-8981-CAA7D94A9F4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485F85A-FE58-4E1D-846F-BF7C7F252114}"/>
              </a:ext>
            </a:extLst>
          </p:cNvPr>
          <p:cNvSpPr>
            <a:spLocks noGrp="1"/>
          </p:cNvSpPr>
          <p:nvPr>
            <p:ph type="sldNum" sz="quarter" idx="12"/>
          </p:nvPr>
        </p:nvSpPr>
        <p:spPr/>
        <p:txBody>
          <a:bodyPr/>
          <a:lstStyle/>
          <a:p>
            <a:fld id="{148C08E9-2E98-4AA1-90AB-3CC654EC26FB}" type="slidenum">
              <a:rPr lang="en-GB" smtClean="0"/>
              <a:t>‹#›</a:t>
            </a:fld>
            <a:endParaRPr lang="en-GB"/>
          </a:p>
        </p:txBody>
      </p:sp>
    </p:spTree>
    <p:extLst>
      <p:ext uri="{BB962C8B-B14F-4D97-AF65-F5344CB8AC3E}">
        <p14:creationId xmlns:p14="http://schemas.microsoft.com/office/powerpoint/2010/main" val="1666284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9CE10-5F9E-430A-B650-BFDE86F18DF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E96F9F0-1FAD-430C-8EE6-F2C4005C98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F1248C-6BC1-4BB3-81D9-63F57DB294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5523ABF-C0FA-49A6-9D88-16A0E7CE3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CB01FC-06E2-4D1C-9443-824E8DE0D7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84FBC9A-FEE4-4A39-BDF4-52AAB7FBF4BC}"/>
              </a:ext>
            </a:extLst>
          </p:cNvPr>
          <p:cNvSpPr>
            <a:spLocks noGrp="1"/>
          </p:cNvSpPr>
          <p:nvPr>
            <p:ph type="dt" sz="half" idx="10"/>
          </p:nvPr>
        </p:nvSpPr>
        <p:spPr/>
        <p:txBody>
          <a:bodyPr/>
          <a:lstStyle/>
          <a:p>
            <a:fld id="{FE0D1AA5-6D52-43F4-A8D4-3AD536842D6A}" type="datetimeFigureOut">
              <a:rPr lang="en-GB" smtClean="0"/>
              <a:t>04/12/2020</a:t>
            </a:fld>
            <a:endParaRPr lang="en-GB"/>
          </a:p>
        </p:txBody>
      </p:sp>
      <p:sp>
        <p:nvSpPr>
          <p:cNvPr id="8" name="Footer Placeholder 7">
            <a:extLst>
              <a:ext uri="{FF2B5EF4-FFF2-40B4-BE49-F238E27FC236}">
                <a16:creationId xmlns:a16="http://schemas.microsoft.com/office/drawing/2014/main" id="{AEF930EC-1016-49BE-831B-5293534A11B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023F494-FEC3-421C-92FD-D520C7642626}"/>
              </a:ext>
            </a:extLst>
          </p:cNvPr>
          <p:cNvSpPr>
            <a:spLocks noGrp="1"/>
          </p:cNvSpPr>
          <p:nvPr>
            <p:ph type="sldNum" sz="quarter" idx="12"/>
          </p:nvPr>
        </p:nvSpPr>
        <p:spPr/>
        <p:txBody>
          <a:bodyPr/>
          <a:lstStyle/>
          <a:p>
            <a:fld id="{148C08E9-2E98-4AA1-90AB-3CC654EC26FB}" type="slidenum">
              <a:rPr lang="en-GB" smtClean="0"/>
              <a:t>‹#›</a:t>
            </a:fld>
            <a:endParaRPr lang="en-GB"/>
          </a:p>
        </p:txBody>
      </p:sp>
    </p:spTree>
    <p:extLst>
      <p:ext uri="{BB962C8B-B14F-4D97-AF65-F5344CB8AC3E}">
        <p14:creationId xmlns:p14="http://schemas.microsoft.com/office/powerpoint/2010/main" val="398566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9B1DB-5147-4A83-96BD-878904E2335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B74BF16-ECF8-413C-9846-24178B717545}"/>
              </a:ext>
            </a:extLst>
          </p:cNvPr>
          <p:cNvSpPr>
            <a:spLocks noGrp="1"/>
          </p:cNvSpPr>
          <p:nvPr>
            <p:ph type="dt" sz="half" idx="10"/>
          </p:nvPr>
        </p:nvSpPr>
        <p:spPr/>
        <p:txBody>
          <a:bodyPr/>
          <a:lstStyle/>
          <a:p>
            <a:fld id="{FE0D1AA5-6D52-43F4-A8D4-3AD536842D6A}" type="datetimeFigureOut">
              <a:rPr lang="en-GB" smtClean="0"/>
              <a:t>04/12/2020</a:t>
            </a:fld>
            <a:endParaRPr lang="en-GB"/>
          </a:p>
        </p:txBody>
      </p:sp>
      <p:sp>
        <p:nvSpPr>
          <p:cNvPr id="4" name="Footer Placeholder 3">
            <a:extLst>
              <a:ext uri="{FF2B5EF4-FFF2-40B4-BE49-F238E27FC236}">
                <a16:creationId xmlns:a16="http://schemas.microsoft.com/office/drawing/2014/main" id="{BDA7AEC8-BF4F-4440-A12D-9AC60F7AF18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3316B42-6C29-47E7-96BE-DBA1ED24B523}"/>
              </a:ext>
            </a:extLst>
          </p:cNvPr>
          <p:cNvSpPr>
            <a:spLocks noGrp="1"/>
          </p:cNvSpPr>
          <p:nvPr>
            <p:ph type="sldNum" sz="quarter" idx="12"/>
          </p:nvPr>
        </p:nvSpPr>
        <p:spPr/>
        <p:txBody>
          <a:bodyPr/>
          <a:lstStyle/>
          <a:p>
            <a:fld id="{148C08E9-2E98-4AA1-90AB-3CC654EC26FB}" type="slidenum">
              <a:rPr lang="en-GB" smtClean="0"/>
              <a:t>‹#›</a:t>
            </a:fld>
            <a:endParaRPr lang="en-GB"/>
          </a:p>
        </p:txBody>
      </p:sp>
    </p:spTree>
    <p:extLst>
      <p:ext uri="{BB962C8B-B14F-4D97-AF65-F5344CB8AC3E}">
        <p14:creationId xmlns:p14="http://schemas.microsoft.com/office/powerpoint/2010/main" val="342604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8AF4BC-D1E5-467D-AE35-1B83C9872EAF}"/>
              </a:ext>
            </a:extLst>
          </p:cNvPr>
          <p:cNvSpPr>
            <a:spLocks noGrp="1"/>
          </p:cNvSpPr>
          <p:nvPr>
            <p:ph type="dt" sz="half" idx="10"/>
          </p:nvPr>
        </p:nvSpPr>
        <p:spPr/>
        <p:txBody>
          <a:bodyPr/>
          <a:lstStyle/>
          <a:p>
            <a:fld id="{FE0D1AA5-6D52-43F4-A8D4-3AD536842D6A}" type="datetimeFigureOut">
              <a:rPr lang="en-GB" smtClean="0"/>
              <a:t>04/12/2020</a:t>
            </a:fld>
            <a:endParaRPr lang="en-GB"/>
          </a:p>
        </p:txBody>
      </p:sp>
      <p:sp>
        <p:nvSpPr>
          <p:cNvPr id="3" name="Footer Placeholder 2">
            <a:extLst>
              <a:ext uri="{FF2B5EF4-FFF2-40B4-BE49-F238E27FC236}">
                <a16:creationId xmlns:a16="http://schemas.microsoft.com/office/drawing/2014/main" id="{AF3A25F2-27FD-4190-979F-64563D8611C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1F7EE4E-9684-4DF1-8A84-137C9BF2E2D4}"/>
              </a:ext>
            </a:extLst>
          </p:cNvPr>
          <p:cNvSpPr>
            <a:spLocks noGrp="1"/>
          </p:cNvSpPr>
          <p:nvPr>
            <p:ph type="sldNum" sz="quarter" idx="12"/>
          </p:nvPr>
        </p:nvSpPr>
        <p:spPr/>
        <p:txBody>
          <a:bodyPr/>
          <a:lstStyle/>
          <a:p>
            <a:fld id="{148C08E9-2E98-4AA1-90AB-3CC654EC26FB}" type="slidenum">
              <a:rPr lang="en-GB" smtClean="0"/>
              <a:t>‹#›</a:t>
            </a:fld>
            <a:endParaRPr lang="en-GB"/>
          </a:p>
        </p:txBody>
      </p:sp>
    </p:spTree>
    <p:extLst>
      <p:ext uri="{BB962C8B-B14F-4D97-AF65-F5344CB8AC3E}">
        <p14:creationId xmlns:p14="http://schemas.microsoft.com/office/powerpoint/2010/main" val="3261486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79B9C-07FA-4BA8-902D-C738A3227F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662C5CF-3F82-41E5-86A0-2BB92C9CA9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B1E635C-B808-49ED-A93B-D134F8FF47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1C0A2-BA58-481D-80B1-57DB7B7FBDE5}"/>
              </a:ext>
            </a:extLst>
          </p:cNvPr>
          <p:cNvSpPr>
            <a:spLocks noGrp="1"/>
          </p:cNvSpPr>
          <p:nvPr>
            <p:ph type="dt" sz="half" idx="10"/>
          </p:nvPr>
        </p:nvSpPr>
        <p:spPr/>
        <p:txBody>
          <a:bodyPr/>
          <a:lstStyle/>
          <a:p>
            <a:fld id="{FE0D1AA5-6D52-43F4-A8D4-3AD536842D6A}" type="datetimeFigureOut">
              <a:rPr lang="en-GB" smtClean="0"/>
              <a:t>04/12/2020</a:t>
            </a:fld>
            <a:endParaRPr lang="en-GB"/>
          </a:p>
        </p:txBody>
      </p:sp>
      <p:sp>
        <p:nvSpPr>
          <p:cNvPr id="6" name="Footer Placeholder 5">
            <a:extLst>
              <a:ext uri="{FF2B5EF4-FFF2-40B4-BE49-F238E27FC236}">
                <a16:creationId xmlns:a16="http://schemas.microsoft.com/office/drawing/2014/main" id="{0A509E2D-A959-4DC8-8332-158E91A991E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AEAAB2E-995A-4A4D-8801-AE1C3D74B393}"/>
              </a:ext>
            </a:extLst>
          </p:cNvPr>
          <p:cNvSpPr>
            <a:spLocks noGrp="1"/>
          </p:cNvSpPr>
          <p:nvPr>
            <p:ph type="sldNum" sz="quarter" idx="12"/>
          </p:nvPr>
        </p:nvSpPr>
        <p:spPr/>
        <p:txBody>
          <a:bodyPr/>
          <a:lstStyle/>
          <a:p>
            <a:fld id="{148C08E9-2E98-4AA1-90AB-3CC654EC26FB}" type="slidenum">
              <a:rPr lang="en-GB" smtClean="0"/>
              <a:t>‹#›</a:t>
            </a:fld>
            <a:endParaRPr lang="en-GB"/>
          </a:p>
        </p:txBody>
      </p:sp>
    </p:spTree>
    <p:extLst>
      <p:ext uri="{BB962C8B-B14F-4D97-AF65-F5344CB8AC3E}">
        <p14:creationId xmlns:p14="http://schemas.microsoft.com/office/powerpoint/2010/main" val="1330392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7BF34-D370-47C5-A998-12709DEBDE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20DAB60-9F9A-465D-8C37-7963CEDD0F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4ED751B-E1A8-4F29-AFC0-C826A7CF9D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6D6A8F-E40E-4267-8575-AE70E05BF820}"/>
              </a:ext>
            </a:extLst>
          </p:cNvPr>
          <p:cNvSpPr>
            <a:spLocks noGrp="1"/>
          </p:cNvSpPr>
          <p:nvPr>
            <p:ph type="dt" sz="half" idx="10"/>
          </p:nvPr>
        </p:nvSpPr>
        <p:spPr/>
        <p:txBody>
          <a:bodyPr/>
          <a:lstStyle/>
          <a:p>
            <a:fld id="{FE0D1AA5-6D52-43F4-A8D4-3AD536842D6A}" type="datetimeFigureOut">
              <a:rPr lang="en-GB" smtClean="0"/>
              <a:t>04/12/2020</a:t>
            </a:fld>
            <a:endParaRPr lang="en-GB"/>
          </a:p>
        </p:txBody>
      </p:sp>
      <p:sp>
        <p:nvSpPr>
          <p:cNvPr id="6" name="Footer Placeholder 5">
            <a:extLst>
              <a:ext uri="{FF2B5EF4-FFF2-40B4-BE49-F238E27FC236}">
                <a16:creationId xmlns:a16="http://schemas.microsoft.com/office/drawing/2014/main" id="{BECD2707-7352-4DD1-9339-FC20A437829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B018AAE-C947-40BD-B6DF-7192A188A619}"/>
              </a:ext>
            </a:extLst>
          </p:cNvPr>
          <p:cNvSpPr>
            <a:spLocks noGrp="1"/>
          </p:cNvSpPr>
          <p:nvPr>
            <p:ph type="sldNum" sz="quarter" idx="12"/>
          </p:nvPr>
        </p:nvSpPr>
        <p:spPr/>
        <p:txBody>
          <a:bodyPr/>
          <a:lstStyle/>
          <a:p>
            <a:fld id="{148C08E9-2E98-4AA1-90AB-3CC654EC26FB}" type="slidenum">
              <a:rPr lang="en-GB" smtClean="0"/>
              <a:t>‹#›</a:t>
            </a:fld>
            <a:endParaRPr lang="en-GB"/>
          </a:p>
        </p:txBody>
      </p:sp>
    </p:spTree>
    <p:extLst>
      <p:ext uri="{BB962C8B-B14F-4D97-AF65-F5344CB8AC3E}">
        <p14:creationId xmlns:p14="http://schemas.microsoft.com/office/powerpoint/2010/main" val="922715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5AC5FE-43B9-4C11-8056-28361C4DFC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1245A86E-C294-425C-88C6-31EE2D24BC7D}"/>
              </a:ext>
            </a:extLst>
          </p:cNvPr>
          <p:cNvSpPr>
            <a:spLocks noGrp="1"/>
          </p:cNvSpPr>
          <p:nvPr>
            <p:ph type="body" idx="1"/>
          </p:nvPr>
        </p:nvSpPr>
        <p:spPr>
          <a:xfrm>
            <a:off x="838200" y="2171699"/>
            <a:ext cx="10515600" cy="40052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6C97D54-2227-42AA-9170-6E3247AB83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0D1AA5-6D52-43F4-A8D4-3AD536842D6A}" type="datetimeFigureOut">
              <a:rPr lang="en-GB" smtClean="0"/>
              <a:t>04/12/2020</a:t>
            </a:fld>
            <a:endParaRPr lang="en-GB"/>
          </a:p>
        </p:txBody>
      </p:sp>
      <p:sp>
        <p:nvSpPr>
          <p:cNvPr id="5" name="Footer Placeholder 4">
            <a:extLst>
              <a:ext uri="{FF2B5EF4-FFF2-40B4-BE49-F238E27FC236}">
                <a16:creationId xmlns:a16="http://schemas.microsoft.com/office/drawing/2014/main" id="{2D0328DD-7081-4CC2-BD29-BC7EFD4268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4DFF8AB-B367-4418-A65C-1317702029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8C08E9-2E98-4AA1-90AB-3CC654EC26FB}" type="slidenum">
              <a:rPr lang="en-GB" smtClean="0"/>
              <a:t>‹#›</a:t>
            </a:fld>
            <a:endParaRPr lang="en-GB"/>
          </a:p>
        </p:txBody>
      </p:sp>
      <p:sp>
        <p:nvSpPr>
          <p:cNvPr id="7" name="Rectangle: Top Corners One Rounded and One Snipped 6">
            <a:extLst>
              <a:ext uri="{FF2B5EF4-FFF2-40B4-BE49-F238E27FC236}">
                <a16:creationId xmlns:a16="http://schemas.microsoft.com/office/drawing/2014/main" id="{CF83C8FF-5289-4ACA-B707-224251081B43}"/>
              </a:ext>
            </a:extLst>
          </p:cNvPr>
          <p:cNvSpPr/>
          <p:nvPr userDrawn="1"/>
        </p:nvSpPr>
        <p:spPr>
          <a:xfrm>
            <a:off x="0" y="6176963"/>
            <a:ext cx="11353800" cy="681037"/>
          </a:xfrm>
          <a:prstGeom prst="snipRoundRect">
            <a:avLst>
              <a:gd name="adj1" fmla="val 0"/>
              <a:gd name="adj2" fmla="val 382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26537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cap="small" spc="-5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3952B-3422-4236-9F3C-8CC7F7676A62}"/>
              </a:ext>
            </a:extLst>
          </p:cNvPr>
          <p:cNvSpPr>
            <a:spLocks noGrp="1"/>
          </p:cNvSpPr>
          <p:nvPr>
            <p:ph type="ctrTitle"/>
          </p:nvPr>
        </p:nvSpPr>
        <p:spPr/>
        <p:txBody>
          <a:bodyPr>
            <a:normAutofit/>
          </a:bodyPr>
          <a:lstStyle/>
          <a:p>
            <a:r>
              <a:rPr lang="en-US" sz="6600" i="0" dirty="0"/>
              <a:t>SCRAPING THE DARK WEB</a:t>
            </a:r>
            <a:endParaRPr lang="en-GB" sz="6600" i="0" dirty="0"/>
          </a:p>
        </p:txBody>
      </p:sp>
      <p:sp>
        <p:nvSpPr>
          <p:cNvPr id="4" name="Rectangle: Single Corner Snipped 3">
            <a:extLst>
              <a:ext uri="{FF2B5EF4-FFF2-40B4-BE49-F238E27FC236}">
                <a16:creationId xmlns:a16="http://schemas.microsoft.com/office/drawing/2014/main" id="{52AC5512-6A0D-471C-9D8F-1D56FB2BE4DC}"/>
              </a:ext>
            </a:extLst>
          </p:cNvPr>
          <p:cNvSpPr/>
          <p:nvPr/>
        </p:nvSpPr>
        <p:spPr>
          <a:xfrm>
            <a:off x="0" y="4851400"/>
            <a:ext cx="10668000" cy="2006600"/>
          </a:xfrm>
          <a:prstGeom prst="snip1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33400"/>
            <a:r>
              <a:rPr lang="en-US" b="1" dirty="0">
                <a:solidFill>
                  <a:schemeClr val="bg1"/>
                </a:solidFill>
                <a:latin typeface="Arial" panose="020B0604020202020204" pitchFamily="34" charset="0"/>
                <a:cs typeface="Arial" panose="020B0604020202020204" pitchFamily="34" charset="0"/>
              </a:rPr>
              <a:t>Case study: Online markets for illicit drugs in Georgia</a:t>
            </a:r>
          </a:p>
          <a:p>
            <a:pPr marL="533400"/>
            <a:endParaRPr lang="en-US" dirty="0">
              <a:solidFill>
                <a:schemeClr val="bg1"/>
              </a:solidFill>
              <a:latin typeface="Arial" panose="020B0604020202020204" pitchFamily="34" charset="0"/>
              <a:cs typeface="Arial" panose="020B0604020202020204" pitchFamily="34" charset="0"/>
            </a:endParaRPr>
          </a:p>
          <a:p>
            <a:pPr marL="533400"/>
            <a:r>
              <a:rPr lang="en-US" dirty="0">
                <a:solidFill>
                  <a:schemeClr val="bg1"/>
                </a:solidFill>
                <a:latin typeface="Arial" panose="020B0604020202020204" pitchFamily="34" charset="0"/>
                <a:cs typeface="Arial" panose="020B0604020202020204" pitchFamily="34" charset="0"/>
              </a:rPr>
              <a:t>Ian Goodrich, CRRC Georgia</a:t>
            </a:r>
          </a:p>
          <a:p>
            <a:pPr marL="533400"/>
            <a:r>
              <a:rPr lang="en-US" dirty="0" err="1">
                <a:solidFill>
                  <a:schemeClr val="bg1"/>
                </a:solidFill>
                <a:latin typeface="Arial" panose="020B0604020202020204" pitchFamily="34" charset="0"/>
                <a:cs typeface="Arial" panose="020B0604020202020204" pitchFamily="34" charset="0"/>
              </a:rPr>
              <a:t>Ironhack</a:t>
            </a:r>
            <a:r>
              <a:rPr lang="en-US" dirty="0">
                <a:solidFill>
                  <a:schemeClr val="bg1"/>
                </a:solidFill>
                <a:latin typeface="Arial" panose="020B0604020202020204" pitchFamily="34" charset="0"/>
                <a:cs typeface="Arial" panose="020B0604020202020204" pitchFamily="34" charset="0"/>
              </a:rPr>
              <a:t>, December 2020</a:t>
            </a:r>
          </a:p>
        </p:txBody>
      </p:sp>
      <p:cxnSp>
        <p:nvCxnSpPr>
          <p:cNvPr id="8" name="Straight Connector 7">
            <a:extLst>
              <a:ext uri="{FF2B5EF4-FFF2-40B4-BE49-F238E27FC236}">
                <a16:creationId xmlns:a16="http://schemas.microsoft.com/office/drawing/2014/main" id="{6C07B3DC-A209-45F1-931E-5A3D67FB6177}"/>
              </a:ext>
            </a:extLst>
          </p:cNvPr>
          <p:cNvCxnSpPr>
            <a:cxnSpLocks/>
          </p:cNvCxnSpPr>
          <p:nvPr/>
        </p:nvCxnSpPr>
        <p:spPr>
          <a:xfrm>
            <a:off x="0" y="1173163"/>
            <a:ext cx="10388600" cy="0"/>
          </a:xfrm>
          <a:prstGeom prst="line">
            <a:avLst/>
          </a:prstGeom>
          <a:ln>
            <a:solidFill>
              <a:schemeClr val="tx1"/>
            </a:solidFill>
          </a:ln>
        </p:spPr>
        <p:style>
          <a:lnRef idx="1">
            <a:schemeClr val="accent4"/>
          </a:lnRef>
          <a:fillRef idx="0">
            <a:schemeClr val="accent4"/>
          </a:fillRef>
          <a:effectRef idx="0">
            <a:schemeClr val="accent4"/>
          </a:effectRef>
          <a:fontRef idx="minor">
            <a:schemeClr val="tx1"/>
          </a:fontRef>
        </p:style>
      </p:cxnSp>
      <p:cxnSp>
        <p:nvCxnSpPr>
          <p:cNvPr id="10" name="Straight Connector 9">
            <a:extLst>
              <a:ext uri="{FF2B5EF4-FFF2-40B4-BE49-F238E27FC236}">
                <a16:creationId xmlns:a16="http://schemas.microsoft.com/office/drawing/2014/main" id="{1F401F0B-8765-414B-9D65-589019734AC8}"/>
              </a:ext>
            </a:extLst>
          </p:cNvPr>
          <p:cNvCxnSpPr>
            <a:cxnSpLocks/>
          </p:cNvCxnSpPr>
          <p:nvPr/>
        </p:nvCxnSpPr>
        <p:spPr>
          <a:xfrm>
            <a:off x="2997200" y="3802063"/>
            <a:ext cx="9525000" cy="0"/>
          </a:xfrm>
          <a:prstGeom prst="line">
            <a:avLst/>
          </a:prstGeom>
          <a:ln>
            <a:solidFill>
              <a:schemeClr val="tx1"/>
            </a:solidFil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934229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C1EDE-5DE3-4485-86BF-492BCCE5F4DB}"/>
              </a:ext>
            </a:extLst>
          </p:cNvPr>
          <p:cNvSpPr>
            <a:spLocks noGrp="1"/>
          </p:cNvSpPr>
          <p:nvPr>
            <p:ph type="title"/>
          </p:nvPr>
        </p:nvSpPr>
        <p:spPr/>
        <p:txBody>
          <a:bodyPr/>
          <a:lstStyle/>
          <a:p>
            <a:r>
              <a:rPr lang="en-US" sz="4000" dirty="0"/>
              <a:t>IMPLEMENTATION</a:t>
            </a:r>
            <a:endParaRPr lang="en-GB" dirty="0"/>
          </a:p>
        </p:txBody>
      </p:sp>
      <p:sp>
        <p:nvSpPr>
          <p:cNvPr id="4" name="Content Placeholder 3">
            <a:extLst>
              <a:ext uri="{FF2B5EF4-FFF2-40B4-BE49-F238E27FC236}">
                <a16:creationId xmlns:a16="http://schemas.microsoft.com/office/drawing/2014/main" id="{C15EEAE1-668C-4532-B4A9-BA21582FD564}"/>
              </a:ext>
            </a:extLst>
          </p:cNvPr>
          <p:cNvSpPr>
            <a:spLocks noGrp="1"/>
          </p:cNvSpPr>
          <p:nvPr>
            <p:ph sz="half" idx="2"/>
          </p:nvPr>
        </p:nvSpPr>
        <p:spPr>
          <a:xfrm>
            <a:off x="838200" y="1690688"/>
            <a:ext cx="5181600" cy="4090988"/>
          </a:xfrm>
        </p:spPr>
        <p:txBody>
          <a:bodyPr>
            <a:normAutofit/>
          </a:bodyPr>
          <a:lstStyle/>
          <a:p>
            <a:pPr marL="0" indent="0">
              <a:buNone/>
            </a:pPr>
            <a:r>
              <a:rPr lang="en-US" sz="2400" b="1" dirty="0"/>
              <a:t>Terrible setup, do not emulate!</a:t>
            </a:r>
          </a:p>
          <a:p>
            <a:r>
              <a:rPr lang="en-US" sz="2400" dirty="0"/>
              <a:t>Old laptop</a:t>
            </a:r>
          </a:p>
          <a:p>
            <a:r>
              <a:rPr lang="en-US" sz="2400" dirty="0"/>
              <a:t>Bad battery</a:t>
            </a:r>
          </a:p>
          <a:p>
            <a:r>
              <a:rPr lang="en-US" sz="2400" dirty="0"/>
              <a:t>CSV</a:t>
            </a:r>
          </a:p>
          <a:p>
            <a:pPr marL="0" indent="0">
              <a:buNone/>
            </a:pPr>
            <a:r>
              <a:rPr lang="en-GB" sz="2400" b="1" dirty="0"/>
              <a:t>Data acquired</a:t>
            </a:r>
          </a:p>
          <a:p>
            <a:r>
              <a:rPr lang="en-GB" sz="2400" dirty="0"/>
              <a:t>1,198 scrapes over 194 days</a:t>
            </a:r>
          </a:p>
          <a:p>
            <a:r>
              <a:rPr lang="en-GB" sz="2400" dirty="0"/>
              <a:t>1,480 unique listings</a:t>
            </a:r>
          </a:p>
          <a:p>
            <a:r>
              <a:rPr lang="en-GB" sz="2400" dirty="0"/>
              <a:t>116,276 listing-scrape records</a:t>
            </a:r>
          </a:p>
        </p:txBody>
      </p:sp>
      <p:pic>
        <p:nvPicPr>
          <p:cNvPr id="5" name="Content Placeholder 15" descr="Diagram&#10;&#10;Description automatically generated">
            <a:extLst>
              <a:ext uri="{FF2B5EF4-FFF2-40B4-BE49-F238E27FC236}">
                <a16:creationId xmlns:a16="http://schemas.microsoft.com/office/drawing/2014/main" id="{5A31C011-7B8F-4858-8E9F-D2B62407AB7D}"/>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r="2" b="1392"/>
          <a:stretch/>
        </p:blipFill>
        <p:spPr>
          <a:xfrm>
            <a:off x="7555943" y="365125"/>
            <a:ext cx="3797857" cy="5609598"/>
          </a:xfrm>
          <a:prstGeom prst="rect">
            <a:avLst/>
          </a:prstGeom>
        </p:spPr>
      </p:pic>
      <p:cxnSp>
        <p:nvCxnSpPr>
          <p:cNvPr id="6" name="Straight Connector 5">
            <a:extLst>
              <a:ext uri="{FF2B5EF4-FFF2-40B4-BE49-F238E27FC236}">
                <a16:creationId xmlns:a16="http://schemas.microsoft.com/office/drawing/2014/main" id="{F2C34F28-5B0B-49BE-9E1E-2D17ABC1DF7B}"/>
              </a:ext>
            </a:extLst>
          </p:cNvPr>
          <p:cNvCxnSpPr>
            <a:cxnSpLocks/>
          </p:cNvCxnSpPr>
          <p:nvPr/>
        </p:nvCxnSpPr>
        <p:spPr>
          <a:xfrm>
            <a:off x="0" y="1462088"/>
            <a:ext cx="7035800" cy="0"/>
          </a:xfrm>
          <a:prstGeom prst="line">
            <a:avLst/>
          </a:prstGeom>
          <a:ln>
            <a:solidFill>
              <a:schemeClr val="tx1"/>
            </a:solidFil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068717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105B5-E77B-4CA3-902D-32B5EF58D987}"/>
              </a:ext>
            </a:extLst>
          </p:cNvPr>
          <p:cNvSpPr>
            <a:spLocks noGrp="1"/>
          </p:cNvSpPr>
          <p:nvPr>
            <p:ph type="title"/>
          </p:nvPr>
        </p:nvSpPr>
        <p:spPr/>
        <p:txBody>
          <a:bodyPr/>
          <a:lstStyle/>
          <a:p>
            <a:r>
              <a:rPr lang="en-US" dirty="0"/>
              <a:t>PROCESSING</a:t>
            </a:r>
            <a:endParaRPr lang="en-GB" dirty="0"/>
          </a:p>
        </p:txBody>
      </p:sp>
      <p:sp>
        <p:nvSpPr>
          <p:cNvPr id="3" name="Text Placeholder 2">
            <a:extLst>
              <a:ext uri="{FF2B5EF4-FFF2-40B4-BE49-F238E27FC236}">
                <a16:creationId xmlns:a16="http://schemas.microsoft.com/office/drawing/2014/main" id="{90B3DC06-3BB4-4D5D-9AAD-885980527930}"/>
              </a:ext>
            </a:extLst>
          </p:cNvPr>
          <p:cNvSpPr>
            <a:spLocks noGrp="1"/>
          </p:cNvSpPr>
          <p:nvPr>
            <p:ph type="body" idx="1"/>
          </p:nvPr>
        </p:nvSpPr>
        <p:spPr/>
        <p:txBody>
          <a:bodyPr/>
          <a:lstStyle/>
          <a:p>
            <a:pPr marL="342900" indent="-342900">
              <a:buFont typeface="Arial" panose="020B0604020202020204" pitchFamily="34" charset="0"/>
              <a:buChar char="•"/>
            </a:pPr>
            <a:r>
              <a:rPr lang="en-US" dirty="0">
                <a:solidFill>
                  <a:schemeClr val="tx1"/>
                </a:solidFill>
              </a:rPr>
              <a:t>Sales Estimation</a:t>
            </a:r>
          </a:p>
          <a:p>
            <a:pPr marL="342900" indent="-342900">
              <a:buFont typeface="Arial" panose="020B0604020202020204" pitchFamily="34" charset="0"/>
              <a:buChar char="•"/>
            </a:pPr>
            <a:r>
              <a:rPr lang="en-US" dirty="0">
                <a:solidFill>
                  <a:schemeClr val="tx1"/>
                </a:solidFill>
              </a:rPr>
              <a:t>Substance Labelling</a:t>
            </a:r>
          </a:p>
        </p:txBody>
      </p:sp>
      <p:cxnSp>
        <p:nvCxnSpPr>
          <p:cNvPr id="4" name="Straight Connector 3">
            <a:extLst>
              <a:ext uri="{FF2B5EF4-FFF2-40B4-BE49-F238E27FC236}">
                <a16:creationId xmlns:a16="http://schemas.microsoft.com/office/drawing/2014/main" id="{32A1C17A-9289-4E82-A478-B37457B4ACB4}"/>
              </a:ext>
            </a:extLst>
          </p:cNvPr>
          <p:cNvCxnSpPr>
            <a:cxnSpLocks/>
          </p:cNvCxnSpPr>
          <p:nvPr/>
        </p:nvCxnSpPr>
        <p:spPr>
          <a:xfrm>
            <a:off x="0" y="3470275"/>
            <a:ext cx="7823200" cy="0"/>
          </a:xfrm>
          <a:prstGeom prst="line">
            <a:avLst/>
          </a:prstGeom>
          <a:ln>
            <a:solidFill>
              <a:schemeClr val="tx1"/>
            </a:solidFil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025972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1862B-E57B-47A4-A5E3-5E67D45EF119}"/>
              </a:ext>
            </a:extLst>
          </p:cNvPr>
          <p:cNvSpPr>
            <a:spLocks noGrp="1"/>
          </p:cNvSpPr>
          <p:nvPr>
            <p:ph type="title"/>
          </p:nvPr>
        </p:nvSpPr>
        <p:spPr>
          <a:xfrm>
            <a:off x="838200" y="365125"/>
            <a:ext cx="5257800" cy="1325563"/>
          </a:xfrm>
        </p:spPr>
        <p:txBody>
          <a:bodyPr/>
          <a:lstStyle/>
          <a:p>
            <a:r>
              <a:rPr lang="en-US" dirty="0"/>
              <a:t>SALES </a:t>
            </a:r>
            <a:br>
              <a:rPr lang="en-US" dirty="0"/>
            </a:br>
            <a:r>
              <a:rPr lang="en-US" dirty="0"/>
              <a:t>ESTIMATION</a:t>
            </a:r>
            <a:endParaRPr lang="en-GB" dirty="0"/>
          </a:p>
        </p:txBody>
      </p:sp>
      <p:sp>
        <p:nvSpPr>
          <p:cNvPr id="3" name="Content Placeholder 2">
            <a:extLst>
              <a:ext uri="{FF2B5EF4-FFF2-40B4-BE49-F238E27FC236}">
                <a16:creationId xmlns:a16="http://schemas.microsoft.com/office/drawing/2014/main" id="{68D14762-878C-45D7-BFFE-BFAC11792634}"/>
              </a:ext>
            </a:extLst>
          </p:cNvPr>
          <p:cNvSpPr>
            <a:spLocks noGrp="1"/>
          </p:cNvSpPr>
          <p:nvPr>
            <p:ph sz="half" idx="1"/>
          </p:nvPr>
        </p:nvSpPr>
        <p:spPr>
          <a:xfrm>
            <a:off x="838200" y="2241550"/>
            <a:ext cx="5181600" cy="2374900"/>
          </a:xfrm>
        </p:spPr>
        <p:txBody>
          <a:bodyPr/>
          <a:lstStyle/>
          <a:p>
            <a:r>
              <a:rPr lang="en-US" dirty="0"/>
              <a:t>Reviews unavailable and possibly inaccurate</a:t>
            </a:r>
          </a:p>
          <a:p>
            <a:r>
              <a:rPr lang="en-US" dirty="0"/>
              <a:t>Daily cumulative difference in stock levels</a:t>
            </a:r>
          </a:p>
          <a:p>
            <a:r>
              <a:rPr lang="en-US" dirty="0"/>
              <a:t>Excluding restocking</a:t>
            </a:r>
            <a:endParaRPr lang="en-GB" dirty="0"/>
          </a:p>
        </p:txBody>
      </p:sp>
      <p:pic>
        <p:nvPicPr>
          <p:cNvPr id="5" name="Content Placeholder 8">
            <a:extLst>
              <a:ext uri="{FF2B5EF4-FFF2-40B4-BE49-F238E27FC236}">
                <a16:creationId xmlns:a16="http://schemas.microsoft.com/office/drawing/2014/main" id="{350A7170-5612-4C9D-BB8D-9FCB7719FF79}"/>
              </a:ext>
            </a:extLst>
          </p:cNvPr>
          <p:cNvPicPr>
            <a:picLocks noGrp="1" noChangeAspect="1"/>
          </p:cNvPicPr>
          <p:nvPr>
            <p:ph sz="half" idx="2"/>
          </p:nvPr>
        </p:nvPicPr>
        <p:blipFill rotWithShape="1">
          <a:blip r:embed="rId3"/>
          <a:srcRect l="81057" t="59294" r="514" b="-1"/>
          <a:stretch/>
        </p:blipFill>
        <p:spPr>
          <a:xfrm>
            <a:off x="8201024" y="365125"/>
            <a:ext cx="3152776" cy="5512106"/>
          </a:xfrm>
          <a:prstGeom prst="rect">
            <a:avLst/>
          </a:prstGeom>
          <a:ln w="38100">
            <a:solidFill>
              <a:schemeClr val="tx1"/>
            </a:solidFill>
          </a:ln>
        </p:spPr>
      </p:pic>
      <p:cxnSp>
        <p:nvCxnSpPr>
          <p:cNvPr id="6" name="Straight Connector 5">
            <a:extLst>
              <a:ext uri="{FF2B5EF4-FFF2-40B4-BE49-F238E27FC236}">
                <a16:creationId xmlns:a16="http://schemas.microsoft.com/office/drawing/2014/main" id="{019C540B-342C-4FEB-8D8A-F3B3F2951950}"/>
              </a:ext>
            </a:extLst>
          </p:cNvPr>
          <p:cNvCxnSpPr>
            <a:cxnSpLocks/>
          </p:cNvCxnSpPr>
          <p:nvPr/>
        </p:nvCxnSpPr>
        <p:spPr>
          <a:xfrm>
            <a:off x="0" y="1844675"/>
            <a:ext cx="5575300" cy="0"/>
          </a:xfrm>
          <a:prstGeom prst="line">
            <a:avLst/>
          </a:prstGeom>
          <a:ln>
            <a:solidFill>
              <a:schemeClr val="tx1"/>
            </a:solidFil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909616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B19DA4-9B15-4B43-8E29-45341CF7C919}"/>
              </a:ext>
            </a:extLst>
          </p:cNvPr>
          <p:cNvSpPr>
            <a:spLocks noGrp="1"/>
          </p:cNvSpPr>
          <p:nvPr>
            <p:ph type="title"/>
          </p:nvPr>
        </p:nvSpPr>
        <p:spPr/>
        <p:txBody>
          <a:bodyPr/>
          <a:lstStyle/>
          <a:p>
            <a:r>
              <a:rPr lang="en-US" dirty="0"/>
              <a:t>SUBSTANCE LABELLING</a:t>
            </a:r>
            <a:endParaRPr lang="en-GB" dirty="0"/>
          </a:p>
        </p:txBody>
      </p:sp>
      <p:sp>
        <p:nvSpPr>
          <p:cNvPr id="7" name="Text Placeholder 6">
            <a:extLst>
              <a:ext uri="{FF2B5EF4-FFF2-40B4-BE49-F238E27FC236}">
                <a16:creationId xmlns:a16="http://schemas.microsoft.com/office/drawing/2014/main" id="{5CBE4D94-1483-49B6-ACDC-43C854F38F4B}"/>
              </a:ext>
            </a:extLst>
          </p:cNvPr>
          <p:cNvSpPr>
            <a:spLocks noGrp="1"/>
          </p:cNvSpPr>
          <p:nvPr>
            <p:ph type="body" idx="1"/>
          </p:nvPr>
        </p:nvSpPr>
        <p:spPr/>
        <p:txBody>
          <a:bodyPr/>
          <a:lstStyle/>
          <a:p>
            <a:r>
              <a:rPr lang="en-US" dirty="0"/>
              <a:t>WHAT I DID</a:t>
            </a:r>
            <a:endParaRPr lang="en-GB" dirty="0"/>
          </a:p>
        </p:txBody>
      </p:sp>
      <p:sp>
        <p:nvSpPr>
          <p:cNvPr id="5" name="Content Placeholder 4">
            <a:extLst>
              <a:ext uri="{FF2B5EF4-FFF2-40B4-BE49-F238E27FC236}">
                <a16:creationId xmlns:a16="http://schemas.microsoft.com/office/drawing/2014/main" id="{85F17904-82CA-4182-B9FC-09F236A7DE8E}"/>
              </a:ext>
            </a:extLst>
          </p:cNvPr>
          <p:cNvSpPr>
            <a:spLocks noGrp="1"/>
          </p:cNvSpPr>
          <p:nvPr>
            <p:ph sz="half" idx="2"/>
          </p:nvPr>
        </p:nvSpPr>
        <p:spPr>
          <a:xfrm>
            <a:off x="839788" y="2832099"/>
            <a:ext cx="5157787" cy="3357563"/>
          </a:xfrm>
        </p:spPr>
        <p:txBody>
          <a:bodyPr>
            <a:normAutofit fontScale="92500" lnSpcReduction="10000"/>
          </a:bodyPr>
          <a:lstStyle/>
          <a:p>
            <a:r>
              <a:rPr lang="en-US" dirty="0"/>
              <a:t>Keyword based:</a:t>
            </a:r>
          </a:p>
          <a:p>
            <a:pPr lvl="1"/>
            <a:r>
              <a:rPr lang="en-US" dirty="0"/>
              <a:t>For example “coke”, “cocaine”, “coca”, “Charlie” are matched to Cocaine</a:t>
            </a:r>
          </a:p>
          <a:p>
            <a:r>
              <a:rPr lang="en-US" dirty="0"/>
              <a:t>Highly problematic at scale:</a:t>
            </a:r>
          </a:p>
          <a:p>
            <a:pPr lvl="1"/>
            <a:r>
              <a:rPr lang="en-US" dirty="0"/>
              <a:t>1,000s of different slang terms, particularly for cannabis strains</a:t>
            </a:r>
          </a:p>
          <a:p>
            <a:pPr lvl="1"/>
            <a:r>
              <a:rPr lang="en-US" dirty="0"/>
              <a:t>Multiple hits </a:t>
            </a:r>
          </a:p>
          <a:p>
            <a:pPr lvl="2"/>
            <a:r>
              <a:rPr lang="en-US" dirty="0"/>
              <a:t>“Buy my GREAT ecstasy MDMA pills”</a:t>
            </a:r>
          </a:p>
          <a:p>
            <a:pPr lvl="2"/>
            <a:r>
              <a:rPr lang="en-US" dirty="0"/>
              <a:t>“Amphetamine” and “Methamphetamine”</a:t>
            </a:r>
          </a:p>
          <a:p>
            <a:pPr lvl="1"/>
            <a:endParaRPr lang="en-GB" dirty="0"/>
          </a:p>
        </p:txBody>
      </p:sp>
      <p:sp>
        <p:nvSpPr>
          <p:cNvPr id="8" name="Text Placeholder 7">
            <a:extLst>
              <a:ext uri="{FF2B5EF4-FFF2-40B4-BE49-F238E27FC236}">
                <a16:creationId xmlns:a16="http://schemas.microsoft.com/office/drawing/2014/main" id="{B1820F0A-EC41-4DBA-9653-833FFE09190B}"/>
              </a:ext>
            </a:extLst>
          </p:cNvPr>
          <p:cNvSpPr>
            <a:spLocks noGrp="1"/>
          </p:cNvSpPr>
          <p:nvPr>
            <p:ph type="body" sz="quarter" idx="3"/>
          </p:nvPr>
        </p:nvSpPr>
        <p:spPr/>
        <p:txBody>
          <a:bodyPr/>
          <a:lstStyle/>
          <a:p>
            <a:r>
              <a:rPr lang="en-US" dirty="0"/>
              <a:t>BETTER OPTIONS</a:t>
            </a:r>
            <a:endParaRPr lang="en-GB" dirty="0"/>
          </a:p>
        </p:txBody>
      </p:sp>
      <p:sp>
        <p:nvSpPr>
          <p:cNvPr id="9" name="Content Placeholder 8">
            <a:extLst>
              <a:ext uri="{FF2B5EF4-FFF2-40B4-BE49-F238E27FC236}">
                <a16:creationId xmlns:a16="http://schemas.microsoft.com/office/drawing/2014/main" id="{33CE5E01-60ED-444E-8C24-949166523797}"/>
              </a:ext>
            </a:extLst>
          </p:cNvPr>
          <p:cNvSpPr>
            <a:spLocks noGrp="1"/>
          </p:cNvSpPr>
          <p:nvPr>
            <p:ph sz="quarter" idx="4"/>
          </p:nvPr>
        </p:nvSpPr>
        <p:spPr>
          <a:xfrm>
            <a:off x="6172200" y="2832099"/>
            <a:ext cx="5183188" cy="3357564"/>
          </a:xfrm>
        </p:spPr>
        <p:txBody>
          <a:bodyPr>
            <a:normAutofit fontScale="92500" lnSpcReduction="10000"/>
          </a:bodyPr>
          <a:lstStyle/>
          <a:p>
            <a:r>
              <a:rPr lang="en-US" dirty="0"/>
              <a:t>Site defined categories</a:t>
            </a:r>
          </a:p>
          <a:p>
            <a:r>
              <a:rPr lang="en-US" dirty="0"/>
              <a:t>Machine learning models:</a:t>
            </a:r>
          </a:p>
          <a:p>
            <a:pPr lvl="1"/>
            <a:r>
              <a:rPr lang="en-US" dirty="0"/>
              <a:t>Text (keyword, vector)</a:t>
            </a:r>
          </a:p>
          <a:p>
            <a:pPr lvl="1"/>
            <a:r>
              <a:rPr lang="en-GB" dirty="0"/>
              <a:t>Other data, (e.g. price, weight)</a:t>
            </a:r>
          </a:p>
        </p:txBody>
      </p:sp>
      <p:cxnSp>
        <p:nvCxnSpPr>
          <p:cNvPr id="10" name="Straight Connector 9">
            <a:extLst>
              <a:ext uri="{FF2B5EF4-FFF2-40B4-BE49-F238E27FC236}">
                <a16:creationId xmlns:a16="http://schemas.microsoft.com/office/drawing/2014/main" id="{D25FA9F6-90A6-4689-BE49-9382F8AAAF09}"/>
              </a:ext>
            </a:extLst>
          </p:cNvPr>
          <p:cNvCxnSpPr>
            <a:cxnSpLocks/>
          </p:cNvCxnSpPr>
          <p:nvPr/>
        </p:nvCxnSpPr>
        <p:spPr>
          <a:xfrm>
            <a:off x="-23812" y="1658938"/>
            <a:ext cx="9840912" cy="0"/>
          </a:xfrm>
          <a:prstGeom prst="line">
            <a:avLst/>
          </a:prstGeom>
          <a:ln>
            <a:solidFill>
              <a:schemeClr val="tx1"/>
            </a:solidFil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457579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91C6CC7-D769-4C6C-AF24-749CDFEAD0B6}"/>
              </a:ext>
            </a:extLst>
          </p:cNvPr>
          <p:cNvSpPr>
            <a:spLocks noGrp="1"/>
          </p:cNvSpPr>
          <p:nvPr>
            <p:ph type="title"/>
          </p:nvPr>
        </p:nvSpPr>
        <p:spPr/>
        <p:txBody>
          <a:bodyPr/>
          <a:lstStyle/>
          <a:p>
            <a:r>
              <a:rPr lang="en-US" dirty="0"/>
              <a:t>ANALYSIS</a:t>
            </a:r>
            <a:endParaRPr lang="en-GB" dirty="0"/>
          </a:p>
        </p:txBody>
      </p:sp>
      <p:sp>
        <p:nvSpPr>
          <p:cNvPr id="6" name="Text Placeholder 5">
            <a:extLst>
              <a:ext uri="{FF2B5EF4-FFF2-40B4-BE49-F238E27FC236}">
                <a16:creationId xmlns:a16="http://schemas.microsoft.com/office/drawing/2014/main" id="{3D88FF30-734E-4DE9-A444-B0975BE76AE9}"/>
              </a:ext>
            </a:extLst>
          </p:cNvPr>
          <p:cNvSpPr>
            <a:spLocks noGrp="1"/>
          </p:cNvSpPr>
          <p:nvPr>
            <p:ph type="body" idx="1"/>
          </p:nvPr>
        </p:nvSpPr>
        <p:spPr/>
        <p:txBody>
          <a:bodyPr/>
          <a:lstStyle/>
          <a:p>
            <a:pPr marL="342900" indent="-342900">
              <a:buFont typeface="Arial" panose="020B0604020202020204" pitchFamily="34" charset="0"/>
              <a:buChar char="•"/>
            </a:pPr>
            <a:r>
              <a:rPr lang="en-US" dirty="0">
                <a:solidFill>
                  <a:schemeClr val="tx1"/>
                </a:solidFill>
              </a:rPr>
              <a:t>Scale</a:t>
            </a:r>
          </a:p>
          <a:p>
            <a:pPr marL="342900" indent="-342900">
              <a:buFont typeface="Arial" panose="020B0604020202020204" pitchFamily="34" charset="0"/>
              <a:buChar char="•"/>
            </a:pPr>
            <a:r>
              <a:rPr lang="en-US" dirty="0">
                <a:solidFill>
                  <a:schemeClr val="tx1"/>
                </a:solidFill>
              </a:rPr>
              <a:t>Diversity</a:t>
            </a:r>
          </a:p>
          <a:p>
            <a:pPr marL="342900" indent="-342900">
              <a:buFont typeface="Arial" panose="020B0604020202020204" pitchFamily="34" charset="0"/>
              <a:buChar char="•"/>
            </a:pPr>
            <a:r>
              <a:rPr lang="en-US" dirty="0">
                <a:solidFill>
                  <a:schemeClr val="tx1"/>
                </a:solidFill>
              </a:rPr>
              <a:t>Covid-19</a:t>
            </a:r>
            <a:endParaRPr lang="en-GB" dirty="0">
              <a:solidFill>
                <a:schemeClr val="tx1"/>
              </a:solidFill>
            </a:endParaRPr>
          </a:p>
        </p:txBody>
      </p:sp>
      <p:cxnSp>
        <p:nvCxnSpPr>
          <p:cNvPr id="4" name="Straight Connector 3">
            <a:extLst>
              <a:ext uri="{FF2B5EF4-FFF2-40B4-BE49-F238E27FC236}">
                <a16:creationId xmlns:a16="http://schemas.microsoft.com/office/drawing/2014/main" id="{1C98788C-C5B1-4310-8C34-367FFC876475}"/>
              </a:ext>
            </a:extLst>
          </p:cNvPr>
          <p:cNvCxnSpPr>
            <a:cxnSpLocks/>
          </p:cNvCxnSpPr>
          <p:nvPr/>
        </p:nvCxnSpPr>
        <p:spPr>
          <a:xfrm>
            <a:off x="0" y="3470275"/>
            <a:ext cx="6350000" cy="0"/>
          </a:xfrm>
          <a:prstGeom prst="line">
            <a:avLst/>
          </a:prstGeom>
          <a:ln>
            <a:solidFill>
              <a:schemeClr val="tx1"/>
            </a:solidFil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861245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44E701-4725-4C4C-BA35-AEBD7482279B}"/>
              </a:ext>
            </a:extLst>
          </p:cNvPr>
          <p:cNvSpPr>
            <a:spLocks noGrp="1"/>
          </p:cNvSpPr>
          <p:nvPr>
            <p:ph type="title"/>
          </p:nvPr>
        </p:nvSpPr>
        <p:spPr>
          <a:xfrm>
            <a:off x="762121" y="960723"/>
            <a:ext cx="4968489" cy="1013800"/>
          </a:xfrm>
        </p:spPr>
        <p:txBody>
          <a:bodyPr vert="horz" lIns="91440" tIns="45720" rIns="91440" bIns="45720" rtlCol="0" anchor="b">
            <a:normAutofit/>
          </a:bodyPr>
          <a:lstStyle/>
          <a:p>
            <a:r>
              <a:rPr lang="en-US" dirty="0"/>
              <a:t>SCALE</a:t>
            </a:r>
          </a:p>
        </p:txBody>
      </p:sp>
      <p:sp>
        <p:nvSpPr>
          <p:cNvPr id="5" name="Content Placeholder 4">
            <a:extLst>
              <a:ext uri="{FF2B5EF4-FFF2-40B4-BE49-F238E27FC236}">
                <a16:creationId xmlns:a16="http://schemas.microsoft.com/office/drawing/2014/main" id="{AA32D795-2BB2-401E-B223-C7B067DE7093}"/>
              </a:ext>
            </a:extLst>
          </p:cNvPr>
          <p:cNvSpPr>
            <a:spLocks noGrp="1"/>
          </p:cNvSpPr>
          <p:nvPr>
            <p:ph sz="half" idx="1"/>
          </p:nvPr>
        </p:nvSpPr>
        <p:spPr>
          <a:xfrm>
            <a:off x="783387" y="2254102"/>
            <a:ext cx="4947221" cy="3650344"/>
          </a:xfrm>
        </p:spPr>
        <p:txBody>
          <a:bodyPr vert="horz" lIns="91440" tIns="45720" rIns="91440" bIns="45720" rtlCol="0" anchor="ctr">
            <a:normAutofit/>
          </a:bodyPr>
          <a:lstStyle/>
          <a:p>
            <a:r>
              <a:rPr lang="en-US" sz="2000" dirty="0"/>
              <a:t>Over 1.5 million USD in transactions conducted between February and August 2020.</a:t>
            </a:r>
          </a:p>
          <a:p>
            <a:r>
              <a:rPr lang="en-GB" sz="2000" dirty="0"/>
              <a:t>On an average day:</a:t>
            </a:r>
          </a:p>
          <a:p>
            <a:pPr lvl="1"/>
            <a:r>
              <a:rPr lang="en-GB" sz="1800" dirty="0"/>
              <a:t>Over USD 8,000 in revenue is generated by transactions in Georgia</a:t>
            </a:r>
          </a:p>
          <a:p>
            <a:pPr lvl="1"/>
            <a:r>
              <a:rPr lang="en-GB" sz="1800" dirty="0"/>
              <a:t>Packages worth around USD 35,000 hidden throughout major cities</a:t>
            </a:r>
          </a:p>
          <a:p>
            <a:r>
              <a:rPr lang="en-GB" sz="2000" dirty="0"/>
              <a:t>Substantial in international comparison, exceeding monthly cryptomarket revenue for Spain and Belgium combined.</a:t>
            </a:r>
            <a:endParaRPr lang="en-US" sz="2000" dirty="0"/>
          </a:p>
        </p:txBody>
      </p:sp>
      <p:graphicFrame>
        <p:nvGraphicFramePr>
          <p:cNvPr id="7" name="Content Placeholder 6">
            <a:extLst>
              <a:ext uri="{FF2B5EF4-FFF2-40B4-BE49-F238E27FC236}">
                <a16:creationId xmlns:a16="http://schemas.microsoft.com/office/drawing/2014/main" id="{B5AA4C75-7505-45C9-9CEF-727D4640B135}"/>
              </a:ext>
            </a:extLst>
          </p:cNvPr>
          <p:cNvGraphicFramePr>
            <a:graphicFrameLocks noGrp="1"/>
          </p:cNvGraphicFramePr>
          <p:nvPr>
            <p:ph sz="half" idx="2"/>
            <p:extLst>
              <p:ext uri="{D42A27DB-BD31-4B8C-83A1-F6EECF244321}">
                <p14:modId xmlns:p14="http://schemas.microsoft.com/office/powerpoint/2010/main" val="1959302369"/>
              </p:ext>
            </p:extLst>
          </p:nvPr>
        </p:nvGraphicFramePr>
        <p:xfrm>
          <a:off x="6096000" y="1270000"/>
          <a:ext cx="5324561" cy="4304112"/>
        </p:xfrm>
        <a:graphic>
          <a:graphicData uri="http://schemas.openxmlformats.org/drawingml/2006/table">
            <a:tbl>
              <a:tblPr firstRow="1" firstCol="1" bandRow="1">
                <a:tableStyleId>{073A0DAA-6AF3-43AB-8588-CEC1D06C72B9}</a:tableStyleId>
              </a:tblPr>
              <a:tblGrid>
                <a:gridCol w="1320800">
                  <a:extLst>
                    <a:ext uri="{9D8B030D-6E8A-4147-A177-3AD203B41FA5}">
                      <a16:colId xmlns:a16="http://schemas.microsoft.com/office/drawing/2014/main" val="1544216171"/>
                    </a:ext>
                  </a:extLst>
                </a:gridCol>
                <a:gridCol w="1282700">
                  <a:extLst>
                    <a:ext uri="{9D8B030D-6E8A-4147-A177-3AD203B41FA5}">
                      <a16:colId xmlns:a16="http://schemas.microsoft.com/office/drawing/2014/main" val="22335632"/>
                    </a:ext>
                  </a:extLst>
                </a:gridCol>
                <a:gridCol w="1320800">
                  <a:extLst>
                    <a:ext uri="{9D8B030D-6E8A-4147-A177-3AD203B41FA5}">
                      <a16:colId xmlns:a16="http://schemas.microsoft.com/office/drawing/2014/main" val="1227175736"/>
                    </a:ext>
                  </a:extLst>
                </a:gridCol>
                <a:gridCol w="1400261">
                  <a:extLst>
                    <a:ext uri="{9D8B030D-6E8A-4147-A177-3AD203B41FA5}">
                      <a16:colId xmlns:a16="http://schemas.microsoft.com/office/drawing/2014/main" val="722991375"/>
                    </a:ext>
                  </a:extLst>
                </a:gridCol>
              </a:tblGrid>
              <a:tr h="752632">
                <a:tc>
                  <a:txBody>
                    <a:bodyPr/>
                    <a:lstStyle/>
                    <a:p>
                      <a:pPr algn="l">
                        <a:lnSpc>
                          <a:spcPct val="150000"/>
                        </a:lnSpc>
                        <a:spcAft>
                          <a:spcPts val="600"/>
                        </a:spcAft>
                      </a:pPr>
                      <a:r>
                        <a:rPr lang="en-US" sz="1400" b="0" dirty="0">
                          <a:effectLst/>
                        </a:rPr>
                        <a:t>Country</a:t>
                      </a:r>
                      <a:endParaRPr lang="en-GB" sz="1400" b="0" dirty="0">
                        <a:effectLst/>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lnSpc>
                          <a:spcPct val="150000"/>
                        </a:lnSpc>
                        <a:spcAft>
                          <a:spcPts val="600"/>
                        </a:spcAft>
                      </a:pPr>
                      <a:r>
                        <a:rPr lang="en-US" sz="1400" b="0" dirty="0">
                          <a:effectLst/>
                        </a:rPr>
                        <a:t>Total revenue (USD, mil,)</a:t>
                      </a:r>
                      <a:endParaRPr lang="en-GB" sz="1400" b="0" dirty="0">
                        <a:effectLst/>
                        <a:latin typeface="Calibri" panose="020F0502020204030204" pitchFamily="34" charset="0"/>
                        <a:ea typeface="Calibri" panose="020F0502020204030204" pitchFamily="34" charset="0"/>
                        <a:cs typeface="Calibri" panose="020F0502020204030204" pitchFamily="34" charset="0"/>
                      </a:endParaRPr>
                    </a:p>
                  </a:txBody>
                  <a:tcPr marL="38061" marR="38061" marT="0" marB="0"/>
                </a:tc>
                <a:tc>
                  <a:txBody>
                    <a:bodyPr/>
                    <a:lstStyle/>
                    <a:p>
                      <a:pPr algn="ctr">
                        <a:lnSpc>
                          <a:spcPct val="150000"/>
                        </a:lnSpc>
                        <a:spcAft>
                          <a:spcPts val="600"/>
                        </a:spcAft>
                      </a:pPr>
                      <a:r>
                        <a:rPr lang="en-US" sz="1400" b="0" dirty="0">
                          <a:effectLst/>
                        </a:rPr>
                        <a:t>Study duration (months)</a:t>
                      </a:r>
                      <a:endParaRPr lang="en-GB" sz="1400" b="0" dirty="0">
                        <a:effectLst/>
                        <a:latin typeface="Calibri" panose="020F0502020204030204" pitchFamily="34" charset="0"/>
                        <a:ea typeface="Calibri" panose="020F0502020204030204" pitchFamily="34" charset="0"/>
                        <a:cs typeface="Calibri" panose="020F0502020204030204" pitchFamily="34" charset="0"/>
                      </a:endParaRPr>
                    </a:p>
                  </a:txBody>
                  <a:tcPr marL="38061" marR="38061" marT="0" marB="0"/>
                </a:tc>
                <a:tc>
                  <a:txBody>
                    <a:bodyPr/>
                    <a:lstStyle/>
                    <a:p>
                      <a:pPr algn="ctr">
                        <a:lnSpc>
                          <a:spcPct val="150000"/>
                        </a:lnSpc>
                        <a:spcAft>
                          <a:spcPts val="600"/>
                        </a:spcAft>
                      </a:pPr>
                      <a:r>
                        <a:rPr lang="en-US" sz="1400" b="0" dirty="0">
                          <a:effectLst/>
                        </a:rPr>
                        <a:t>Monthly revenue (USD, mil.)</a:t>
                      </a:r>
                      <a:endParaRPr lang="en-GB" sz="1400" b="0" dirty="0">
                        <a:effectLst/>
                        <a:latin typeface="Calibri" panose="020F0502020204030204" pitchFamily="34" charset="0"/>
                        <a:ea typeface="Calibri" panose="020F0502020204030204" pitchFamily="34" charset="0"/>
                        <a:cs typeface="Calibri" panose="020F0502020204030204" pitchFamily="34" charset="0"/>
                      </a:endParaRPr>
                    </a:p>
                  </a:txBody>
                  <a:tcPr marL="38061" marR="38061" marT="0" marB="0"/>
                </a:tc>
                <a:extLst>
                  <a:ext uri="{0D108BD9-81ED-4DB2-BD59-A6C34878D82A}">
                    <a16:rowId xmlns:a16="http://schemas.microsoft.com/office/drawing/2014/main" val="730816768"/>
                  </a:ext>
                </a:extLst>
              </a:tr>
              <a:tr h="443935">
                <a:tc>
                  <a:txBody>
                    <a:bodyPr/>
                    <a:lstStyle/>
                    <a:p>
                      <a:pPr algn="l">
                        <a:lnSpc>
                          <a:spcPct val="150000"/>
                        </a:lnSpc>
                        <a:spcAft>
                          <a:spcPts val="600"/>
                        </a:spcAft>
                      </a:pPr>
                      <a:r>
                        <a:rPr lang="en-US" sz="1400" b="0" dirty="0">
                          <a:effectLst/>
                        </a:rPr>
                        <a:t>UK</a:t>
                      </a:r>
                      <a:endParaRPr lang="en-GB" sz="1400" b="0" dirty="0">
                        <a:effectLst/>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lnSpc>
                          <a:spcPct val="150000"/>
                        </a:lnSpc>
                        <a:spcAft>
                          <a:spcPts val="600"/>
                        </a:spcAft>
                      </a:pPr>
                      <a:r>
                        <a:rPr lang="en-US" sz="1400" b="0" dirty="0">
                          <a:effectLst/>
                        </a:rPr>
                        <a:t>33.56</a:t>
                      </a:r>
                      <a:endParaRPr lang="en-GB" sz="1400" b="0" dirty="0">
                        <a:effectLst/>
                        <a:latin typeface="Calibri" panose="020F0502020204030204" pitchFamily="34" charset="0"/>
                        <a:ea typeface="Calibri" panose="020F0502020204030204" pitchFamily="34" charset="0"/>
                        <a:cs typeface="Calibri" panose="020F0502020204030204" pitchFamily="34" charset="0"/>
                      </a:endParaRPr>
                    </a:p>
                  </a:txBody>
                  <a:tcPr marL="38061" marR="38061" marT="0" marB="0" anchor="ctr"/>
                </a:tc>
                <a:tc>
                  <a:txBody>
                    <a:bodyPr/>
                    <a:lstStyle/>
                    <a:p>
                      <a:pPr algn="ctr">
                        <a:lnSpc>
                          <a:spcPct val="150000"/>
                        </a:lnSpc>
                        <a:spcAft>
                          <a:spcPts val="600"/>
                        </a:spcAft>
                      </a:pPr>
                      <a:r>
                        <a:rPr lang="en-US" sz="1400" b="0">
                          <a:effectLst/>
                        </a:rPr>
                        <a:t>11</a:t>
                      </a:r>
                      <a:endParaRPr lang="en-GB" sz="1400" b="0">
                        <a:effectLst/>
                        <a:latin typeface="Calibri" panose="020F0502020204030204" pitchFamily="34" charset="0"/>
                        <a:ea typeface="Calibri" panose="020F0502020204030204" pitchFamily="34" charset="0"/>
                        <a:cs typeface="Calibri" panose="020F0502020204030204" pitchFamily="34" charset="0"/>
                      </a:endParaRPr>
                    </a:p>
                  </a:txBody>
                  <a:tcPr marL="38061" marR="38061" marT="0" marB="0" anchor="ctr"/>
                </a:tc>
                <a:tc>
                  <a:txBody>
                    <a:bodyPr/>
                    <a:lstStyle/>
                    <a:p>
                      <a:pPr algn="ctr">
                        <a:lnSpc>
                          <a:spcPct val="150000"/>
                        </a:lnSpc>
                        <a:spcAft>
                          <a:spcPts val="600"/>
                        </a:spcAft>
                      </a:pPr>
                      <a:r>
                        <a:rPr lang="en-US" sz="1400" b="0">
                          <a:effectLst/>
                        </a:rPr>
                        <a:t>3.05</a:t>
                      </a:r>
                      <a:endParaRPr lang="en-GB" sz="1400" b="0">
                        <a:effectLst/>
                        <a:latin typeface="Calibri" panose="020F0502020204030204" pitchFamily="34" charset="0"/>
                        <a:ea typeface="Calibri" panose="020F0502020204030204" pitchFamily="34" charset="0"/>
                        <a:cs typeface="Calibri" panose="020F0502020204030204" pitchFamily="34" charset="0"/>
                      </a:endParaRPr>
                    </a:p>
                  </a:txBody>
                  <a:tcPr marL="38061" marR="38061" marT="0" marB="0" anchor="ctr"/>
                </a:tc>
                <a:extLst>
                  <a:ext uri="{0D108BD9-81ED-4DB2-BD59-A6C34878D82A}">
                    <a16:rowId xmlns:a16="http://schemas.microsoft.com/office/drawing/2014/main" val="3339829435"/>
                  </a:ext>
                </a:extLst>
              </a:tr>
              <a:tr h="443935">
                <a:tc>
                  <a:txBody>
                    <a:bodyPr/>
                    <a:lstStyle/>
                    <a:p>
                      <a:pPr algn="l">
                        <a:lnSpc>
                          <a:spcPct val="150000"/>
                        </a:lnSpc>
                        <a:spcAft>
                          <a:spcPts val="600"/>
                        </a:spcAft>
                      </a:pPr>
                      <a:r>
                        <a:rPr lang="en-US" sz="1400" b="0" dirty="0">
                          <a:effectLst/>
                        </a:rPr>
                        <a:t>Germany</a:t>
                      </a:r>
                      <a:endParaRPr lang="en-GB" sz="1400" b="0" dirty="0">
                        <a:effectLst/>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lnSpc>
                          <a:spcPct val="150000"/>
                        </a:lnSpc>
                        <a:spcAft>
                          <a:spcPts val="600"/>
                        </a:spcAft>
                      </a:pPr>
                      <a:r>
                        <a:rPr lang="en-US" sz="1400" b="0" dirty="0">
                          <a:effectLst/>
                        </a:rPr>
                        <a:t>22.37</a:t>
                      </a:r>
                      <a:endParaRPr lang="en-GB" sz="1400" b="0" dirty="0">
                        <a:effectLst/>
                        <a:latin typeface="Calibri" panose="020F0502020204030204" pitchFamily="34" charset="0"/>
                        <a:ea typeface="Calibri" panose="020F0502020204030204" pitchFamily="34" charset="0"/>
                        <a:cs typeface="Calibri" panose="020F0502020204030204" pitchFamily="34" charset="0"/>
                      </a:endParaRPr>
                    </a:p>
                  </a:txBody>
                  <a:tcPr marL="38061" marR="38061" marT="0" marB="0" anchor="ctr"/>
                </a:tc>
                <a:tc>
                  <a:txBody>
                    <a:bodyPr/>
                    <a:lstStyle/>
                    <a:p>
                      <a:pPr algn="ctr">
                        <a:lnSpc>
                          <a:spcPct val="150000"/>
                        </a:lnSpc>
                        <a:spcAft>
                          <a:spcPts val="600"/>
                        </a:spcAft>
                      </a:pPr>
                      <a:r>
                        <a:rPr lang="en-US" sz="1400" b="0">
                          <a:effectLst/>
                        </a:rPr>
                        <a:t>11</a:t>
                      </a:r>
                      <a:endParaRPr lang="en-GB" sz="1400" b="0">
                        <a:effectLst/>
                        <a:latin typeface="Calibri" panose="020F0502020204030204" pitchFamily="34" charset="0"/>
                        <a:ea typeface="Calibri" panose="020F0502020204030204" pitchFamily="34" charset="0"/>
                        <a:cs typeface="Calibri" panose="020F0502020204030204" pitchFamily="34" charset="0"/>
                      </a:endParaRPr>
                    </a:p>
                  </a:txBody>
                  <a:tcPr marL="38061" marR="38061" marT="0" marB="0" anchor="ctr"/>
                </a:tc>
                <a:tc>
                  <a:txBody>
                    <a:bodyPr/>
                    <a:lstStyle/>
                    <a:p>
                      <a:pPr algn="ctr">
                        <a:lnSpc>
                          <a:spcPct val="150000"/>
                        </a:lnSpc>
                        <a:spcAft>
                          <a:spcPts val="600"/>
                        </a:spcAft>
                      </a:pPr>
                      <a:r>
                        <a:rPr lang="en-US" sz="1400" b="0" dirty="0">
                          <a:effectLst/>
                        </a:rPr>
                        <a:t>2.03</a:t>
                      </a:r>
                      <a:endParaRPr lang="en-GB" sz="1400" b="0" dirty="0">
                        <a:effectLst/>
                        <a:latin typeface="Calibri" panose="020F0502020204030204" pitchFamily="34" charset="0"/>
                        <a:ea typeface="Calibri" panose="020F0502020204030204" pitchFamily="34" charset="0"/>
                        <a:cs typeface="Calibri" panose="020F0502020204030204" pitchFamily="34" charset="0"/>
                      </a:endParaRPr>
                    </a:p>
                  </a:txBody>
                  <a:tcPr marL="38061" marR="38061" marT="0" marB="0" anchor="ctr"/>
                </a:tc>
                <a:extLst>
                  <a:ext uri="{0D108BD9-81ED-4DB2-BD59-A6C34878D82A}">
                    <a16:rowId xmlns:a16="http://schemas.microsoft.com/office/drawing/2014/main" val="2405130136"/>
                  </a:ext>
                </a:extLst>
              </a:tr>
              <a:tr h="443935">
                <a:tc>
                  <a:txBody>
                    <a:bodyPr/>
                    <a:lstStyle/>
                    <a:p>
                      <a:pPr algn="l">
                        <a:lnSpc>
                          <a:spcPct val="150000"/>
                        </a:lnSpc>
                        <a:spcAft>
                          <a:spcPts val="600"/>
                        </a:spcAft>
                      </a:pPr>
                      <a:r>
                        <a:rPr lang="en-US" sz="1400" b="0" dirty="0">
                          <a:effectLst/>
                        </a:rPr>
                        <a:t>Netherlands</a:t>
                      </a:r>
                      <a:endParaRPr lang="en-GB" sz="1400" b="0" dirty="0">
                        <a:effectLst/>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lnSpc>
                          <a:spcPct val="150000"/>
                        </a:lnSpc>
                        <a:spcAft>
                          <a:spcPts val="600"/>
                        </a:spcAft>
                      </a:pPr>
                      <a:r>
                        <a:rPr lang="en-US" sz="1400" b="0" dirty="0">
                          <a:effectLst/>
                        </a:rPr>
                        <a:t>12.26</a:t>
                      </a:r>
                      <a:endParaRPr lang="en-GB" sz="1400" b="0" dirty="0">
                        <a:effectLst/>
                        <a:latin typeface="Calibri" panose="020F0502020204030204" pitchFamily="34" charset="0"/>
                        <a:ea typeface="Calibri" panose="020F0502020204030204" pitchFamily="34" charset="0"/>
                        <a:cs typeface="Calibri" panose="020F0502020204030204" pitchFamily="34" charset="0"/>
                      </a:endParaRPr>
                    </a:p>
                  </a:txBody>
                  <a:tcPr marL="38061" marR="38061" marT="0" marB="0" anchor="ctr"/>
                </a:tc>
                <a:tc>
                  <a:txBody>
                    <a:bodyPr/>
                    <a:lstStyle/>
                    <a:p>
                      <a:pPr algn="ctr">
                        <a:lnSpc>
                          <a:spcPct val="150000"/>
                        </a:lnSpc>
                        <a:spcAft>
                          <a:spcPts val="600"/>
                        </a:spcAft>
                      </a:pPr>
                      <a:r>
                        <a:rPr lang="en-US" sz="1400" b="0">
                          <a:effectLst/>
                        </a:rPr>
                        <a:t>11</a:t>
                      </a:r>
                      <a:endParaRPr lang="en-GB" sz="1400" b="0">
                        <a:effectLst/>
                        <a:latin typeface="Calibri" panose="020F0502020204030204" pitchFamily="34" charset="0"/>
                        <a:ea typeface="Calibri" panose="020F0502020204030204" pitchFamily="34" charset="0"/>
                        <a:cs typeface="Calibri" panose="020F0502020204030204" pitchFamily="34" charset="0"/>
                      </a:endParaRPr>
                    </a:p>
                  </a:txBody>
                  <a:tcPr marL="38061" marR="38061" marT="0" marB="0" anchor="ctr"/>
                </a:tc>
                <a:tc>
                  <a:txBody>
                    <a:bodyPr/>
                    <a:lstStyle/>
                    <a:p>
                      <a:pPr algn="ctr">
                        <a:lnSpc>
                          <a:spcPct val="150000"/>
                        </a:lnSpc>
                        <a:spcAft>
                          <a:spcPts val="600"/>
                        </a:spcAft>
                      </a:pPr>
                      <a:r>
                        <a:rPr lang="en-US" sz="1400" b="0">
                          <a:effectLst/>
                        </a:rPr>
                        <a:t>1.11</a:t>
                      </a:r>
                      <a:endParaRPr lang="en-GB" sz="1400" b="0">
                        <a:effectLst/>
                        <a:latin typeface="Calibri" panose="020F0502020204030204" pitchFamily="34" charset="0"/>
                        <a:ea typeface="Calibri" panose="020F0502020204030204" pitchFamily="34" charset="0"/>
                        <a:cs typeface="Calibri" panose="020F0502020204030204" pitchFamily="34" charset="0"/>
                      </a:endParaRPr>
                    </a:p>
                  </a:txBody>
                  <a:tcPr marL="38061" marR="38061" marT="0" marB="0" anchor="ctr"/>
                </a:tc>
                <a:extLst>
                  <a:ext uri="{0D108BD9-81ED-4DB2-BD59-A6C34878D82A}">
                    <a16:rowId xmlns:a16="http://schemas.microsoft.com/office/drawing/2014/main" val="2652176106"/>
                  </a:ext>
                </a:extLst>
              </a:tr>
              <a:tr h="443935">
                <a:tc>
                  <a:txBody>
                    <a:bodyPr/>
                    <a:lstStyle/>
                    <a:p>
                      <a:pPr algn="l">
                        <a:lnSpc>
                          <a:spcPct val="150000"/>
                        </a:lnSpc>
                        <a:spcAft>
                          <a:spcPts val="600"/>
                        </a:spcAft>
                      </a:pPr>
                      <a:r>
                        <a:rPr lang="en-US" sz="1400" b="0" dirty="0">
                          <a:effectLst/>
                        </a:rPr>
                        <a:t>France</a:t>
                      </a:r>
                      <a:endParaRPr lang="en-GB" sz="1400" b="0" dirty="0">
                        <a:effectLst/>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lnSpc>
                          <a:spcPct val="150000"/>
                        </a:lnSpc>
                        <a:spcAft>
                          <a:spcPts val="600"/>
                        </a:spcAft>
                      </a:pPr>
                      <a:r>
                        <a:rPr lang="en-US" sz="1400" b="0" dirty="0">
                          <a:effectLst/>
                        </a:rPr>
                        <a:t>4.52</a:t>
                      </a:r>
                      <a:endParaRPr lang="en-GB" sz="1400" b="0" dirty="0">
                        <a:effectLst/>
                        <a:latin typeface="Calibri" panose="020F0502020204030204" pitchFamily="34" charset="0"/>
                        <a:ea typeface="Calibri" panose="020F0502020204030204" pitchFamily="34" charset="0"/>
                        <a:cs typeface="Calibri" panose="020F0502020204030204" pitchFamily="34" charset="0"/>
                      </a:endParaRPr>
                    </a:p>
                  </a:txBody>
                  <a:tcPr marL="38061" marR="38061" marT="0" marB="0" anchor="ctr"/>
                </a:tc>
                <a:tc>
                  <a:txBody>
                    <a:bodyPr/>
                    <a:lstStyle/>
                    <a:p>
                      <a:pPr algn="ctr">
                        <a:lnSpc>
                          <a:spcPct val="150000"/>
                        </a:lnSpc>
                        <a:spcAft>
                          <a:spcPts val="600"/>
                        </a:spcAft>
                      </a:pPr>
                      <a:r>
                        <a:rPr lang="en-US" sz="1400" b="0" dirty="0">
                          <a:effectLst/>
                        </a:rPr>
                        <a:t>11</a:t>
                      </a:r>
                      <a:endParaRPr lang="en-GB" sz="1400" b="0" dirty="0">
                        <a:effectLst/>
                        <a:latin typeface="Calibri" panose="020F0502020204030204" pitchFamily="34" charset="0"/>
                        <a:ea typeface="Calibri" panose="020F0502020204030204" pitchFamily="34" charset="0"/>
                        <a:cs typeface="Calibri" panose="020F0502020204030204" pitchFamily="34" charset="0"/>
                      </a:endParaRPr>
                    </a:p>
                  </a:txBody>
                  <a:tcPr marL="38061" marR="38061" marT="0" marB="0" anchor="ctr"/>
                </a:tc>
                <a:tc>
                  <a:txBody>
                    <a:bodyPr/>
                    <a:lstStyle/>
                    <a:p>
                      <a:pPr algn="ctr">
                        <a:lnSpc>
                          <a:spcPct val="150000"/>
                        </a:lnSpc>
                        <a:spcAft>
                          <a:spcPts val="600"/>
                        </a:spcAft>
                      </a:pPr>
                      <a:r>
                        <a:rPr lang="en-US" sz="1400" b="0">
                          <a:effectLst/>
                        </a:rPr>
                        <a:t>0.41</a:t>
                      </a:r>
                      <a:endParaRPr lang="en-GB" sz="1400" b="0">
                        <a:effectLst/>
                        <a:latin typeface="Calibri" panose="020F0502020204030204" pitchFamily="34" charset="0"/>
                        <a:ea typeface="Calibri" panose="020F0502020204030204" pitchFamily="34" charset="0"/>
                        <a:cs typeface="Calibri" panose="020F0502020204030204" pitchFamily="34" charset="0"/>
                      </a:endParaRPr>
                    </a:p>
                  </a:txBody>
                  <a:tcPr marL="38061" marR="38061" marT="0" marB="0" anchor="ctr"/>
                </a:tc>
                <a:extLst>
                  <a:ext uri="{0D108BD9-81ED-4DB2-BD59-A6C34878D82A}">
                    <a16:rowId xmlns:a16="http://schemas.microsoft.com/office/drawing/2014/main" val="4089220496"/>
                  </a:ext>
                </a:extLst>
              </a:tr>
              <a:tr h="443935">
                <a:tc>
                  <a:txBody>
                    <a:bodyPr/>
                    <a:lstStyle/>
                    <a:p>
                      <a:pPr algn="l">
                        <a:lnSpc>
                          <a:spcPct val="150000"/>
                        </a:lnSpc>
                        <a:spcAft>
                          <a:spcPts val="600"/>
                        </a:spcAft>
                      </a:pPr>
                      <a:r>
                        <a:rPr lang="en-US" sz="1400" b="0" dirty="0">
                          <a:effectLst/>
                        </a:rPr>
                        <a:t>Georgia†</a:t>
                      </a:r>
                      <a:endParaRPr lang="en-GB" sz="1400" b="0" dirty="0">
                        <a:effectLst/>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lnSpc>
                          <a:spcPct val="150000"/>
                        </a:lnSpc>
                        <a:spcAft>
                          <a:spcPts val="600"/>
                        </a:spcAft>
                      </a:pPr>
                      <a:r>
                        <a:rPr lang="en-US" sz="1400" b="0" dirty="0">
                          <a:effectLst/>
                        </a:rPr>
                        <a:t>1.60</a:t>
                      </a:r>
                      <a:endParaRPr lang="en-GB" sz="1400" b="0" dirty="0">
                        <a:effectLst/>
                        <a:latin typeface="Calibri" panose="020F0502020204030204" pitchFamily="34" charset="0"/>
                        <a:ea typeface="Calibri" panose="020F0502020204030204" pitchFamily="34" charset="0"/>
                        <a:cs typeface="Calibri" panose="020F0502020204030204" pitchFamily="34" charset="0"/>
                      </a:endParaRPr>
                    </a:p>
                  </a:txBody>
                  <a:tcPr marL="38061" marR="38061" marT="0" marB="0" anchor="ctr"/>
                </a:tc>
                <a:tc>
                  <a:txBody>
                    <a:bodyPr/>
                    <a:lstStyle/>
                    <a:p>
                      <a:pPr algn="ctr">
                        <a:lnSpc>
                          <a:spcPct val="150000"/>
                        </a:lnSpc>
                        <a:spcAft>
                          <a:spcPts val="600"/>
                        </a:spcAft>
                      </a:pPr>
                      <a:r>
                        <a:rPr lang="en-US" sz="1400" b="0" dirty="0">
                          <a:effectLst/>
                        </a:rPr>
                        <a:t>6.3</a:t>
                      </a:r>
                      <a:endParaRPr lang="en-GB" sz="1400" b="0" dirty="0">
                        <a:effectLst/>
                        <a:latin typeface="Calibri" panose="020F0502020204030204" pitchFamily="34" charset="0"/>
                        <a:ea typeface="Calibri" panose="020F0502020204030204" pitchFamily="34" charset="0"/>
                        <a:cs typeface="Calibri" panose="020F0502020204030204" pitchFamily="34" charset="0"/>
                      </a:endParaRPr>
                    </a:p>
                  </a:txBody>
                  <a:tcPr marL="38061" marR="38061" marT="0" marB="0" anchor="ctr"/>
                </a:tc>
                <a:tc>
                  <a:txBody>
                    <a:bodyPr/>
                    <a:lstStyle/>
                    <a:p>
                      <a:pPr algn="ctr">
                        <a:lnSpc>
                          <a:spcPct val="150000"/>
                        </a:lnSpc>
                        <a:spcAft>
                          <a:spcPts val="600"/>
                        </a:spcAft>
                      </a:pPr>
                      <a:r>
                        <a:rPr lang="en-US" sz="1400" b="0" dirty="0">
                          <a:effectLst/>
                        </a:rPr>
                        <a:t>0.25</a:t>
                      </a:r>
                      <a:endParaRPr lang="en-GB" sz="1400" b="0" dirty="0">
                        <a:effectLst/>
                        <a:latin typeface="Calibri" panose="020F0502020204030204" pitchFamily="34" charset="0"/>
                        <a:ea typeface="Calibri" panose="020F0502020204030204" pitchFamily="34" charset="0"/>
                        <a:cs typeface="Calibri" panose="020F0502020204030204" pitchFamily="34" charset="0"/>
                      </a:endParaRPr>
                    </a:p>
                  </a:txBody>
                  <a:tcPr marL="38061" marR="38061" marT="0" marB="0" anchor="ctr"/>
                </a:tc>
                <a:extLst>
                  <a:ext uri="{0D108BD9-81ED-4DB2-BD59-A6C34878D82A}">
                    <a16:rowId xmlns:a16="http://schemas.microsoft.com/office/drawing/2014/main" val="176412474"/>
                  </a:ext>
                </a:extLst>
              </a:tr>
              <a:tr h="443935">
                <a:tc>
                  <a:txBody>
                    <a:bodyPr/>
                    <a:lstStyle/>
                    <a:p>
                      <a:pPr algn="l">
                        <a:lnSpc>
                          <a:spcPct val="150000"/>
                        </a:lnSpc>
                        <a:spcAft>
                          <a:spcPts val="600"/>
                        </a:spcAft>
                      </a:pPr>
                      <a:r>
                        <a:rPr lang="en-US" sz="1400" b="0" dirty="0">
                          <a:effectLst/>
                        </a:rPr>
                        <a:t>Spain</a:t>
                      </a:r>
                      <a:endParaRPr lang="en-GB" sz="1400" b="0" dirty="0">
                        <a:effectLst/>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lnSpc>
                          <a:spcPct val="150000"/>
                        </a:lnSpc>
                        <a:spcAft>
                          <a:spcPts val="600"/>
                        </a:spcAft>
                      </a:pPr>
                      <a:r>
                        <a:rPr lang="en-US" sz="1400" b="0">
                          <a:effectLst/>
                        </a:rPr>
                        <a:t>1.31</a:t>
                      </a:r>
                      <a:endParaRPr lang="en-GB" sz="1400" b="0">
                        <a:effectLst/>
                        <a:latin typeface="Calibri" panose="020F0502020204030204" pitchFamily="34" charset="0"/>
                        <a:ea typeface="Calibri" panose="020F0502020204030204" pitchFamily="34" charset="0"/>
                        <a:cs typeface="Calibri" panose="020F0502020204030204" pitchFamily="34" charset="0"/>
                      </a:endParaRPr>
                    </a:p>
                  </a:txBody>
                  <a:tcPr marL="38061" marR="38061" marT="0" marB="0" anchor="ctr"/>
                </a:tc>
                <a:tc>
                  <a:txBody>
                    <a:bodyPr/>
                    <a:lstStyle/>
                    <a:p>
                      <a:pPr algn="ctr">
                        <a:lnSpc>
                          <a:spcPct val="150000"/>
                        </a:lnSpc>
                        <a:spcAft>
                          <a:spcPts val="600"/>
                        </a:spcAft>
                      </a:pPr>
                      <a:r>
                        <a:rPr lang="en-US" sz="1400" b="0" dirty="0">
                          <a:effectLst/>
                        </a:rPr>
                        <a:t>11</a:t>
                      </a:r>
                      <a:endParaRPr lang="en-GB" sz="1400" b="0" dirty="0">
                        <a:effectLst/>
                        <a:latin typeface="Calibri" panose="020F0502020204030204" pitchFamily="34" charset="0"/>
                        <a:ea typeface="Calibri" panose="020F0502020204030204" pitchFamily="34" charset="0"/>
                        <a:cs typeface="Calibri" panose="020F0502020204030204" pitchFamily="34" charset="0"/>
                      </a:endParaRPr>
                    </a:p>
                  </a:txBody>
                  <a:tcPr marL="38061" marR="38061" marT="0" marB="0" anchor="ctr"/>
                </a:tc>
                <a:tc>
                  <a:txBody>
                    <a:bodyPr/>
                    <a:lstStyle/>
                    <a:p>
                      <a:pPr algn="ctr">
                        <a:lnSpc>
                          <a:spcPct val="150000"/>
                        </a:lnSpc>
                        <a:spcAft>
                          <a:spcPts val="600"/>
                        </a:spcAft>
                      </a:pPr>
                      <a:r>
                        <a:rPr lang="en-US" sz="1400" b="0" dirty="0">
                          <a:effectLst/>
                        </a:rPr>
                        <a:t>0.12</a:t>
                      </a:r>
                      <a:endParaRPr lang="en-GB" sz="1400" b="0" dirty="0">
                        <a:effectLst/>
                        <a:latin typeface="Calibri" panose="020F0502020204030204" pitchFamily="34" charset="0"/>
                        <a:ea typeface="Calibri" panose="020F0502020204030204" pitchFamily="34" charset="0"/>
                        <a:cs typeface="Calibri" panose="020F0502020204030204" pitchFamily="34" charset="0"/>
                      </a:endParaRPr>
                    </a:p>
                  </a:txBody>
                  <a:tcPr marL="38061" marR="38061" marT="0" marB="0" anchor="ctr"/>
                </a:tc>
                <a:extLst>
                  <a:ext uri="{0D108BD9-81ED-4DB2-BD59-A6C34878D82A}">
                    <a16:rowId xmlns:a16="http://schemas.microsoft.com/office/drawing/2014/main" val="3759464370"/>
                  </a:ext>
                </a:extLst>
              </a:tr>
              <a:tr h="443935">
                <a:tc>
                  <a:txBody>
                    <a:bodyPr/>
                    <a:lstStyle/>
                    <a:p>
                      <a:pPr algn="l">
                        <a:lnSpc>
                          <a:spcPct val="150000"/>
                        </a:lnSpc>
                        <a:spcAft>
                          <a:spcPts val="600"/>
                        </a:spcAft>
                      </a:pPr>
                      <a:r>
                        <a:rPr lang="en-US" sz="1400" b="0" dirty="0">
                          <a:effectLst/>
                        </a:rPr>
                        <a:t>Belgium</a:t>
                      </a:r>
                      <a:endParaRPr lang="en-GB" sz="1400" b="0" dirty="0">
                        <a:effectLst/>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lnSpc>
                          <a:spcPct val="150000"/>
                        </a:lnSpc>
                        <a:spcAft>
                          <a:spcPts val="600"/>
                        </a:spcAft>
                      </a:pPr>
                      <a:r>
                        <a:rPr lang="en-US" sz="1400" b="0">
                          <a:effectLst/>
                        </a:rPr>
                        <a:t>1.19</a:t>
                      </a:r>
                      <a:endParaRPr lang="en-GB" sz="1400" b="0">
                        <a:effectLst/>
                        <a:latin typeface="Calibri" panose="020F0502020204030204" pitchFamily="34" charset="0"/>
                        <a:ea typeface="Calibri" panose="020F0502020204030204" pitchFamily="34" charset="0"/>
                        <a:cs typeface="Calibri" panose="020F0502020204030204" pitchFamily="34" charset="0"/>
                      </a:endParaRPr>
                    </a:p>
                  </a:txBody>
                  <a:tcPr marL="38061" marR="38061" marT="0" marB="0" anchor="ctr"/>
                </a:tc>
                <a:tc>
                  <a:txBody>
                    <a:bodyPr/>
                    <a:lstStyle/>
                    <a:p>
                      <a:pPr algn="ctr">
                        <a:lnSpc>
                          <a:spcPct val="150000"/>
                        </a:lnSpc>
                        <a:spcAft>
                          <a:spcPts val="600"/>
                        </a:spcAft>
                      </a:pPr>
                      <a:r>
                        <a:rPr lang="en-US" sz="1400" b="0" dirty="0">
                          <a:effectLst/>
                        </a:rPr>
                        <a:t>11</a:t>
                      </a:r>
                      <a:endParaRPr lang="en-GB" sz="1400" b="0" dirty="0">
                        <a:effectLst/>
                        <a:latin typeface="Calibri" panose="020F0502020204030204" pitchFamily="34" charset="0"/>
                        <a:ea typeface="Calibri" panose="020F0502020204030204" pitchFamily="34" charset="0"/>
                        <a:cs typeface="Calibri" panose="020F0502020204030204" pitchFamily="34" charset="0"/>
                      </a:endParaRPr>
                    </a:p>
                  </a:txBody>
                  <a:tcPr marL="38061" marR="38061" marT="0" marB="0" anchor="ctr"/>
                </a:tc>
                <a:tc>
                  <a:txBody>
                    <a:bodyPr/>
                    <a:lstStyle/>
                    <a:p>
                      <a:pPr algn="ctr">
                        <a:lnSpc>
                          <a:spcPct val="150000"/>
                        </a:lnSpc>
                        <a:spcAft>
                          <a:spcPts val="600"/>
                        </a:spcAft>
                      </a:pPr>
                      <a:r>
                        <a:rPr lang="en-US" sz="1400" b="0" dirty="0">
                          <a:effectLst/>
                        </a:rPr>
                        <a:t>0.11</a:t>
                      </a:r>
                      <a:endParaRPr lang="en-GB" sz="1400" b="0" dirty="0">
                        <a:effectLst/>
                        <a:latin typeface="Calibri" panose="020F0502020204030204" pitchFamily="34" charset="0"/>
                        <a:ea typeface="Calibri" panose="020F0502020204030204" pitchFamily="34" charset="0"/>
                        <a:cs typeface="Calibri" panose="020F0502020204030204" pitchFamily="34" charset="0"/>
                      </a:endParaRPr>
                    </a:p>
                  </a:txBody>
                  <a:tcPr marL="38061" marR="38061" marT="0" marB="0" anchor="ctr"/>
                </a:tc>
                <a:extLst>
                  <a:ext uri="{0D108BD9-81ED-4DB2-BD59-A6C34878D82A}">
                    <a16:rowId xmlns:a16="http://schemas.microsoft.com/office/drawing/2014/main" val="1932407722"/>
                  </a:ext>
                </a:extLst>
              </a:tr>
              <a:tr h="443935">
                <a:tc>
                  <a:txBody>
                    <a:bodyPr/>
                    <a:lstStyle/>
                    <a:p>
                      <a:pPr algn="l">
                        <a:lnSpc>
                          <a:spcPct val="150000"/>
                        </a:lnSpc>
                        <a:spcAft>
                          <a:spcPts val="600"/>
                        </a:spcAft>
                      </a:pPr>
                      <a:r>
                        <a:rPr lang="en-US" sz="1400" b="0" dirty="0">
                          <a:effectLst/>
                        </a:rPr>
                        <a:t>Rest of Europe</a:t>
                      </a:r>
                      <a:endParaRPr lang="en-GB" sz="1400" b="0" dirty="0">
                        <a:effectLst/>
                        <a:latin typeface="Calibri" panose="020F0502020204030204" pitchFamily="34" charset="0"/>
                        <a:ea typeface="Calibri" panose="020F0502020204030204" pitchFamily="34" charset="0"/>
                        <a:cs typeface="Calibri" panose="020F0502020204030204" pitchFamily="34" charset="0"/>
                      </a:endParaRPr>
                    </a:p>
                  </a:txBody>
                  <a:tcPr anchor="ctr"/>
                </a:tc>
                <a:tc>
                  <a:txBody>
                    <a:bodyPr/>
                    <a:lstStyle/>
                    <a:p>
                      <a:pPr algn="ctr">
                        <a:lnSpc>
                          <a:spcPct val="150000"/>
                        </a:lnSpc>
                        <a:spcAft>
                          <a:spcPts val="600"/>
                        </a:spcAft>
                      </a:pPr>
                      <a:r>
                        <a:rPr lang="en-US" sz="1400" b="0" dirty="0">
                          <a:effectLst/>
                        </a:rPr>
                        <a:t>6.81</a:t>
                      </a:r>
                      <a:endParaRPr lang="en-GB" sz="1400" b="0" dirty="0">
                        <a:effectLst/>
                        <a:latin typeface="Calibri" panose="020F0502020204030204" pitchFamily="34" charset="0"/>
                        <a:ea typeface="Calibri" panose="020F0502020204030204" pitchFamily="34" charset="0"/>
                        <a:cs typeface="Calibri" panose="020F0502020204030204" pitchFamily="34" charset="0"/>
                      </a:endParaRPr>
                    </a:p>
                  </a:txBody>
                  <a:tcPr marL="38061" marR="38061" marT="0" marB="0" anchor="ctr"/>
                </a:tc>
                <a:tc>
                  <a:txBody>
                    <a:bodyPr/>
                    <a:lstStyle/>
                    <a:p>
                      <a:pPr algn="ctr">
                        <a:lnSpc>
                          <a:spcPct val="150000"/>
                        </a:lnSpc>
                        <a:spcAft>
                          <a:spcPts val="600"/>
                        </a:spcAft>
                      </a:pPr>
                      <a:r>
                        <a:rPr lang="en-US" sz="1400" b="0" dirty="0">
                          <a:effectLst/>
                        </a:rPr>
                        <a:t>11</a:t>
                      </a:r>
                      <a:endParaRPr lang="en-GB" sz="1400" b="0" dirty="0">
                        <a:effectLst/>
                        <a:latin typeface="Calibri" panose="020F0502020204030204" pitchFamily="34" charset="0"/>
                        <a:ea typeface="Calibri" panose="020F0502020204030204" pitchFamily="34" charset="0"/>
                        <a:cs typeface="Calibri" panose="020F0502020204030204" pitchFamily="34" charset="0"/>
                      </a:endParaRPr>
                    </a:p>
                  </a:txBody>
                  <a:tcPr marL="38061" marR="38061" marT="0" marB="0" anchor="ctr"/>
                </a:tc>
                <a:tc>
                  <a:txBody>
                    <a:bodyPr/>
                    <a:lstStyle/>
                    <a:p>
                      <a:pPr algn="ctr">
                        <a:lnSpc>
                          <a:spcPct val="150000"/>
                        </a:lnSpc>
                        <a:spcAft>
                          <a:spcPts val="600"/>
                        </a:spcAft>
                      </a:pPr>
                      <a:r>
                        <a:rPr lang="en-US" sz="1400" b="0" dirty="0">
                          <a:effectLst/>
                        </a:rPr>
                        <a:t>0.62</a:t>
                      </a:r>
                      <a:endParaRPr lang="en-GB" sz="1400" b="0" dirty="0">
                        <a:effectLst/>
                        <a:latin typeface="Calibri" panose="020F0502020204030204" pitchFamily="34" charset="0"/>
                        <a:ea typeface="Calibri" panose="020F0502020204030204" pitchFamily="34" charset="0"/>
                        <a:cs typeface="Calibri" panose="020F0502020204030204" pitchFamily="34" charset="0"/>
                      </a:endParaRPr>
                    </a:p>
                  </a:txBody>
                  <a:tcPr marL="38061" marR="38061" marT="0" marB="0" anchor="ctr"/>
                </a:tc>
                <a:extLst>
                  <a:ext uri="{0D108BD9-81ED-4DB2-BD59-A6C34878D82A}">
                    <a16:rowId xmlns:a16="http://schemas.microsoft.com/office/drawing/2014/main" val="210928315"/>
                  </a:ext>
                </a:extLst>
              </a:tr>
            </a:tbl>
          </a:graphicData>
        </a:graphic>
      </p:graphicFrame>
      <p:sp>
        <p:nvSpPr>
          <p:cNvPr id="15" name="TextBox 14">
            <a:extLst>
              <a:ext uri="{FF2B5EF4-FFF2-40B4-BE49-F238E27FC236}">
                <a16:creationId xmlns:a16="http://schemas.microsoft.com/office/drawing/2014/main" id="{C8647EF2-6F0B-45EE-B10C-4A9BEFB7F432}"/>
              </a:ext>
            </a:extLst>
          </p:cNvPr>
          <p:cNvSpPr txBox="1"/>
          <p:nvPr/>
        </p:nvSpPr>
        <p:spPr>
          <a:xfrm>
            <a:off x="5918200" y="5574111"/>
            <a:ext cx="5502361" cy="338554"/>
          </a:xfrm>
          <a:prstGeom prst="rect">
            <a:avLst/>
          </a:prstGeom>
          <a:noFill/>
        </p:spPr>
        <p:txBody>
          <a:bodyPr wrap="square">
            <a:spAutoFit/>
          </a:bodyPr>
          <a:lstStyle/>
          <a:p>
            <a:pPr algn="r"/>
            <a:r>
              <a:rPr lang="en-US" sz="1600" i="1" dirty="0">
                <a:effectLst/>
                <a:latin typeface="Calibri" panose="020F0502020204030204" pitchFamily="34" charset="0"/>
                <a:ea typeface="Calibri" panose="020F0502020204030204" pitchFamily="34" charset="0"/>
              </a:rPr>
              <a:t>Source: Christin and Thomas (2019) excluding (†) CRRC (2020)</a:t>
            </a:r>
            <a:endParaRPr lang="en-GB" sz="1600" dirty="0"/>
          </a:p>
        </p:txBody>
      </p:sp>
      <p:cxnSp>
        <p:nvCxnSpPr>
          <p:cNvPr id="6" name="Straight Connector 5">
            <a:extLst>
              <a:ext uri="{FF2B5EF4-FFF2-40B4-BE49-F238E27FC236}">
                <a16:creationId xmlns:a16="http://schemas.microsoft.com/office/drawing/2014/main" id="{31382B66-3D0B-45B5-A711-6A257AB7EDB8}"/>
              </a:ext>
            </a:extLst>
          </p:cNvPr>
          <p:cNvCxnSpPr>
            <a:cxnSpLocks/>
          </p:cNvCxnSpPr>
          <p:nvPr/>
        </p:nvCxnSpPr>
        <p:spPr>
          <a:xfrm>
            <a:off x="0" y="2098675"/>
            <a:ext cx="3327400" cy="0"/>
          </a:xfrm>
          <a:prstGeom prst="line">
            <a:avLst/>
          </a:prstGeom>
          <a:ln>
            <a:solidFill>
              <a:schemeClr val="tx1"/>
            </a:solidFil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499039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1AEFB-2E96-487C-BF1F-FE4984168D46}"/>
              </a:ext>
            </a:extLst>
          </p:cNvPr>
          <p:cNvSpPr>
            <a:spLocks noGrp="1"/>
          </p:cNvSpPr>
          <p:nvPr>
            <p:ph type="title"/>
          </p:nvPr>
        </p:nvSpPr>
        <p:spPr>
          <a:xfrm>
            <a:off x="764110" y="826346"/>
            <a:ext cx="4150790" cy="1013800"/>
          </a:xfrm>
        </p:spPr>
        <p:txBody>
          <a:bodyPr vert="horz" lIns="91440" tIns="45720" rIns="91440" bIns="45720" rtlCol="0" anchor="b">
            <a:normAutofit/>
          </a:bodyPr>
          <a:lstStyle/>
          <a:p>
            <a:r>
              <a:rPr lang="en-US" dirty="0"/>
              <a:t>DIVERSITY</a:t>
            </a:r>
            <a:endParaRPr lang="en-US" sz="2800" dirty="0"/>
          </a:p>
        </p:txBody>
      </p:sp>
      <p:sp>
        <p:nvSpPr>
          <p:cNvPr id="3" name="Content Placeholder 2">
            <a:extLst>
              <a:ext uri="{FF2B5EF4-FFF2-40B4-BE49-F238E27FC236}">
                <a16:creationId xmlns:a16="http://schemas.microsoft.com/office/drawing/2014/main" id="{E42BF8D6-CCAB-4492-AAF5-95601D4719D6}"/>
              </a:ext>
            </a:extLst>
          </p:cNvPr>
          <p:cNvSpPr>
            <a:spLocks noGrp="1"/>
          </p:cNvSpPr>
          <p:nvPr>
            <p:ph sz="half" idx="1"/>
          </p:nvPr>
        </p:nvSpPr>
        <p:spPr>
          <a:xfrm>
            <a:off x="764110" y="2338726"/>
            <a:ext cx="4874690" cy="2316716"/>
          </a:xfrm>
        </p:spPr>
        <p:txBody>
          <a:bodyPr vert="horz" lIns="91440" tIns="45720" rIns="91440" bIns="45720" rtlCol="0" anchor="t">
            <a:normAutofit/>
          </a:bodyPr>
          <a:lstStyle/>
          <a:p>
            <a:r>
              <a:rPr lang="en-US" sz="2000" dirty="0"/>
              <a:t>Mostly cannabis, particularly when looking at transactions and listings</a:t>
            </a:r>
          </a:p>
          <a:p>
            <a:r>
              <a:rPr lang="en-US" sz="2000" dirty="0"/>
              <a:t>Many sales for cocaine, MDMA, powdered methadone, 25i-NBOMe and Alpha PVP.</a:t>
            </a:r>
          </a:p>
          <a:p>
            <a:r>
              <a:rPr lang="en-US" sz="2000" dirty="0"/>
              <a:t>Smaller amounts of 10 other drugs, including one unidentifiable substance</a:t>
            </a:r>
          </a:p>
        </p:txBody>
      </p:sp>
      <p:pic>
        <p:nvPicPr>
          <p:cNvPr id="5" name="Content Placeholder 4">
            <a:extLst>
              <a:ext uri="{FF2B5EF4-FFF2-40B4-BE49-F238E27FC236}">
                <a16:creationId xmlns:a16="http://schemas.microsoft.com/office/drawing/2014/main" id="{B8B6EE2F-8EFC-4756-B4D1-AE9DB1793456}"/>
              </a:ext>
            </a:extLst>
          </p:cNvPr>
          <p:cNvPicPr>
            <a:picLocks noGrp="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311900" y="1207924"/>
            <a:ext cx="4989996" cy="4578321"/>
          </a:xfrm>
          <a:prstGeom prst="rect">
            <a:avLst/>
          </a:prstGeom>
          <a:noFill/>
          <a:ln w="38100">
            <a:solidFill>
              <a:schemeClr val="tx1"/>
            </a:solidFill>
          </a:ln>
        </p:spPr>
      </p:pic>
      <p:cxnSp>
        <p:nvCxnSpPr>
          <p:cNvPr id="6" name="Straight Connector 5">
            <a:extLst>
              <a:ext uri="{FF2B5EF4-FFF2-40B4-BE49-F238E27FC236}">
                <a16:creationId xmlns:a16="http://schemas.microsoft.com/office/drawing/2014/main" id="{ACB7E0B5-0027-487B-A9D5-342C2C5FE94C}"/>
              </a:ext>
            </a:extLst>
          </p:cNvPr>
          <p:cNvCxnSpPr>
            <a:cxnSpLocks/>
          </p:cNvCxnSpPr>
          <p:nvPr/>
        </p:nvCxnSpPr>
        <p:spPr>
          <a:xfrm>
            <a:off x="40210" y="2022475"/>
            <a:ext cx="4874690" cy="0"/>
          </a:xfrm>
          <a:prstGeom prst="line">
            <a:avLst/>
          </a:prstGeom>
          <a:ln>
            <a:solidFill>
              <a:schemeClr val="tx1"/>
            </a:solidFil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787074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5F64CF-3552-4BF5-AFB4-425E507A73B1}"/>
              </a:ext>
            </a:extLst>
          </p:cNvPr>
          <p:cNvSpPr>
            <a:spLocks noGrp="1"/>
          </p:cNvSpPr>
          <p:nvPr>
            <p:ph type="title"/>
          </p:nvPr>
        </p:nvSpPr>
        <p:spPr>
          <a:xfrm>
            <a:off x="764110" y="826346"/>
            <a:ext cx="3934890" cy="1013800"/>
          </a:xfrm>
        </p:spPr>
        <p:txBody>
          <a:bodyPr vert="horz" lIns="91440" tIns="45720" rIns="91440" bIns="45720" rtlCol="0" anchor="b">
            <a:noAutofit/>
          </a:bodyPr>
          <a:lstStyle/>
          <a:p>
            <a:r>
              <a:rPr lang="en-US" dirty="0"/>
              <a:t>COVID-19</a:t>
            </a:r>
          </a:p>
        </p:txBody>
      </p:sp>
      <p:sp>
        <p:nvSpPr>
          <p:cNvPr id="5" name="Content Placeholder 4">
            <a:extLst>
              <a:ext uri="{FF2B5EF4-FFF2-40B4-BE49-F238E27FC236}">
                <a16:creationId xmlns:a16="http://schemas.microsoft.com/office/drawing/2014/main" id="{5131B916-83DF-4294-8FB8-9557299C7FC6}"/>
              </a:ext>
            </a:extLst>
          </p:cNvPr>
          <p:cNvSpPr>
            <a:spLocks noGrp="1"/>
          </p:cNvSpPr>
          <p:nvPr>
            <p:ph sz="half" idx="1"/>
          </p:nvPr>
        </p:nvSpPr>
        <p:spPr>
          <a:xfrm>
            <a:off x="764110" y="2052084"/>
            <a:ext cx="3033249" cy="3856229"/>
          </a:xfrm>
        </p:spPr>
        <p:txBody>
          <a:bodyPr vert="horz" lIns="91440" tIns="45720" rIns="91440" bIns="45720" rtlCol="0" anchor="t">
            <a:normAutofit/>
          </a:bodyPr>
          <a:lstStyle/>
          <a:p>
            <a:r>
              <a:rPr lang="en-US" sz="1600" dirty="0"/>
              <a:t>Substantial decline in activity following the outbreak of Covid-19</a:t>
            </a:r>
          </a:p>
          <a:p>
            <a:r>
              <a:rPr lang="en-US" sz="1600" dirty="0"/>
              <a:t>Steep fall in daily revenue, around fifty percent following the first case</a:t>
            </a:r>
          </a:p>
          <a:p>
            <a:r>
              <a:rPr lang="en-US" sz="1600" dirty="0"/>
              <a:t>Cannabis revenue appears to increase, overtaking all other substances in the summer</a:t>
            </a:r>
          </a:p>
          <a:p>
            <a:r>
              <a:rPr lang="en-US" sz="1600" dirty="0"/>
              <a:t>Scraping ceased in August, but manual review late September suggests the market may have recovered</a:t>
            </a:r>
          </a:p>
          <a:p>
            <a:pPr marL="0" indent="0"/>
            <a:endParaRPr lang="en-US" sz="1600" dirty="0">
              <a:solidFill>
                <a:srgbClr val="FFFFFF"/>
              </a:solidFill>
            </a:endParaRPr>
          </a:p>
        </p:txBody>
      </p:sp>
      <p:pic>
        <p:nvPicPr>
          <p:cNvPr id="8" name="Content Placeholder 4">
            <a:extLst>
              <a:ext uri="{FF2B5EF4-FFF2-40B4-BE49-F238E27FC236}">
                <a16:creationId xmlns:a16="http://schemas.microsoft.com/office/drawing/2014/main" id="{52A6B7B7-FAE7-4EDC-AA1B-E647EE133FD9}"/>
              </a:ext>
            </a:extLst>
          </p:cNvPr>
          <p:cNvPicPr>
            <a:picLocks noGrp="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4454500" y="2193139"/>
            <a:ext cx="6866506" cy="3192924"/>
          </a:xfrm>
          <a:prstGeom prst="rect">
            <a:avLst/>
          </a:prstGeom>
          <a:noFill/>
          <a:ln w="38100">
            <a:solidFill>
              <a:schemeClr val="tx1"/>
            </a:solidFill>
          </a:ln>
        </p:spPr>
      </p:pic>
      <p:cxnSp>
        <p:nvCxnSpPr>
          <p:cNvPr id="6" name="Straight Connector 5">
            <a:extLst>
              <a:ext uri="{FF2B5EF4-FFF2-40B4-BE49-F238E27FC236}">
                <a16:creationId xmlns:a16="http://schemas.microsoft.com/office/drawing/2014/main" id="{1B75896A-9E88-4CA4-81D9-C04F5447A3FC}"/>
              </a:ext>
            </a:extLst>
          </p:cNvPr>
          <p:cNvCxnSpPr>
            <a:cxnSpLocks/>
          </p:cNvCxnSpPr>
          <p:nvPr/>
        </p:nvCxnSpPr>
        <p:spPr>
          <a:xfrm>
            <a:off x="0" y="1840146"/>
            <a:ext cx="4454500" cy="0"/>
          </a:xfrm>
          <a:prstGeom prst="line">
            <a:avLst/>
          </a:prstGeom>
          <a:ln>
            <a:solidFill>
              <a:schemeClr val="tx1"/>
            </a:solidFil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547901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F3AB72-B9A7-41DB-852D-8F24B99EF665}"/>
              </a:ext>
            </a:extLst>
          </p:cNvPr>
          <p:cNvSpPr>
            <a:spLocks noGrp="1"/>
          </p:cNvSpPr>
          <p:nvPr>
            <p:ph type="title"/>
          </p:nvPr>
        </p:nvSpPr>
        <p:spPr/>
        <p:txBody>
          <a:bodyPr/>
          <a:lstStyle/>
          <a:p>
            <a:r>
              <a:rPr lang="en-US" dirty="0"/>
              <a:t>QUESTIONS</a:t>
            </a:r>
            <a:endParaRPr lang="en-GB" dirty="0"/>
          </a:p>
        </p:txBody>
      </p:sp>
      <p:sp>
        <p:nvSpPr>
          <p:cNvPr id="6" name="Text Placeholder 5">
            <a:extLst>
              <a:ext uri="{FF2B5EF4-FFF2-40B4-BE49-F238E27FC236}">
                <a16:creationId xmlns:a16="http://schemas.microsoft.com/office/drawing/2014/main" id="{A5B03957-B015-4138-A6FF-F66902A336FD}"/>
              </a:ext>
            </a:extLst>
          </p:cNvPr>
          <p:cNvSpPr>
            <a:spLocks noGrp="1"/>
          </p:cNvSpPr>
          <p:nvPr>
            <p:ph type="body" idx="1"/>
          </p:nvPr>
        </p:nvSpPr>
        <p:spPr/>
        <p:txBody>
          <a:bodyPr/>
          <a:lstStyle/>
          <a:p>
            <a:endParaRPr lang="en-GB"/>
          </a:p>
        </p:txBody>
      </p:sp>
      <p:cxnSp>
        <p:nvCxnSpPr>
          <p:cNvPr id="4" name="Straight Connector 3">
            <a:extLst>
              <a:ext uri="{FF2B5EF4-FFF2-40B4-BE49-F238E27FC236}">
                <a16:creationId xmlns:a16="http://schemas.microsoft.com/office/drawing/2014/main" id="{6413942E-CE0C-40A7-BA9C-A805ABFB4159}"/>
              </a:ext>
            </a:extLst>
          </p:cNvPr>
          <p:cNvCxnSpPr>
            <a:cxnSpLocks/>
          </p:cNvCxnSpPr>
          <p:nvPr/>
        </p:nvCxnSpPr>
        <p:spPr>
          <a:xfrm>
            <a:off x="0" y="3470275"/>
            <a:ext cx="7073900" cy="0"/>
          </a:xfrm>
          <a:prstGeom prst="line">
            <a:avLst/>
          </a:prstGeom>
          <a:ln>
            <a:solidFill>
              <a:schemeClr val="tx1"/>
            </a:solidFil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279372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1E33C-3B4B-4780-838B-B66669C7E4B1}"/>
              </a:ext>
            </a:extLst>
          </p:cNvPr>
          <p:cNvSpPr>
            <a:spLocks noGrp="1"/>
          </p:cNvSpPr>
          <p:nvPr>
            <p:ph type="title"/>
          </p:nvPr>
        </p:nvSpPr>
        <p:spPr/>
        <p:txBody>
          <a:bodyPr/>
          <a:lstStyle/>
          <a:p>
            <a:r>
              <a:rPr lang="en-US" dirty="0"/>
              <a:t>PROJECT REPOSITORY</a:t>
            </a:r>
            <a:endParaRPr lang="en-GB" dirty="0"/>
          </a:p>
        </p:txBody>
      </p:sp>
      <p:sp>
        <p:nvSpPr>
          <p:cNvPr id="3" name="Text Placeholder 2">
            <a:extLst>
              <a:ext uri="{FF2B5EF4-FFF2-40B4-BE49-F238E27FC236}">
                <a16:creationId xmlns:a16="http://schemas.microsoft.com/office/drawing/2014/main" id="{B27113C8-759C-4A6B-9AFF-4814BBF2B65A}"/>
              </a:ext>
            </a:extLst>
          </p:cNvPr>
          <p:cNvSpPr>
            <a:spLocks noGrp="1"/>
          </p:cNvSpPr>
          <p:nvPr>
            <p:ph type="body" idx="1"/>
          </p:nvPr>
        </p:nvSpPr>
        <p:spPr/>
        <p:txBody>
          <a:bodyPr>
            <a:normAutofit/>
          </a:bodyPr>
          <a:lstStyle/>
          <a:p>
            <a:r>
              <a:rPr lang="en-GB" sz="3200" dirty="0">
                <a:solidFill>
                  <a:schemeClr val="tx1"/>
                </a:solidFill>
              </a:rPr>
              <a:t>https://github.com/crrcgeorgia/matanga</a:t>
            </a:r>
          </a:p>
        </p:txBody>
      </p:sp>
      <p:cxnSp>
        <p:nvCxnSpPr>
          <p:cNvPr id="4" name="Straight Connector 3">
            <a:extLst>
              <a:ext uri="{FF2B5EF4-FFF2-40B4-BE49-F238E27FC236}">
                <a16:creationId xmlns:a16="http://schemas.microsoft.com/office/drawing/2014/main" id="{A1CE091A-07FE-40E9-806A-A364C1EAC72A}"/>
              </a:ext>
            </a:extLst>
          </p:cNvPr>
          <p:cNvCxnSpPr>
            <a:cxnSpLocks/>
          </p:cNvCxnSpPr>
          <p:nvPr/>
        </p:nvCxnSpPr>
        <p:spPr>
          <a:xfrm>
            <a:off x="0" y="2632075"/>
            <a:ext cx="7848600" cy="0"/>
          </a:xfrm>
          <a:prstGeom prst="line">
            <a:avLst/>
          </a:prstGeom>
          <a:ln>
            <a:solidFill>
              <a:schemeClr val="tx1"/>
            </a:solidFil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759172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27DB345-B4C5-4A92-AA73-5EF6D3B0683D}"/>
              </a:ext>
            </a:extLst>
          </p:cNvPr>
          <p:cNvSpPr>
            <a:spLocks noGrp="1"/>
          </p:cNvSpPr>
          <p:nvPr>
            <p:ph type="title"/>
          </p:nvPr>
        </p:nvSpPr>
        <p:spPr/>
        <p:txBody>
          <a:bodyPr/>
          <a:lstStyle/>
          <a:p>
            <a:r>
              <a:rPr lang="en-US" dirty="0"/>
              <a:t>BACKGROUND</a:t>
            </a:r>
            <a:endParaRPr lang="en-GB" dirty="0"/>
          </a:p>
        </p:txBody>
      </p:sp>
      <p:sp>
        <p:nvSpPr>
          <p:cNvPr id="7" name="Text Placeholder 6">
            <a:extLst>
              <a:ext uri="{FF2B5EF4-FFF2-40B4-BE49-F238E27FC236}">
                <a16:creationId xmlns:a16="http://schemas.microsoft.com/office/drawing/2014/main" id="{6AB34BB9-30D4-47E1-B7E0-63B7BA45FBA6}"/>
              </a:ext>
            </a:extLst>
          </p:cNvPr>
          <p:cNvSpPr>
            <a:spLocks noGrp="1"/>
          </p:cNvSpPr>
          <p:nvPr>
            <p:ph type="body" idx="1"/>
          </p:nvPr>
        </p:nvSpPr>
        <p:spPr/>
        <p:txBody>
          <a:bodyPr>
            <a:normAutofit fontScale="92500" lnSpcReduction="20000"/>
          </a:bodyPr>
          <a:lstStyle/>
          <a:p>
            <a:pPr marL="342900" indent="-342900">
              <a:buFont typeface="Arial" panose="020B0604020202020204" pitchFamily="34" charset="0"/>
              <a:buChar char="•"/>
            </a:pPr>
            <a:r>
              <a:rPr lang="en-US" dirty="0">
                <a:solidFill>
                  <a:schemeClr val="tx1"/>
                </a:solidFill>
              </a:rPr>
              <a:t>Drugs in Georgia</a:t>
            </a:r>
          </a:p>
          <a:p>
            <a:pPr marL="342900" indent="-342900">
              <a:buFont typeface="Arial" panose="020B0604020202020204" pitchFamily="34" charset="0"/>
              <a:buChar char="•"/>
            </a:pPr>
            <a:r>
              <a:rPr lang="en-US" dirty="0">
                <a:solidFill>
                  <a:schemeClr val="tx1"/>
                </a:solidFill>
              </a:rPr>
              <a:t>Drugs Online</a:t>
            </a:r>
          </a:p>
          <a:p>
            <a:pPr marL="342900" indent="-342900">
              <a:buFont typeface="Arial" panose="020B0604020202020204" pitchFamily="34" charset="0"/>
              <a:buChar char="•"/>
            </a:pPr>
            <a:r>
              <a:rPr lang="en-US" dirty="0">
                <a:solidFill>
                  <a:schemeClr val="tx1"/>
                </a:solidFill>
              </a:rPr>
              <a:t>Research Questions</a:t>
            </a:r>
          </a:p>
          <a:p>
            <a:pPr marL="342900" indent="-342900">
              <a:buFont typeface="Arial" panose="020B0604020202020204" pitchFamily="34" charset="0"/>
              <a:buChar char="•"/>
            </a:pPr>
            <a:r>
              <a:rPr lang="en-US" dirty="0">
                <a:solidFill>
                  <a:schemeClr val="tx1"/>
                </a:solidFill>
              </a:rPr>
              <a:t>Project Overview</a:t>
            </a:r>
            <a:endParaRPr lang="en-GB" dirty="0">
              <a:solidFill>
                <a:schemeClr val="tx1"/>
              </a:solidFill>
            </a:endParaRPr>
          </a:p>
        </p:txBody>
      </p:sp>
      <p:cxnSp>
        <p:nvCxnSpPr>
          <p:cNvPr id="4" name="Straight Connector 3">
            <a:extLst>
              <a:ext uri="{FF2B5EF4-FFF2-40B4-BE49-F238E27FC236}">
                <a16:creationId xmlns:a16="http://schemas.microsoft.com/office/drawing/2014/main" id="{9E7B6D60-0F1C-4F0F-AE45-197B6AE7E298}"/>
              </a:ext>
            </a:extLst>
          </p:cNvPr>
          <p:cNvCxnSpPr>
            <a:cxnSpLocks/>
          </p:cNvCxnSpPr>
          <p:nvPr/>
        </p:nvCxnSpPr>
        <p:spPr>
          <a:xfrm>
            <a:off x="0" y="3429000"/>
            <a:ext cx="8610600" cy="0"/>
          </a:xfrm>
          <a:prstGeom prst="line">
            <a:avLst/>
          </a:prstGeom>
          <a:ln>
            <a:solidFill>
              <a:schemeClr val="tx1"/>
            </a:solidFil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701045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DD604-DBA0-426D-8EFD-037444A40597}"/>
              </a:ext>
            </a:extLst>
          </p:cNvPr>
          <p:cNvSpPr>
            <a:spLocks noGrp="1"/>
          </p:cNvSpPr>
          <p:nvPr>
            <p:ph type="title"/>
          </p:nvPr>
        </p:nvSpPr>
        <p:spPr/>
        <p:txBody>
          <a:bodyPr/>
          <a:lstStyle/>
          <a:p>
            <a:r>
              <a:rPr lang="en-US" dirty="0"/>
              <a:t>SUPPLEMENTAL</a:t>
            </a:r>
            <a:endParaRPr lang="en-GB" dirty="0"/>
          </a:p>
        </p:txBody>
      </p:sp>
      <p:sp>
        <p:nvSpPr>
          <p:cNvPr id="3" name="Text Placeholder 2">
            <a:extLst>
              <a:ext uri="{FF2B5EF4-FFF2-40B4-BE49-F238E27FC236}">
                <a16:creationId xmlns:a16="http://schemas.microsoft.com/office/drawing/2014/main" id="{0586EDD5-BAB4-4788-8934-F8BEDCADFD34}"/>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700216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D02EB-DC98-4625-B694-5C98D59D4B4D}"/>
              </a:ext>
            </a:extLst>
          </p:cNvPr>
          <p:cNvSpPr>
            <a:spLocks noGrp="1"/>
          </p:cNvSpPr>
          <p:nvPr>
            <p:ph type="title"/>
          </p:nvPr>
        </p:nvSpPr>
        <p:spPr>
          <a:xfrm>
            <a:off x="764110" y="826346"/>
            <a:ext cx="4874690" cy="1013800"/>
          </a:xfrm>
        </p:spPr>
        <p:txBody>
          <a:bodyPr vert="horz" lIns="91440" tIns="45720" rIns="91440" bIns="45720" rtlCol="0" anchor="b">
            <a:normAutofit/>
          </a:bodyPr>
          <a:lstStyle/>
          <a:p>
            <a:r>
              <a:rPr lang="en-US" dirty="0"/>
              <a:t>LIMITATIONS</a:t>
            </a:r>
          </a:p>
        </p:txBody>
      </p:sp>
      <p:sp>
        <p:nvSpPr>
          <p:cNvPr id="3" name="Content Placeholder 2">
            <a:extLst>
              <a:ext uri="{FF2B5EF4-FFF2-40B4-BE49-F238E27FC236}">
                <a16:creationId xmlns:a16="http://schemas.microsoft.com/office/drawing/2014/main" id="{31322174-A97B-4145-96AD-4C1F4EB83A6C}"/>
              </a:ext>
            </a:extLst>
          </p:cNvPr>
          <p:cNvSpPr>
            <a:spLocks noGrp="1"/>
          </p:cNvSpPr>
          <p:nvPr>
            <p:ph sz="half" idx="1"/>
          </p:nvPr>
        </p:nvSpPr>
        <p:spPr>
          <a:xfrm>
            <a:off x="764110" y="2473205"/>
            <a:ext cx="3934890" cy="1910316"/>
          </a:xfrm>
        </p:spPr>
        <p:txBody>
          <a:bodyPr vert="horz" lIns="91440" tIns="45720" rIns="91440" bIns="45720" rtlCol="0" anchor="t">
            <a:normAutofit/>
          </a:bodyPr>
          <a:lstStyle/>
          <a:p>
            <a:r>
              <a:rPr lang="en-US" sz="1600" dirty="0"/>
              <a:t>This is likely only a fraction of the total online trade, much less the offline trade. </a:t>
            </a:r>
          </a:p>
          <a:p>
            <a:r>
              <a:rPr lang="en-US" sz="1600" dirty="0"/>
              <a:t>Likely an underestimation of sales from within the site.</a:t>
            </a:r>
          </a:p>
          <a:p>
            <a:r>
              <a:rPr lang="en-US" sz="1600" dirty="0"/>
              <a:t>Pre-</a:t>
            </a:r>
            <a:r>
              <a:rPr lang="en-US" sz="1600" dirty="0" err="1"/>
              <a:t>Covid</a:t>
            </a:r>
            <a:r>
              <a:rPr lang="en-US" sz="1600" dirty="0"/>
              <a:t> baseline from a likely slow period, it has also been an unusual year.</a:t>
            </a:r>
          </a:p>
          <a:p>
            <a:pPr marL="0" indent="0"/>
            <a:endParaRPr lang="en-US" sz="1600" dirty="0"/>
          </a:p>
        </p:txBody>
      </p:sp>
      <p:pic>
        <p:nvPicPr>
          <p:cNvPr id="9" name="Content Placeholder 5" descr="A picture containing shape&#10;&#10;Description automatically generated">
            <a:extLst>
              <a:ext uri="{FF2B5EF4-FFF2-40B4-BE49-F238E27FC236}">
                <a16:creationId xmlns:a16="http://schemas.microsoft.com/office/drawing/2014/main" id="{244E472D-4CDA-4EA3-AED6-DE3C8E0B10EF}"/>
              </a:ext>
            </a:extLst>
          </p:cNvPr>
          <p:cNvPicPr>
            <a:picLocks noGrp="1" noChangeAspect="1"/>
          </p:cNvPicPr>
          <p:nvPr>
            <p:ph sz="half" idx="2"/>
          </p:nvPr>
        </p:nvPicPr>
        <p:blipFill rotWithShape="1">
          <a:blip r:embed="rId3">
            <a:duotone>
              <a:prstClr val="black"/>
              <a:schemeClr val="accent1">
                <a:tint val="45000"/>
                <a:satMod val="400000"/>
              </a:schemeClr>
            </a:duotone>
            <a:extLst>
              <a:ext uri="{28A0092B-C50C-407E-A947-70E740481C1C}">
                <a14:useLocalDpi xmlns:a14="http://schemas.microsoft.com/office/drawing/2010/main" val="0"/>
              </a:ext>
            </a:extLst>
          </a:blip>
          <a:srcRect r="26141"/>
          <a:stretch/>
        </p:blipFill>
        <p:spPr>
          <a:xfrm>
            <a:off x="5638800" y="826346"/>
            <a:ext cx="5270980" cy="4959900"/>
          </a:xfrm>
          <a:prstGeom prst="rect">
            <a:avLst/>
          </a:prstGeom>
        </p:spPr>
      </p:pic>
    </p:spTree>
    <p:extLst>
      <p:ext uri="{BB962C8B-B14F-4D97-AF65-F5344CB8AC3E}">
        <p14:creationId xmlns:p14="http://schemas.microsoft.com/office/powerpoint/2010/main" val="2421510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1D87D-77F5-41DC-99B9-1659E5059D22}"/>
              </a:ext>
            </a:extLst>
          </p:cNvPr>
          <p:cNvSpPr>
            <a:spLocks noGrp="1"/>
          </p:cNvSpPr>
          <p:nvPr>
            <p:ph type="title"/>
          </p:nvPr>
        </p:nvSpPr>
        <p:spPr/>
        <p:txBody>
          <a:bodyPr/>
          <a:lstStyle/>
          <a:p>
            <a:r>
              <a:rPr lang="en-US" dirty="0"/>
              <a:t>LEARNING</a:t>
            </a:r>
            <a:endParaRPr lang="en-GB" dirty="0"/>
          </a:p>
        </p:txBody>
      </p:sp>
      <p:sp>
        <p:nvSpPr>
          <p:cNvPr id="3" name="Text Placeholder 2">
            <a:extLst>
              <a:ext uri="{FF2B5EF4-FFF2-40B4-BE49-F238E27FC236}">
                <a16:creationId xmlns:a16="http://schemas.microsoft.com/office/drawing/2014/main" id="{57DCD046-F7AE-415D-918F-E68135DAF943}"/>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4292112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452EC0D-C064-41F7-A983-6A84DAD93256}"/>
              </a:ext>
            </a:extLst>
          </p:cNvPr>
          <p:cNvSpPr>
            <a:spLocks noGrp="1"/>
          </p:cNvSpPr>
          <p:nvPr>
            <p:ph type="title"/>
          </p:nvPr>
        </p:nvSpPr>
        <p:spPr/>
        <p:txBody>
          <a:bodyPr/>
          <a:lstStyle/>
          <a:p>
            <a:r>
              <a:rPr lang="en-US" dirty="0"/>
              <a:t>WHAT I LEARNED</a:t>
            </a:r>
            <a:endParaRPr lang="en-GB" dirty="0"/>
          </a:p>
        </p:txBody>
      </p:sp>
      <p:sp>
        <p:nvSpPr>
          <p:cNvPr id="6" name="Content Placeholder 5">
            <a:extLst>
              <a:ext uri="{FF2B5EF4-FFF2-40B4-BE49-F238E27FC236}">
                <a16:creationId xmlns:a16="http://schemas.microsoft.com/office/drawing/2014/main" id="{460C35B5-CA0A-451F-A36B-6CED0F288C1A}"/>
              </a:ext>
            </a:extLst>
          </p:cNvPr>
          <p:cNvSpPr>
            <a:spLocks noGrp="1"/>
          </p:cNvSpPr>
          <p:nvPr>
            <p:ph idx="1"/>
          </p:nvPr>
        </p:nvSpPr>
        <p:spPr/>
        <p:txBody>
          <a:bodyPr/>
          <a:lstStyle/>
          <a:p>
            <a:r>
              <a:rPr lang="en-US" dirty="0"/>
              <a:t>Think before starting to code</a:t>
            </a:r>
          </a:p>
          <a:p>
            <a:r>
              <a:rPr lang="en-US" dirty="0"/>
              <a:t>Know when to stop</a:t>
            </a:r>
          </a:p>
          <a:p>
            <a:r>
              <a:rPr lang="en-US" dirty="0"/>
              <a:t>Use SQL</a:t>
            </a:r>
          </a:p>
          <a:p>
            <a:r>
              <a:rPr lang="en-US" dirty="0"/>
              <a:t>Selenium wasn’t necessary</a:t>
            </a:r>
          </a:p>
          <a:p>
            <a:r>
              <a:rPr lang="en-US" dirty="0"/>
              <a:t>Be more adventurous</a:t>
            </a:r>
          </a:p>
          <a:p>
            <a:pPr lvl="1"/>
            <a:r>
              <a:rPr lang="en-US" dirty="0"/>
              <a:t>More scraping for better substance labelling</a:t>
            </a:r>
          </a:p>
          <a:p>
            <a:pPr lvl="1"/>
            <a:r>
              <a:rPr lang="en-US" dirty="0"/>
              <a:t>Attempt to find a work around for CATCHPAs </a:t>
            </a:r>
            <a:endParaRPr lang="en-GB" dirty="0"/>
          </a:p>
        </p:txBody>
      </p:sp>
    </p:spTree>
    <p:extLst>
      <p:ext uri="{BB962C8B-B14F-4D97-AF65-F5344CB8AC3E}">
        <p14:creationId xmlns:p14="http://schemas.microsoft.com/office/powerpoint/2010/main" val="1132064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51" name="Rectangle 20">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group of people standing in front of a crowd&#10;&#10;Description automatically generated">
            <a:extLst>
              <a:ext uri="{FF2B5EF4-FFF2-40B4-BE49-F238E27FC236}">
                <a16:creationId xmlns:a16="http://schemas.microsoft.com/office/drawing/2014/main" id="{442EAECE-3449-4055-A2F7-CCDE713CFF8C}"/>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19292" t="26465" r="30694" b="7289"/>
          <a:stretch/>
        </p:blipFill>
        <p:spPr>
          <a:xfrm>
            <a:off x="320040" y="320040"/>
            <a:ext cx="5775960" cy="4303462"/>
          </a:xfrm>
          <a:prstGeom prst="rect">
            <a:avLst/>
          </a:prstGeom>
        </p:spPr>
      </p:pic>
      <p:sp>
        <p:nvSpPr>
          <p:cNvPr id="52" name="Rectangle 22">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7655DC-47DC-4D0F-A9D7-C0D20CDBEC96}"/>
              </a:ext>
            </a:extLst>
          </p:cNvPr>
          <p:cNvSpPr>
            <a:spLocks noGrp="1"/>
          </p:cNvSpPr>
          <p:nvPr>
            <p:ph type="title"/>
          </p:nvPr>
        </p:nvSpPr>
        <p:spPr>
          <a:xfrm>
            <a:off x="841248" y="5009083"/>
            <a:ext cx="2889504" cy="1345997"/>
          </a:xfrm>
        </p:spPr>
        <p:txBody>
          <a:bodyPr vert="horz" lIns="91440" tIns="45720" rIns="91440" bIns="45720" rtlCol="0" anchor="ctr">
            <a:normAutofit/>
          </a:bodyPr>
          <a:lstStyle/>
          <a:p>
            <a:r>
              <a:rPr lang="en-US" sz="2600">
                <a:solidFill>
                  <a:schemeClr val="bg1"/>
                </a:solidFill>
              </a:rPr>
              <a:t>DRUGS IN GEORGIA</a:t>
            </a:r>
          </a:p>
        </p:txBody>
      </p:sp>
      <p:cxnSp>
        <p:nvCxnSpPr>
          <p:cNvPr id="53" name="Straight Connector 24">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5E3B036-4DF4-4ED1-8505-DA07B9CF44EC}"/>
              </a:ext>
            </a:extLst>
          </p:cNvPr>
          <p:cNvSpPr>
            <a:spLocks noGrp="1"/>
          </p:cNvSpPr>
          <p:nvPr>
            <p:ph sz="half" idx="2"/>
          </p:nvPr>
        </p:nvSpPr>
        <p:spPr>
          <a:xfrm>
            <a:off x="4379976" y="4943543"/>
            <a:ext cx="6976872" cy="1411537"/>
          </a:xfrm>
        </p:spPr>
        <p:txBody>
          <a:bodyPr vert="horz" lIns="91440" tIns="45720" rIns="91440" bIns="45720" rtlCol="0" anchor="ctr">
            <a:normAutofit/>
          </a:bodyPr>
          <a:lstStyle/>
          <a:p>
            <a:r>
              <a:rPr lang="en-US" sz="1800">
                <a:solidFill>
                  <a:schemeClr val="bg1"/>
                </a:solidFill>
              </a:rPr>
              <a:t>Historically high injecting drug use, #2 per capita globally</a:t>
            </a:r>
          </a:p>
          <a:p>
            <a:r>
              <a:rPr lang="en-US" sz="1800">
                <a:solidFill>
                  <a:schemeClr val="bg1"/>
                </a:solidFill>
              </a:rPr>
              <a:t>Changing patterns of nightlife and drug use </a:t>
            </a:r>
          </a:p>
          <a:p>
            <a:pPr lvl="1"/>
            <a:r>
              <a:rPr lang="en-US" sz="1600">
                <a:solidFill>
                  <a:schemeClr val="bg1"/>
                </a:solidFill>
              </a:rPr>
              <a:t>Stimulants, New Psychoactive Substances</a:t>
            </a:r>
          </a:p>
          <a:p>
            <a:r>
              <a:rPr lang="en-US" sz="1800">
                <a:solidFill>
                  <a:schemeClr val="bg1"/>
                </a:solidFill>
              </a:rPr>
              <a:t>High profile drug deaths</a:t>
            </a:r>
            <a:endParaRPr lang="en-US" sz="1800" dirty="0">
              <a:solidFill>
                <a:schemeClr val="bg1"/>
              </a:solidFill>
            </a:endParaRPr>
          </a:p>
        </p:txBody>
      </p:sp>
      <p:pic>
        <p:nvPicPr>
          <p:cNvPr id="8" name="Content Placeholder 21" descr="A picture containing diagram&#10;&#10;Description automatically generated">
            <a:extLst>
              <a:ext uri="{FF2B5EF4-FFF2-40B4-BE49-F238E27FC236}">
                <a16:creationId xmlns:a16="http://schemas.microsoft.com/office/drawing/2014/main" id="{D578B5EC-EC1D-4522-BD0D-753285DA7985}"/>
              </a:ext>
            </a:extLst>
          </p:cNvPr>
          <p:cNvPicPr>
            <a:picLocks noChangeAspect="1"/>
          </p:cNvPicPr>
          <p:nvPr/>
        </p:nvPicPr>
        <p:blipFill rotWithShape="1">
          <a:blip r:embed="rId4">
            <a:duotone>
              <a:prstClr val="black"/>
              <a:schemeClr val="accent4">
                <a:tint val="45000"/>
                <a:satMod val="400000"/>
              </a:schemeClr>
            </a:duotone>
            <a:extLst>
              <a:ext uri="{28A0092B-C50C-407E-A947-70E740481C1C}">
                <a14:useLocalDpi xmlns:a14="http://schemas.microsoft.com/office/drawing/2010/main" val="0"/>
              </a:ext>
            </a:extLst>
          </a:blip>
          <a:srcRect t="1" b="24139"/>
          <a:stretch/>
        </p:blipFill>
        <p:spPr>
          <a:xfrm>
            <a:off x="6197600" y="320040"/>
            <a:ext cx="5672836" cy="4303462"/>
          </a:xfrm>
          <a:prstGeom prst="rect">
            <a:avLst/>
          </a:prstGeom>
        </p:spPr>
      </p:pic>
    </p:spTree>
    <p:extLst>
      <p:ext uri="{BB962C8B-B14F-4D97-AF65-F5344CB8AC3E}">
        <p14:creationId xmlns:p14="http://schemas.microsoft.com/office/powerpoint/2010/main" val="401123216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276499"/>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2F6D02A-AFC1-4E66-8270-A4F0385075F1}"/>
              </a:ext>
            </a:extLst>
          </p:cNvPr>
          <p:cNvSpPr>
            <a:spLocks noGrp="1"/>
          </p:cNvSpPr>
          <p:nvPr>
            <p:ph type="title"/>
          </p:nvPr>
        </p:nvSpPr>
        <p:spPr>
          <a:xfrm>
            <a:off x="841248" y="503270"/>
            <a:ext cx="2889504" cy="1345997"/>
          </a:xfrm>
        </p:spPr>
        <p:txBody>
          <a:bodyPr vert="horz" lIns="91440" tIns="45720" rIns="91440" bIns="45720" rtlCol="0" anchor="ctr">
            <a:normAutofit/>
          </a:bodyPr>
          <a:lstStyle/>
          <a:p>
            <a:r>
              <a:rPr lang="en-US" sz="2600">
                <a:solidFill>
                  <a:schemeClr val="bg1"/>
                </a:solidFill>
              </a:rPr>
              <a:t>DRUGS ONLINE</a:t>
            </a:r>
          </a:p>
        </p:txBody>
      </p:sp>
      <p:cxnSp>
        <p:nvCxnSpPr>
          <p:cNvPr id="16" name="Straight Connector 15">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732166"/>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71A4F41-17C1-420B-9232-5BC6B61BBACE}"/>
              </a:ext>
            </a:extLst>
          </p:cNvPr>
          <p:cNvSpPr>
            <a:spLocks noGrp="1"/>
          </p:cNvSpPr>
          <p:nvPr>
            <p:ph sz="half" idx="1"/>
          </p:nvPr>
        </p:nvSpPr>
        <p:spPr>
          <a:xfrm>
            <a:off x="4379976" y="503270"/>
            <a:ext cx="6976872" cy="1345997"/>
          </a:xfrm>
        </p:spPr>
        <p:txBody>
          <a:bodyPr vert="horz" lIns="91440" tIns="45720" rIns="91440" bIns="45720" rtlCol="0" anchor="ctr">
            <a:normAutofit/>
          </a:bodyPr>
          <a:lstStyle/>
          <a:p>
            <a:r>
              <a:rPr lang="en-US" sz="1400">
                <a:solidFill>
                  <a:schemeClr val="bg1"/>
                </a:solidFill>
              </a:rPr>
              <a:t>Drugs bought online</a:t>
            </a:r>
          </a:p>
          <a:p>
            <a:r>
              <a:rPr lang="en-US" sz="1400" i="1">
                <a:solidFill>
                  <a:schemeClr val="bg1"/>
                </a:solidFill>
              </a:rPr>
              <a:t>Matanga</a:t>
            </a:r>
            <a:r>
              <a:rPr lang="en-US" sz="1400">
                <a:solidFill>
                  <a:schemeClr val="bg1"/>
                </a:solidFill>
              </a:rPr>
              <a:t> largest platform operating in Georgia</a:t>
            </a:r>
          </a:p>
          <a:p>
            <a:r>
              <a:rPr lang="en-US" sz="1400">
                <a:solidFill>
                  <a:schemeClr val="bg1"/>
                </a:solidFill>
              </a:rPr>
              <a:t>Bought in bitcoin, delivered using “dead drop” system</a:t>
            </a:r>
          </a:p>
          <a:p>
            <a:r>
              <a:rPr lang="en-US" sz="1400">
                <a:solidFill>
                  <a:schemeClr val="bg1"/>
                </a:solidFill>
              </a:rPr>
              <a:t>Scraping opportunity!</a:t>
            </a:r>
          </a:p>
        </p:txBody>
      </p:sp>
      <p:pic>
        <p:nvPicPr>
          <p:cNvPr id="7" name="Content Placeholder 6">
            <a:extLst>
              <a:ext uri="{FF2B5EF4-FFF2-40B4-BE49-F238E27FC236}">
                <a16:creationId xmlns:a16="http://schemas.microsoft.com/office/drawing/2014/main" id="{E5578002-3360-4685-8CA1-63C8474C5778}"/>
              </a:ext>
            </a:extLst>
          </p:cNvPr>
          <p:cNvPicPr>
            <a:picLocks noGrp="1" noChangeAspect="1"/>
          </p:cNvPicPr>
          <p:nvPr>
            <p:ph sz="half" idx="2"/>
          </p:nvPr>
        </p:nvPicPr>
        <p:blipFill rotWithShape="1">
          <a:blip r:embed="rId3"/>
          <a:srcRect l="2782" r="2540" b="-1"/>
          <a:stretch/>
        </p:blipFill>
        <p:spPr>
          <a:xfrm>
            <a:off x="320040" y="2194560"/>
            <a:ext cx="11548872" cy="4299859"/>
          </a:xfrm>
          <a:prstGeom prst="rect">
            <a:avLst/>
          </a:prstGeom>
        </p:spPr>
      </p:pic>
    </p:spTree>
    <p:extLst>
      <p:ext uri="{BB962C8B-B14F-4D97-AF65-F5344CB8AC3E}">
        <p14:creationId xmlns:p14="http://schemas.microsoft.com/office/powerpoint/2010/main" val="392892687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29E45-F91A-464B-9345-659D1C06AE3C}"/>
              </a:ext>
            </a:extLst>
          </p:cNvPr>
          <p:cNvSpPr>
            <a:spLocks noGrp="1"/>
          </p:cNvSpPr>
          <p:nvPr>
            <p:ph type="title"/>
          </p:nvPr>
        </p:nvSpPr>
        <p:spPr/>
        <p:txBody>
          <a:bodyPr/>
          <a:lstStyle/>
          <a:p>
            <a:r>
              <a:rPr lang="en-US"/>
              <a:t>RESEARCH QUESTIONS</a:t>
            </a:r>
            <a:endParaRPr lang="en-GB" dirty="0"/>
          </a:p>
        </p:txBody>
      </p:sp>
      <p:sp>
        <p:nvSpPr>
          <p:cNvPr id="3" name="Content Placeholder 2">
            <a:extLst>
              <a:ext uri="{FF2B5EF4-FFF2-40B4-BE49-F238E27FC236}">
                <a16:creationId xmlns:a16="http://schemas.microsoft.com/office/drawing/2014/main" id="{EB191D3E-835C-46E9-AD08-F6BEE91E564D}"/>
              </a:ext>
            </a:extLst>
          </p:cNvPr>
          <p:cNvSpPr>
            <a:spLocks noGrp="1"/>
          </p:cNvSpPr>
          <p:nvPr>
            <p:ph idx="1"/>
          </p:nvPr>
        </p:nvSpPr>
        <p:spPr/>
        <p:txBody>
          <a:bodyPr/>
          <a:lstStyle/>
          <a:p>
            <a:r>
              <a:rPr lang="en-GB" dirty="0"/>
              <a:t>How much trade is conducted via the Matanga platform?</a:t>
            </a:r>
          </a:p>
          <a:p>
            <a:r>
              <a:rPr lang="en-GB" dirty="0"/>
              <a:t>What substances are being sold online in Georgia through the Matanga platform in what volumes?</a:t>
            </a:r>
          </a:p>
          <a:p>
            <a:r>
              <a:rPr lang="en-GB" dirty="0"/>
              <a:t>What actions may be taken to mitigate against risks posed by the substances identified?</a:t>
            </a:r>
          </a:p>
        </p:txBody>
      </p:sp>
      <p:cxnSp>
        <p:nvCxnSpPr>
          <p:cNvPr id="4" name="Straight Connector 3">
            <a:extLst>
              <a:ext uri="{FF2B5EF4-FFF2-40B4-BE49-F238E27FC236}">
                <a16:creationId xmlns:a16="http://schemas.microsoft.com/office/drawing/2014/main" id="{757C77AF-F649-4265-B206-62FD97C5E9B9}"/>
              </a:ext>
            </a:extLst>
          </p:cNvPr>
          <p:cNvCxnSpPr>
            <a:cxnSpLocks/>
          </p:cNvCxnSpPr>
          <p:nvPr/>
        </p:nvCxnSpPr>
        <p:spPr>
          <a:xfrm>
            <a:off x="0" y="1690688"/>
            <a:ext cx="9588500" cy="0"/>
          </a:xfrm>
          <a:prstGeom prst="line">
            <a:avLst/>
          </a:prstGeom>
          <a:ln>
            <a:solidFill>
              <a:schemeClr val="tx1"/>
            </a:solidFil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418253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6F4D0-A8C9-4079-A1D4-A51500F2DFA4}"/>
              </a:ext>
            </a:extLst>
          </p:cNvPr>
          <p:cNvSpPr>
            <a:spLocks noGrp="1"/>
          </p:cNvSpPr>
          <p:nvPr>
            <p:ph type="title"/>
          </p:nvPr>
        </p:nvSpPr>
        <p:spPr/>
        <p:txBody>
          <a:bodyPr/>
          <a:lstStyle/>
          <a:p>
            <a:r>
              <a:rPr lang="en-US" dirty="0"/>
              <a:t>PROJECT OVERVIEW</a:t>
            </a:r>
            <a:endParaRPr lang="en-GB" dirty="0"/>
          </a:p>
        </p:txBody>
      </p:sp>
      <p:graphicFrame>
        <p:nvGraphicFramePr>
          <p:cNvPr id="6" name="Content Placeholder 5">
            <a:extLst>
              <a:ext uri="{FF2B5EF4-FFF2-40B4-BE49-F238E27FC236}">
                <a16:creationId xmlns:a16="http://schemas.microsoft.com/office/drawing/2014/main" id="{5E820DF6-CDDE-45D4-AB1F-B97AFB9BCF24}"/>
              </a:ext>
            </a:extLst>
          </p:cNvPr>
          <p:cNvGraphicFramePr>
            <a:graphicFrameLocks noGrp="1"/>
          </p:cNvGraphicFramePr>
          <p:nvPr>
            <p:ph idx="1"/>
            <p:extLst>
              <p:ext uri="{D42A27DB-BD31-4B8C-83A1-F6EECF244321}">
                <p14:modId xmlns:p14="http://schemas.microsoft.com/office/powerpoint/2010/main" val="1073531013"/>
              </p:ext>
            </p:extLst>
          </p:nvPr>
        </p:nvGraphicFramePr>
        <p:xfrm>
          <a:off x="838200" y="2171701"/>
          <a:ext cx="10515600" cy="36194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Straight Connector 3">
            <a:extLst>
              <a:ext uri="{FF2B5EF4-FFF2-40B4-BE49-F238E27FC236}">
                <a16:creationId xmlns:a16="http://schemas.microsoft.com/office/drawing/2014/main" id="{D67054E5-CCA3-4F59-B256-F890A3260F91}"/>
              </a:ext>
            </a:extLst>
          </p:cNvPr>
          <p:cNvCxnSpPr>
            <a:cxnSpLocks/>
          </p:cNvCxnSpPr>
          <p:nvPr/>
        </p:nvCxnSpPr>
        <p:spPr>
          <a:xfrm>
            <a:off x="0" y="1690688"/>
            <a:ext cx="8661400" cy="0"/>
          </a:xfrm>
          <a:prstGeom prst="line">
            <a:avLst/>
          </a:prstGeom>
          <a:ln>
            <a:solidFill>
              <a:schemeClr val="tx1"/>
            </a:solidFil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538544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E7409-8AD5-403F-A8F2-2640F2CA7754}"/>
              </a:ext>
            </a:extLst>
          </p:cNvPr>
          <p:cNvSpPr>
            <a:spLocks noGrp="1"/>
          </p:cNvSpPr>
          <p:nvPr>
            <p:ph type="title"/>
          </p:nvPr>
        </p:nvSpPr>
        <p:spPr/>
        <p:txBody>
          <a:bodyPr/>
          <a:lstStyle/>
          <a:p>
            <a:r>
              <a:rPr lang="en-US" dirty="0"/>
              <a:t>SCRAPING</a:t>
            </a:r>
            <a:endParaRPr lang="en-GB" dirty="0"/>
          </a:p>
        </p:txBody>
      </p:sp>
      <p:sp>
        <p:nvSpPr>
          <p:cNvPr id="3" name="Text Placeholder 2">
            <a:extLst>
              <a:ext uri="{FF2B5EF4-FFF2-40B4-BE49-F238E27FC236}">
                <a16:creationId xmlns:a16="http://schemas.microsoft.com/office/drawing/2014/main" id="{C7CA598A-8DEB-4941-8AC1-D669231E355E}"/>
              </a:ext>
            </a:extLst>
          </p:cNvPr>
          <p:cNvSpPr>
            <a:spLocks noGrp="1"/>
          </p:cNvSpPr>
          <p:nvPr>
            <p:ph type="body" idx="1"/>
          </p:nvPr>
        </p:nvSpPr>
        <p:spPr/>
        <p:txBody>
          <a:bodyPr/>
          <a:lstStyle/>
          <a:p>
            <a:pPr marL="342900" indent="-342900">
              <a:buFont typeface="Arial" panose="020B0604020202020204" pitchFamily="34" charset="0"/>
              <a:buChar char="•"/>
            </a:pPr>
            <a:r>
              <a:rPr lang="en-US" dirty="0">
                <a:solidFill>
                  <a:schemeClr val="tx1"/>
                </a:solidFill>
              </a:rPr>
              <a:t>Target Data</a:t>
            </a:r>
          </a:p>
          <a:p>
            <a:pPr marL="342900" indent="-342900">
              <a:buFont typeface="Arial" panose="020B0604020202020204" pitchFamily="34" charset="0"/>
              <a:buChar char="•"/>
            </a:pPr>
            <a:r>
              <a:rPr lang="en-US" dirty="0">
                <a:solidFill>
                  <a:schemeClr val="tx1"/>
                </a:solidFill>
              </a:rPr>
              <a:t>Design Considerations</a:t>
            </a:r>
          </a:p>
          <a:p>
            <a:pPr marL="342900" indent="-342900">
              <a:buFont typeface="Arial" panose="020B0604020202020204" pitchFamily="34" charset="0"/>
              <a:buChar char="•"/>
            </a:pPr>
            <a:r>
              <a:rPr lang="en-US" dirty="0">
                <a:solidFill>
                  <a:schemeClr val="tx1"/>
                </a:solidFill>
              </a:rPr>
              <a:t>Implementations</a:t>
            </a:r>
            <a:endParaRPr lang="en-GB" dirty="0">
              <a:solidFill>
                <a:schemeClr val="tx1"/>
              </a:solidFill>
            </a:endParaRPr>
          </a:p>
        </p:txBody>
      </p:sp>
      <p:cxnSp>
        <p:nvCxnSpPr>
          <p:cNvPr id="4" name="Straight Connector 3">
            <a:extLst>
              <a:ext uri="{FF2B5EF4-FFF2-40B4-BE49-F238E27FC236}">
                <a16:creationId xmlns:a16="http://schemas.microsoft.com/office/drawing/2014/main" id="{4E56C404-4E04-43BE-8FFA-9F1EA146135E}"/>
              </a:ext>
            </a:extLst>
          </p:cNvPr>
          <p:cNvCxnSpPr>
            <a:cxnSpLocks/>
          </p:cNvCxnSpPr>
          <p:nvPr/>
        </p:nvCxnSpPr>
        <p:spPr>
          <a:xfrm>
            <a:off x="0" y="3470275"/>
            <a:ext cx="6451600" cy="0"/>
          </a:xfrm>
          <a:prstGeom prst="line">
            <a:avLst/>
          </a:prstGeom>
          <a:ln>
            <a:solidFill>
              <a:schemeClr val="tx1"/>
            </a:solidFil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299471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13">
            <a:extLst>
              <a:ext uri="{FF2B5EF4-FFF2-40B4-BE49-F238E27FC236}">
                <a16:creationId xmlns:a16="http://schemas.microsoft.com/office/drawing/2014/main" id="{9389D3E0-BA02-41D3-B2AC-8FD6AA893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473AF8-013F-43EE-A664-EE6D495B5AE1}"/>
              </a:ext>
            </a:extLst>
          </p:cNvPr>
          <p:cNvSpPr>
            <a:spLocks noGrp="1"/>
          </p:cNvSpPr>
          <p:nvPr>
            <p:ph type="title"/>
          </p:nvPr>
        </p:nvSpPr>
        <p:spPr>
          <a:xfrm>
            <a:off x="838200" y="557189"/>
            <a:ext cx="3966463" cy="5571900"/>
          </a:xfrm>
        </p:spPr>
        <p:txBody>
          <a:bodyPr vert="horz" lIns="91440" tIns="45720" rIns="91440" bIns="45720" rtlCol="0" anchor="ctr">
            <a:normAutofit/>
          </a:bodyPr>
          <a:lstStyle/>
          <a:p>
            <a:r>
              <a:rPr lang="en-US" sz="5200" dirty="0"/>
              <a:t>TARGET DATA</a:t>
            </a:r>
          </a:p>
        </p:txBody>
      </p:sp>
      <p:pic>
        <p:nvPicPr>
          <p:cNvPr id="9" name="Content Placeholder 8">
            <a:extLst>
              <a:ext uri="{FF2B5EF4-FFF2-40B4-BE49-F238E27FC236}">
                <a16:creationId xmlns:a16="http://schemas.microsoft.com/office/drawing/2014/main" id="{EF17E2AC-2DFE-42DF-AAC5-05568BD347C7}"/>
              </a:ext>
            </a:extLst>
          </p:cNvPr>
          <p:cNvPicPr>
            <a:picLocks noGrp="1" noChangeAspect="1"/>
          </p:cNvPicPr>
          <p:nvPr>
            <p:ph idx="1"/>
          </p:nvPr>
        </p:nvPicPr>
        <p:blipFill rotWithShape="1">
          <a:blip r:embed="rId3"/>
          <a:srcRect l="3018" r="-1" b="-1"/>
          <a:stretch/>
        </p:blipFill>
        <p:spPr>
          <a:xfrm>
            <a:off x="5176911" y="720190"/>
            <a:ext cx="6833848" cy="5584353"/>
          </a:xfrm>
          <a:prstGeom prst="rect">
            <a:avLst/>
          </a:prstGeom>
        </p:spPr>
      </p:pic>
      <p:sp>
        <p:nvSpPr>
          <p:cNvPr id="10" name="TextBox 9">
            <a:extLst>
              <a:ext uri="{FF2B5EF4-FFF2-40B4-BE49-F238E27FC236}">
                <a16:creationId xmlns:a16="http://schemas.microsoft.com/office/drawing/2014/main" id="{66C3B484-7318-49AE-BFA1-53B12C11BBC7}"/>
              </a:ext>
            </a:extLst>
          </p:cNvPr>
          <p:cNvSpPr txBox="1"/>
          <p:nvPr/>
        </p:nvSpPr>
        <p:spPr>
          <a:xfrm>
            <a:off x="2426721" y="1299331"/>
            <a:ext cx="1576970" cy="461665"/>
          </a:xfrm>
          <a:prstGeom prst="rect">
            <a:avLst/>
          </a:prstGeom>
          <a:noFill/>
        </p:spPr>
        <p:txBody>
          <a:bodyPr wrap="none" rtlCol="0">
            <a:spAutoFit/>
          </a:bodyPr>
          <a:lstStyle/>
          <a:p>
            <a:r>
              <a:rPr lang="en-US" sz="2400" dirty="0"/>
              <a:t>Substances</a:t>
            </a:r>
            <a:endParaRPr lang="en-GB" sz="2400" dirty="0"/>
          </a:p>
        </p:txBody>
      </p:sp>
      <p:cxnSp>
        <p:nvCxnSpPr>
          <p:cNvPr id="12" name="Straight Arrow Connector 11">
            <a:extLst>
              <a:ext uri="{FF2B5EF4-FFF2-40B4-BE49-F238E27FC236}">
                <a16:creationId xmlns:a16="http://schemas.microsoft.com/office/drawing/2014/main" id="{C5C98661-0F68-41C4-95B5-05161B3D251C}"/>
              </a:ext>
            </a:extLst>
          </p:cNvPr>
          <p:cNvCxnSpPr>
            <a:cxnSpLocks/>
            <a:stCxn id="10" idx="3"/>
          </p:cNvCxnSpPr>
          <p:nvPr/>
        </p:nvCxnSpPr>
        <p:spPr>
          <a:xfrm>
            <a:off x="4003691" y="1530164"/>
            <a:ext cx="117322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5047224D-5EC3-48F1-A44E-8A00AC416975}"/>
              </a:ext>
            </a:extLst>
          </p:cNvPr>
          <p:cNvSpPr txBox="1"/>
          <p:nvPr/>
        </p:nvSpPr>
        <p:spPr>
          <a:xfrm>
            <a:off x="2513732" y="4877298"/>
            <a:ext cx="1402948" cy="830997"/>
          </a:xfrm>
          <a:prstGeom prst="rect">
            <a:avLst/>
          </a:prstGeom>
          <a:noFill/>
        </p:spPr>
        <p:txBody>
          <a:bodyPr wrap="none" rtlCol="0">
            <a:spAutoFit/>
          </a:bodyPr>
          <a:lstStyle/>
          <a:p>
            <a:r>
              <a:rPr lang="en-US" sz="2400" dirty="0"/>
              <a:t>Countries</a:t>
            </a:r>
          </a:p>
          <a:p>
            <a:r>
              <a:rPr lang="en-US" sz="2400" dirty="0"/>
              <a:t>and cities</a:t>
            </a:r>
            <a:endParaRPr lang="en-GB" sz="2400" dirty="0"/>
          </a:p>
        </p:txBody>
      </p:sp>
      <p:cxnSp>
        <p:nvCxnSpPr>
          <p:cNvPr id="41" name="Straight Arrow Connector 40">
            <a:extLst>
              <a:ext uri="{FF2B5EF4-FFF2-40B4-BE49-F238E27FC236}">
                <a16:creationId xmlns:a16="http://schemas.microsoft.com/office/drawing/2014/main" id="{1B5BAEE4-0D4A-48B8-A411-899C89E806DE}"/>
              </a:ext>
            </a:extLst>
          </p:cNvPr>
          <p:cNvCxnSpPr>
            <a:cxnSpLocks/>
            <a:stCxn id="39" idx="3"/>
            <a:endCxn id="77" idx="1"/>
          </p:cNvCxnSpPr>
          <p:nvPr/>
        </p:nvCxnSpPr>
        <p:spPr>
          <a:xfrm>
            <a:off x="3916680" y="5292797"/>
            <a:ext cx="1260231"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4290A7AA-2CFB-4EC1-9F1C-B3F8D1F0E88A}"/>
              </a:ext>
            </a:extLst>
          </p:cNvPr>
          <p:cNvSpPr txBox="1"/>
          <p:nvPr/>
        </p:nvSpPr>
        <p:spPr>
          <a:xfrm>
            <a:off x="6978732" y="129262"/>
            <a:ext cx="881973" cy="461665"/>
          </a:xfrm>
          <a:prstGeom prst="rect">
            <a:avLst/>
          </a:prstGeom>
          <a:noFill/>
        </p:spPr>
        <p:txBody>
          <a:bodyPr wrap="none" rtlCol="0">
            <a:spAutoFit/>
          </a:bodyPr>
          <a:lstStyle/>
          <a:p>
            <a:r>
              <a:rPr lang="en-US" sz="2400" dirty="0"/>
              <a:t>Seller</a:t>
            </a:r>
            <a:endParaRPr lang="en-GB" sz="2400" dirty="0"/>
          </a:p>
        </p:txBody>
      </p:sp>
      <p:sp>
        <p:nvSpPr>
          <p:cNvPr id="46" name="TextBox 45">
            <a:extLst>
              <a:ext uri="{FF2B5EF4-FFF2-40B4-BE49-F238E27FC236}">
                <a16:creationId xmlns:a16="http://schemas.microsoft.com/office/drawing/2014/main" id="{3C897112-EB9F-4166-AB9C-D3B0F6678952}"/>
              </a:ext>
            </a:extLst>
          </p:cNvPr>
          <p:cNvSpPr txBox="1"/>
          <p:nvPr/>
        </p:nvSpPr>
        <p:spPr>
          <a:xfrm>
            <a:off x="7860705" y="129262"/>
            <a:ext cx="1613199" cy="461665"/>
          </a:xfrm>
          <a:prstGeom prst="rect">
            <a:avLst/>
          </a:prstGeom>
          <a:noFill/>
        </p:spPr>
        <p:txBody>
          <a:bodyPr wrap="none" rtlCol="0">
            <a:spAutoFit/>
          </a:bodyPr>
          <a:lstStyle/>
          <a:p>
            <a:r>
              <a:rPr lang="en-US" sz="2400" dirty="0"/>
              <a:t>Description</a:t>
            </a:r>
            <a:endParaRPr lang="en-GB" sz="2400" dirty="0"/>
          </a:p>
        </p:txBody>
      </p:sp>
      <p:sp>
        <p:nvSpPr>
          <p:cNvPr id="47" name="TextBox 46">
            <a:extLst>
              <a:ext uri="{FF2B5EF4-FFF2-40B4-BE49-F238E27FC236}">
                <a16:creationId xmlns:a16="http://schemas.microsoft.com/office/drawing/2014/main" id="{16F04D69-24E1-4344-9C07-F6CA63BB74F9}"/>
              </a:ext>
            </a:extLst>
          </p:cNvPr>
          <p:cNvSpPr txBox="1"/>
          <p:nvPr/>
        </p:nvSpPr>
        <p:spPr>
          <a:xfrm>
            <a:off x="9588680" y="136619"/>
            <a:ext cx="856517" cy="461665"/>
          </a:xfrm>
          <a:prstGeom prst="rect">
            <a:avLst/>
          </a:prstGeom>
          <a:noFill/>
        </p:spPr>
        <p:txBody>
          <a:bodyPr wrap="none" rtlCol="0">
            <a:spAutoFit/>
          </a:bodyPr>
          <a:lstStyle/>
          <a:p>
            <a:r>
              <a:rPr lang="en-US" sz="2400" dirty="0"/>
              <a:t>Stock</a:t>
            </a:r>
            <a:endParaRPr lang="en-GB" sz="2400" dirty="0"/>
          </a:p>
        </p:txBody>
      </p:sp>
      <p:cxnSp>
        <p:nvCxnSpPr>
          <p:cNvPr id="48" name="Straight Arrow Connector 47">
            <a:extLst>
              <a:ext uri="{FF2B5EF4-FFF2-40B4-BE49-F238E27FC236}">
                <a16:creationId xmlns:a16="http://schemas.microsoft.com/office/drawing/2014/main" id="{A37AB538-C8E3-4225-95AA-60E5246D0546}"/>
              </a:ext>
            </a:extLst>
          </p:cNvPr>
          <p:cNvCxnSpPr>
            <a:cxnSpLocks/>
            <a:stCxn id="45" idx="2"/>
            <a:endCxn id="59" idx="0"/>
          </p:cNvCxnSpPr>
          <p:nvPr/>
        </p:nvCxnSpPr>
        <p:spPr>
          <a:xfrm>
            <a:off x="7419719" y="590927"/>
            <a:ext cx="1028" cy="57505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8CB1DAD-8C30-4F0F-999A-272550E710EB}"/>
              </a:ext>
            </a:extLst>
          </p:cNvPr>
          <p:cNvCxnSpPr>
            <a:cxnSpLocks/>
            <a:stCxn id="46" idx="2"/>
          </p:cNvCxnSpPr>
          <p:nvPr/>
        </p:nvCxnSpPr>
        <p:spPr>
          <a:xfrm flipH="1">
            <a:off x="8667304" y="590927"/>
            <a:ext cx="1" cy="93183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5176753-60B4-418A-BF97-CBF3122208CC}"/>
              </a:ext>
            </a:extLst>
          </p:cNvPr>
          <p:cNvCxnSpPr>
            <a:cxnSpLocks/>
            <a:stCxn id="47" idx="2"/>
          </p:cNvCxnSpPr>
          <p:nvPr/>
        </p:nvCxnSpPr>
        <p:spPr>
          <a:xfrm flipH="1">
            <a:off x="10009203" y="598284"/>
            <a:ext cx="7736" cy="191631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7948268D-391E-4F60-8A93-6C1884F0CA1B}"/>
              </a:ext>
            </a:extLst>
          </p:cNvPr>
          <p:cNvSpPr/>
          <p:nvPr/>
        </p:nvSpPr>
        <p:spPr>
          <a:xfrm>
            <a:off x="9473904" y="2527300"/>
            <a:ext cx="1092496" cy="266700"/>
          </a:xfrm>
          <a:prstGeom prst="rect">
            <a:avLst/>
          </a:prstGeom>
          <a:solidFill>
            <a:srgbClr val="000000">
              <a:alpha val="7059"/>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a:extLst>
              <a:ext uri="{FF2B5EF4-FFF2-40B4-BE49-F238E27FC236}">
                <a16:creationId xmlns:a16="http://schemas.microsoft.com/office/drawing/2014/main" id="{D1F9AAD9-F036-4F5A-AAC3-94DFA418C28C}"/>
              </a:ext>
            </a:extLst>
          </p:cNvPr>
          <p:cNvSpPr/>
          <p:nvPr/>
        </p:nvSpPr>
        <p:spPr>
          <a:xfrm>
            <a:off x="8124269" y="1522759"/>
            <a:ext cx="1092496" cy="266700"/>
          </a:xfrm>
          <a:prstGeom prst="rect">
            <a:avLst/>
          </a:prstGeom>
          <a:solidFill>
            <a:srgbClr val="000000">
              <a:alpha val="7059"/>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ectangle 58">
            <a:extLst>
              <a:ext uri="{FF2B5EF4-FFF2-40B4-BE49-F238E27FC236}">
                <a16:creationId xmlns:a16="http://schemas.microsoft.com/office/drawing/2014/main" id="{5FDB379D-897D-4FF9-9DD2-652D2214FE83}"/>
              </a:ext>
            </a:extLst>
          </p:cNvPr>
          <p:cNvSpPr/>
          <p:nvPr/>
        </p:nvSpPr>
        <p:spPr>
          <a:xfrm>
            <a:off x="6874499" y="1165981"/>
            <a:ext cx="1092496" cy="266700"/>
          </a:xfrm>
          <a:prstGeom prst="rect">
            <a:avLst/>
          </a:prstGeom>
          <a:solidFill>
            <a:srgbClr val="000000">
              <a:alpha val="7059"/>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61">
            <a:extLst>
              <a:ext uri="{FF2B5EF4-FFF2-40B4-BE49-F238E27FC236}">
                <a16:creationId xmlns:a16="http://schemas.microsoft.com/office/drawing/2014/main" id="{5A223987-3030-4E5C-B358-8D1BC5CBE777}"/>
              </a:ext>
            </a:extLst>
          </p:cNvPr>
          <p:cNvSpPr/>
          <p:nvPr/>
        </p:nvSpPr>
        <p:spPr>
          <a:xfrm>
            <a:off x="5201864" y="1239445"/>
            <a:ext cx="1364031" cy="2119691"/>
          </a:xfrm>
          <a:prstGeom prst="rect">
            <a:avLst/>
          </a:prstGeom>
          <a:solidFill>
            <a:srgbClr val="000000">
              <a:alpha val="7059"/>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TextBox 62">
            <a:extLst>
              <a:ext uri="{FF2B5EF4-FFF2-40B4-BE49-F238E27FC236}">
                <a16:creationId xmlns:a16="http://schemas.microsoft.com/office/drawing/2014/main" id="{F81F9D28-8FA6-4352-9E16-BC54A646D8B4}"/>
              </a:ext>
            </a:extLst>
          </p:cNvPr>
          <p:cNvSpPr txBox="1"/>
          <p:nvPr/>
        </p:nvSpPr>
        <p:spPr>
          <a:xfrm>
            <a:off x="6972453" y="6347858"/>
            <a:ext cx="955416" cy="461665"/>
          </a:xfrm>
          <a:prstGeom prst="rect">
            <a:avLst/>
          </a:prstGeom>
          <a:noFill/>
        </p:spPr>
        <p:txBody>
          <a:bodyPr wrap="square" rtlCol="0">
            <a:spAutoFit/>
          </a:bodyPr>
          <a:lstStyle/>
          <a:p>
            <a:r>
              <a:rPr lang="en-US" sz="2400" dirty="0"/>
              <a:t>Price</a:t>
            </a:r>
            <a:endParaRPr lang="en-GB" sz="2400" dirty="0"/>
          </a:p>
        </p:txBody>
      </p:sp>
      <p:sp>
        <p:nvSpPr>
          <p:cNvPr id="67" name="Rectangle 66">
            <a:extLst>
              <a:ext uri="{FF2B5EF4-FFF2-40B4-BE49-F238E27FC236}">
                <a16:creationId xmlns:a16="http://schemas.microsoft.com/office/drawing/2014/main" id="{92DEC14B-C2BC-46FF-81F9-5917EF733D5F}"/>
              </a:ext>
            </a:extLst>
          </p:cNvPr>
          <p:cNvSpPr/>
          <p:nvPr/>
        </p:nvSpPr>
        <p:spPr>
          <a:xfrm>
            <a:off x="6835373" y="5873478"/>
            <a:ext cx="1092496" cy="393595"/>
          </a:xfrm>
          <a:prstGeom prst="rect">
            <a:avLst/>
          </a:prstGeom>
          <a:solidFill>
            <a:srgbClr val="000000">
              <a:alpha val="7059"/>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TextBox 72">
            <a:extLst>
              <a:ext uri="{FF2B5EF4-FFF2-40B4-BE49-F238E27FC236}">
                <a16:creationId xmlns:a16="http://schemas.microsoft.com/office/drawing/2014/main" id="{6CED7EE0-040F-43D2-928A-3799C580DE81}"/>
              </a:ext>
            </a:extLst>
          </p:cNvPr>
          <p:cNvSpPr txBox="1"/>
          <p:nvPr/>
        </p:nvSpPr>
        <p:spPr>
          <a:xfrm>
            <a:off x="10755453" y="136619"/>
            <a:ext cx="1077796" cy="461665"/>
          </a:xfrm>
          <a:prstGeom prst="rect">
            <a:avLst/>
          </a:prstGeom>
          <a:noFill/>
        </p:spPr>
        <p:txBody>
          <a:bodyPr wrap="none" rtlCol="0">
            <a:spAutoFit/>
          </a:bodyPr>
          <a:lstStyle/>
          <a:p>
            <a:r>
              <a:rPr lang="en-US" sz="2400" dirty="0"/>
              <a:t>Weight</a:t>
            </a:r>
            <a:endParaRPr lang="en-GB" sz="2400" dirty="0"/>
          </a:p>
        </p:txBody>
      </p:sp>
      <p:cxnSp>
        <p:nvCxnSpPr>
          <p:cNvPr id="74" name="Straight Arrow Connector 73">
            <a:extLst>
              <a:ext uri="{FF2B5EF4-FFF2-40B4-BE49-F238E27FC236}">
                <a16:creationId xmlns:a16="http://schemas.microsoft.com/office/drawing/2014/main" id="{BCF6EEF3-BBFE-40CF-8F8D-E47E90207CC8}"/>
              </a:ext>
            </a:extLst>
          </p:cNvPr>
          <p:cNvCxnSpPr>
            <a:cxnSpLocks/>
            <a:stCxn id="73" idx="2"/>
          </p:cNvCxnSpPr>
          <p:nvPr/>
        </p:nvCxnSpPr>
        <p:spPr>
          <a:xfrm>
            <a:off x="11294351" y="598284"/>
            <a:ext cx="0" cy="219571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297ED75C-3259-4075-953B-EB9C11A3DB7C}"/>
              </a:ext>
            </a:extLst>
          </p:cNvPr>
          <p:cNvSpPr/>
          <p:nvPr/>
        </p:nvSpPr>
        <p:spPr>
          <a:xfrm>
            <a:off x="10704509" y="2794000"/>
            <a:ext cx="1128739" cy="121906"/>
          </a:xfrm>
          <a:prstGeom prst="rect">
            <a:avLst/>
          </a:prstGeom>
          <a:solidFill>
            <a:srgbClr val="000000">
              <a:alpha val="7059"/>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Rectangle 76">
            <a:extLst>
              <a:ext uri="{FF2B5EF4-FFF2-40B4-BE49-F238E27FC236}">
                <a16:creationId xmlns:a16="http://schemas.microsoft.com/office/drawing/2014/main" id="{DFF99A39-8442-45E8-A0EC-E4A85070905B}"/>
              </a:ext>
            </a:extLst>
          </p:cNvPr>
          <p:cNvSpPr/>
          <p:nvPr/>
        </p:nvSpPr>
        <p:spPr>
          <a:xfrm>
            <a:off x="5176911" y="4298219"/>
            <a:ext cx="1388984" cy="1989157"/>
          </a:xfrm>
          <a:prstGeom prst="rect">
            <a:avLst/>
          </a:prstGeom>
          <a:solidFill>
            <a:srgbClr val="000000">
              <a:alpha val="7059"/>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TextBox 82">
            <a:extLst>
              <a:ext uri="{FF2B5EF4-FFF2-40B4-BE49-F238E27FC236}">
                <a16:creationId xmlns:a16="http://schemas.microsoft.com/office/drawing/2014/main" id="{7B21AECB-7538-4084-92BA-B34FBB6CC14B}"/>
              </a:ext>
            </a:extLst>
          </p:cNvPr>
          <p:cNvSpPr txBox="1"/>
          <p:nvPr/>
        </p:nvSpPr>
        <p:spPr>
          <a:xfrm>
            <a:off x="8124269" y="6347857"/>
            <a:ext cx="1280262" cy="461665"/>
          </a:xfrm>
          <a:prstGeom prst="rect">
            <a:avLst/>
          </a:prstGeom>
          <a:noFill/>
        </p:spPr>
        <p:txBody>
          <a:bodyPr wrap="square" rtlCol="0">
            <a:spAutoFit/>
          </a:bodyPr>
          <a:lstStyle/>
          <a:p>
            <a:r>
              <a:rPr lang="en-US" sz="2400" dirty="0"/>
              <a:t>Location</a:t>
            </a:r>
            <a:endParaRPr lang="en-GB" sz="2400" dirty="0"/>
          </a:p>
        </p:txBody>
      </p:sp>
      <p:cxnSp>
        <p:nvCxnSpPr>
          <p:cNvPr id="84" name="Straight Arrow Connector 83">
            <a:extLst>
              <a:ext uri="{FF2B5EF4-FFF2-40B4-BE49-F238E27FC236}">
                <a16:creationId xmlns:a16="http://schemas.microsoft.com/office/drawing/2014/main" id="{9A0709D6-4270-476D-B3D2-01FD3BFECC20}"/>
              </a:ext>
            </a:extLst>
          </p:cNvPr>
          <p:cNvCxnSpPr>
            <a:cxnSpLocks/>
            <a:stCxn id="83" idx="0"/>
          </p:cNvCxnSpPr>
          <p:nvPr/>
        </p:nvCxnSpPr>
        <p:spPr>
          <a:xfrm flipH="1" flipV="1">
            <a:off x="8745953" y="3670300"/>
            <a:ext cx="18447" cy="267755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2A8B6737-F14D-416D-80F5-B339CBCC6DA5}"/>
              </a:ext>
            </a:extLst>
          </p:cNvPr>
          <p:cNvSpPr/>
          <p:nvPr/>
        </p:nvSpPr>
        <p:spPr>
          <a:xfrm>
            <a:off x="8158937" y="3403600"/>
            <a:ext cx="1092496" cy="266700"/>
          </a:xfrm>
          <a:prstGeom prst="rect">
            <a:avLst/>
          </a:prstGeom>
          <a:solidFill>
            <a:srgbClr val="000000">
              <a:alpha val="7059"/>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76463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294F-E2A3-4603-9307-92116B39AC09}"/>
              </a:ext>
            </a:extLst>
          </p:cNvPr>
          <p:cNvSpPr>
            <a:spLocks noGrp="1"/>
          </p:cNvSpPr>
          <p:nvPr>
            <p:ph type="title"/>
          </p:nvPr>
        </p:nvSpPr>
        <p:spPr/>
        <p:txBody>
          <a:bodyPr/>
          <a:lstStyle/>
          <a:p>
            <a:r>
              <a:rPr lang="en-US" dirty="0"/>
              <a:t>DESIGN CONSIDERATIONS</a:t>
            </a:r>
            <a:endParaRPr lang="en-GB" dirty="0"/>
          </a:p>
        </p:txBody>
      </p:sp>
      <p:sp>
        <p:nvSpPr>
          <p:cNvPr id="5" name="Text Placeholder 4">
            <a:extLst>
              <a:ext uri="{FF2B5EF4-FFF2-40B4-BE49-F238E27FC236}">
                <a16:creationId xmlns:a16="http://schemas.microsoft.com/office/drawing/2014/main" id="{42B4B5B3-A0CE-4A07-91CF-D4B5834E13C2}"/>
              </a:ext>
            </a:extLst>
          </p:cNvPr>
          <p:cNvSpPr>
            <a:spLocks noGrp="1"/>
          </p:cNvSpPr>
          <p:nvPr>
            <p:ph type="body" idx="1"/>
          </p:nvPr>
        </p:nvSpPr>
        <p:spPr/>
        <p:txBody>
          <a:bodyPr/>
          <a:lstStyle/>
          <a:p>
            <a:r>
              <a:rPr lang="en-US" dirty="0"/>
              <a:t>CONSIDERATIONS</a:t>
            </a:r>
            <a:endParaRPr lang="en-GB" dirty="0"/>
          </a:p>
        </p:txBody>
      </p:sp>
      <p:sp>
        <p:nvSpPr>
          <p:cNvPr id="3" name="Content Placeholder 2">
            <a:extLst>
              <a:ext uri="{FF2B5EF4-FFF2-40B4-BE49-F238E27FC236}">
                <a16:creationId xmlns:a16="http://schemas.microsoft.com/office/drawing/2014/main" id="{8524C186-C971-427C-A205-4E5568FD9197}"/>
              </a:ext>
            </a:extLst>
          </p:cNvPr>
          <p:cNvSpPr>
            <a:spLocks noGrp="1"/>
          </p:cNvSpPr>
          <p:nvPr>
            <p:ph sz="half" idx="2"/>
          </p:nvPr>
        </p:nvSpPr>
        <p:spPr/>
        <p:txBody>
          <a:bodyPr>
            <a:normAutofit/>
          </a:bodyPr>
          <a:lstStyle/>
          <a:p>
            <a:r>
              <a:rPr lang="en-US" sz="2400" dirty="0"/>
              <a:t>Avoiding detection</a:t>
            </a:r>
            <a:br>
              <a:rPr lang="en-US" sz="2400" dirty="0"/>
            </a:br>
            <a:endParaRPr lang="en-GB" sz="2400" dirty="0"/>
          </a:p>
          <a:p>
            <a:r>
              <a:rPr lang="en-US" sz="2400" dirty="0"/>
              <a:t>Unreliable substance labelling</a:t>
            </a:r>
          </a:p>
          <a:p>
            <a:r>
              <a:rPr lang="en-US" sz="2400" dirty="0"/>
              <a:t>Blocked in Georgia</a:t>
            </a:r>
          </a:p>
          <a:p>
            <a:r>
              <a:rPr lang="en-US" sz="2400" dirty="0"/>
              <a:t>Unreliable site</a:t>
            </a:r>
          </a:p>
          <a:p>
            <a:r>
              <a:rPr lang="en-US" sz="2400" dirty="0"/>
              <a:t>Access to reviews requires CATCHPAs and login</a:t>
            </a:r>
          </a:p>
        </p:txBody>
      </p:sp>
      <p:sp>
        <p:nvSpPr>
          <p:cNvPr id="6" name="Text Placeholder 5">
            <a:extLst>
              <a:ext uri="{FF2B5EF4-FFF2-40B4-BE49-F238E27FC236}">
                <a16:creationId xmlns:a16="http://schemas.microsoft.com/office/drawing/2014/main" id="{7C05F5FB-C447-433C-B07D-FA3AB57B5B1F}"/>
              </a:ext>
            </a:extLst>
          </p:cNvPr>
          <p:cNvSpPr>
            <a:spLocks noGrp="1"/>
          </p:cNvSpPr>
          <p:nvPr>
            <p:ph type="body" sz="quarter" idx="3"/>
          </p:nvPr>
        </p:nvSpPr>
        <p:spPr/>
        <p:txBody>
          <a:bodyPr/>
          <a:lstStyle/>
          <a:p>
            <a:r>
              <a:rPr lang="en-US" dirty="0"/>
              <a:t>SOLUTIONS</a:t>
            </a:r>
            <a:endParaRPr lang="en-GB" dirty="0"/>
          </a:p>
        </p:txBody>
      </p:sp>
      <p:sp>
        <p:nvSpPr>
          <p:cNvPr id="7" name="Content Placeholder 6">
            <a:extLst>
              <a:ext uri="{FF2B5EF4-FFF2-40B4-BE49-F238E27FC236}">
                <a16:creationId xmlns:a16="http://schemas.microsoft.com/office/drawing/2014/main" id="{3CE25D9B-EA17-42E2-82E1-61B7A30DFFBB}"/>
              </a:ext>
            </a:extLst>
          </p:cNvPr>
          <p:cNvSpPr>
            <a:spLocks noGrp="1"/>
          </p:cNvSpPr>
          <p:nvPr>
            <p:ph sz="quarter" idx="4"/>
          </p:nvPr>
        </p:nvSpPr>
        <p:spPr/>
        <p:txBody>
          <a:bodyPr>
            <a:normAutofit/>
          </a:bodyPr>
          <a:lstStyle/>
          <a:p>
            <a:r>
              <a:rPr lang="en-US" sz="2400" dirty="0"/>
              <a:t>Minimal scraping (only Georgia), randomized waits, browser emulation</a:t>
            </a:r>
          </a:p>
          <a:p>
            <a:r>
              <a:rPr lang="en-GB" sz="2400" dirty="0"/>
              <a:t>Semi-automatic labelling</a:t>
            </a:r>
          </a:p>
          <a:p>
            <a:r>
              <a:rPr lang="en-GB" sz="2400" dirty="0" err="1"/>
              <a:t>ToR</a:t>
            </a:r>
            <a:r>
              <a:rPr lang="en-GB" sz="2400" dirty="0"/>
              <a:t>/VPN</a:t>
            </a:r>
          </a:p>
          <a:p>
            <a:r>
              <a:rPr lang="en-GB" sz="2400" dirty="0"/>
              <a:t>A lot of try/except and babysitting</a:t>
            </a:r>
          </a:p>
          <a:p>
            <a:r>
              <a:rPr lang="en-US" sz="2400" dirty="0"/>
              <a:t>Use data available without login</a:t>
            </a:r>
            <a:br>
              <a:rPr lang="en-US" sz="2400" dirty="0"/>
            </a:br>
            <a:endParaRPr lang="en-US" sz="2400" dirty="0"/>
          </a:p>
        </p:txBody>
      </p:sp>
      <p:cxnSp>
        <p:nvCxnSpPr>
          <p:cNvPr id="8" name="Straight Connector 7">
            <a:extLst>
              <a:ext uri="{FF2B5EF4-FFF2-40B4-BE49-F238E27FC236}">
                <a16:creationId xmlns:a16="http://schemas.microsoft.com/office/drawing/2014/main" id="{33A41E3B-6897-4921-B9D3-D2FF80A35B6E}"/>
              </a:ext>
            </a:extLst>
          </p:cNvPr>
          <p:cNvCxnSpPr>
            <a:cxnSpLocks/>
          </p:cNvCxnSpPr>
          <p:nvPr/>
        </p:nvCxnSpPr>
        <p:spPr>
          <a:xfrm flipV="1">
            <a:off x="0" y="1681163"/>
            <a:ext cx="10604500" cy="9525"/>
          </a:xfrm>
          <a:prstGeom prst="line">
            <a:avLst/>
          </a:prstGeom>
          <a:ln>
            <a:solidFill>
              <a:schemeClr val="tx1"/>
            </a:solidFill>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928853320"/>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rgbClr val="FFFF00"/>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yberpunk">
      <a:majorFont>
        <a:latin typeface="Eurostile BQ"/>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554</TotalTime>
  <Words>4915</Words>
  <Application>Microsoft Office PowerPoint</Application>
  <PresentationFormat>Widescreen</PresentationFormat>
  <Paragraphs>362</Paragraphs>
  <Slides>23</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Eurostile BQ</vt:lpstr>
      <vt:lpstr>Office Theme</vt:lpstr>
      <vt:lpstr>SCRAPING THE DARK WEB</vt:lpstr>
      <vt:lpstr>BACKGROUND</vt:lpstr>
      <vt:lpstr>DRUGS IN GEORGIA</vt:lpstr>
      <vt:lpstr>DRUGS ONLINE</vt:lpstr>
      <vt:lpstr>RESEARCH QUESTIONS</vt:lpstr>
      <vt:lpstr>PROJECT OVERVIEW</vt:lpstr>
      <vt:lpstr>SCRAPING</vt:lpstr>
      <vt:lpstr>TARGET DATA</vt:lpstr>
      <vt:lpstr>DESIGN CONSIDERATIONS</vt:lpstr>
      <vt:lpstr>IMPLEMENTATION</vt:lpstr>
      <vt:lpstr>PROCESSING</vt:lpstr>
      <vt:lpstr>SALES  ESTIMATION</vt:lpstr>
      <vt:lpstr>SUBSTANCE LABELLING</vt:lpstr>
      <vt:lpstr>ANALYSIS</vt:lpstr>
      <vt:lpstr>SCALE</vt:lpstr>
      <vt:lpstr>DIVERSITY</vt:lpstr>
      <vt:lpstr>COVID-19</vt:lpstr>
      <vt:lpstr>QUESTIONS</vt:lpstr>
      <vt:lpstr>PROJECT REPOSITORY</vt:lpstr>
      <vt:lpstr>SUPPLEMENTAL</vt:lpstr>
      <vt:lpstr>LIMITATIONS</vt:lpstr>
      <vt:lpstr>LEARNING</vt:lpstr>
      <vt:lpstr>WHAT I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SCRAPING THE DARK WEB</dc:title>
  <dc:creator>Ian Goodrich</dc:creator>
  <cp:lastModifiedBy>Ian Goodrich</cp:lastModifiedBy>
  <cp:revision>2</cp:revision>
  <dcterms:created xsi:type="dcterms:W3CDTF">2020-12-02T08:41:23Z</dcterms:created>
  <dcterms:modified xsi:type="dcterms:W3CDTF">2020-12-04T09:53:49Z</dcterms:modified>
</cp:coreProperties>
</file>