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7" r:id="rId5"/>
    <p:sldId id="287" r:id="rId6"/>
    <p:sldId id="258" r:id="rId7"/>
    <p:sldId id="259" r:id="rId8"/>
    <p:sldId id="271" r:id="rId9"/>
    <p:sldId id="282" r:id="rId10"/>
    <p:sldId id="288" r:id="rId11"/>
    <p:sldId id="291" r:id="rId12"/>
    <p:sldId id="292" r:id="rId13"/>
    <p:sldId id="293" r:id="rId14"/>
    <p:sldId id="289" r:id="rId15"/>
    <p:sldId id="290" r:id="rId16"/>
    <p:sldId id="294" r:id="rId17"/>
    <p:sldId id="283" r:id="rId18"/>
    <p:sldId id="284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5826"/>
    <a:srgbClr val="CCFFFF"/>
    <a:srgbClr val="323643"/>
    <a:srgbClr val="5BD897"/>
    <a:srgbClr val="272A36"/>
    <a:srgbClr val="232630"/>
    <a:srgbClr val="323644"/>
    <a:srgbClr val="0F1725"/>
    <a:srgbClr val="231425"/>
    <a:srgbClr val="1B1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0" autoAdjust="0"/>
    <p:restoredTop sz="94648"/>
  </p:normalViewPr>
  <p:slideViewPr>
    <p:cSldViewPr snapToGrid="0" snapToObjects="1">
      <p:cViewPr>
        <p:scale>
          <a:sx n="100" d="100"/>
          <a:sy n="100" d="100"/>
        </p:scale>
        <p:origin x="-1944" y="-8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935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82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82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2" r:id="rId1"/>
    <p:sldLayoutId id="2147493463" r:id="rId2"/>
    <p:sldLayoutId id="2147493464" r:id="rId3"/>
    <p:sldLayoutId id="21474934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18753" y="1401288"/>
            <a:ext cx="9381506" cy="1446550"/>
          </a:xfrm>
          <a:prstGeom prst="rect">
            <a:avLst/>
          </a:prstGeom>
          <a:solidFill>
            <a:schemeClr val="accent4">
              <a:lumMod val="50000"/>
              <a:alpha val="74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8743" y="1739841"/>
            <a:ext cx="789898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4400" b="1" dirty="0" smtClean="0">
                <a:solidFill>
                  <a:schemeClr val="bg1"/>
                </a:solidFill>
                <a:latin typeface="Arial"/>
                <a:cs typeface="Arial"/>
              </a:rPr>
              <a:t>酒店客房管理系统</a:t>
            </a:r>
            <a:endParaRPr kumimoji="1" lang="zh-CN" altLang="en-US" sz="4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67500" y="3914775"/>
            <a:ext cx="2476498" cy="809625"/>
          </a:xfrm>
          <a:prstGeom prst="rect">
            <a:avLst/>
          </a:prstGeom>
          <a:solidFill>
            <a:schemeClr val="accent4">
              <a:lumMod val="50000"/>
              <a:alpha val="74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班级</a:t>
            </a:r>
            <a:r>
              <a:rPr kumimoji="1" lang="zh-CN" altLang="en-US" sz="1600" dirty="0" smtClean="0"/>
              <a:t>：</a:t>
            </a:r>
            <a:r>
              <a:rPr kumimoji="1" lang="en-US" altLang="zh-CN" sz="1600" dirty="0" smtClean="0"/>
              <a:t>********</a:t>
            </a:r>
            <a:endParaRPr kumimoji="1" lang="en-US" altLang="zh-CN" sz="1600" dirty="0" smtClean="0"/>
          </a:p>
          <a:p>
            <a:r>
              <a:rPr kumimoji="1" lang="zh-CN" altLang="en-US" sz="1600" dirty="0"/>
              <a:t>学</a:t>
            </a:r>
            <a:r>
              <a:rPr kumimoji="1" lang="zh-CN" altLang="en-US" sz="1600" dirty="0" smtClean="0"/>
              <a:t>号</a:t>
            </a:r>
            <a:r>
              <a:rPr kumimoji="1" lang="zh-CN" altLang="en-US" sz="1600" dirty="0" smtClean="0"/>
              <a:t>：</a:t>
            </a:r>
            <a:r>
              <a:rPr kumimoji="1" lang="en-US" altLang="zh-CN" sz="1600" dirty="0" smtClean="0"/>
              <a:t>********</a:t>
            </a:r>
            <a:endParaRPr kumimoji="1" lang="en-US" altLang="zh-CN" sz="1600" dirty="0" smtClean="0"/>
          </a:p>
          <a:p>
            <a:r>
              <a:rPr kumimoji="1" lang="zh-CN" altLang="en-US" sz="1600" dirty="0"/>
              <a:t>姓</a:t>
            </a:r>
            <a:r>
              <a:rPr kumimoji="1" lang="zh-CN" altLang="en-US" sz="1600" dirty="0" smtClean="0"/>
              <a:t>名</a:t>
            </a:r>
            <a:r>
              <a:rPr kumimoji="1" lang="zh-CN" altLang="en-US" sz="1600" dirty="0" smtClean="0"/>
              <a:t>：</a:t>
            </a:r>
            <a:r>
              <a:rPr kumimoji="1" lang="en-US" altLang="zh-CN" sz="1600" smtClean="0"/>
              <a:t>********</a:t>
            </a:r>
            <a:endParaRPr kumimoji="1" lang="zh-CN" altLang="en-US" sz="1600" dirty="0"/>
          </a:p>
        </p:txBody>
      </p:sp>
      <p:cxnSp>
        <p:nvCxnSpPr>
          <p:cNvPr id="8" name="直线连接符 37"/>
          <p:cNvCxnSpPr/>
          <p:nvPr/>
        </p:nvCxnSpPr>
        <p:spPr>
          <a:xfrm flipH="1">
            <a:off x="15726" y="4826245"/>
            <a:ext cx="9128274" cy="0"/>
          </a:xfrm>
          <a:prstGeom prst="line">
            <a:avLst/>
          </a:prstGeom>
          <a:ln w="12700" cmpd="sng">
            <a:solidFill>
              <a:srgbClr val="272A3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28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0"/>
          <p:cNvCxnSpPr/>
          <p:nvPr/>
        </p:nvCxnSpPr>
        <p:spPr>
          <a:xfrm>
            <a:off x="8668015" y="-287236"/>
            <a:ext cx="0" cy="582511"/>
          </a:xfrm>
          <a:prstGeom prst="line">
            <a:avLst/>
          </a:prstGeom>
          <a:ln w="9525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流程图: 准备 10"/>
          <p:cNvSpPr/>
          <p:nvPr/>
        </p:nvSpPr>
        <p:spPr>
          <a:xfrm rot="5400000">
            <a:off x="7541871" y="1110445"/>
            <a:ext cx="2271868" cy="612648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77750" y="495716"/>
            <a:ext cx="400110" cy="18876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接待</a:t>
            </a:r>
            <a:r>
              <a:rPr lang="zh-CN" altLang="en-US" sz="1400" dirty="0" smtClean="0">
                <a:solidFill>
                  <a:schemeClr val="bg1"/>
                </a:solidFill>
              </a:rPr>
              <a:t>员退宿结账协作图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3" name="直线连接符 10"/>
          <p:cNvCxnSpPr/>
          <p:nvPr/>
        </p:nvCxnSpPr>
        <p:spPr>
          <a:xfrm>
            <a:off x="8677805" y="2552703"/>
            <a:ext cx="0" cy="4151629"/>
          </a:xfrm>
          <a:prstGeom prst="line">
            <a:avLst/>
          </a:prstGeom>
          <a:ln w="9525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549275"/>
            <a:ext cx="6056313" cy="404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流程图: 摘录 7"/>
          <p:cNvSpPr/>
          <p:nvPr/>
        </p:nvSpPr>
        <p:spPr>
          <a:xfrm>
            <a:off x="123826" y="2809875"/>
            <a:ext cx="1590674" cy="1419225"/>
          </a:xfrm>
          <a:prstGeom prst="flowChartExtra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47650" y="3509962"/>
            <a:ext cx="1662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</a:t>
            </a:r>
            <a:r>
              <a:rPr lang="zh-CN" altLang="en-US" dirty="0" smtClean="0">
                <a:solidFill>
                  <a:schemeClr val="bg1"/>
                </a:solidFill>
              </a:rPr>
              <a:t>创建系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统动态模型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线连接符 37"/>
          <p:cNvCxnSpPr/>
          <p:nvPr/>
        </p:nvCxnSpPr>
        <p:spPr>
          <a:xfrm flipH="1">
            <a:off x="15726" y="4826245"/>
            <a:ext cx="9128274" cy="0"/>
          </a:xfrm>
          <a:prstGeom prst="line">
            <a:avLst/>
          </a:prstGeom>
          <a:ln w="12700" cmpd="sng">
            <a:solidFill>
              <a:srgbClr val="272A3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95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0"/>
          <p:cNvCxnSpPr/>
          <p:nvPr/>
        </p:nvCxnSpPr>
        <p:spPr>
          <a:xfrm>
            <a:off x="8668015" y="-287236"/>
            <a:ext cx="0" cy="582511"/>
          </a:xfrm>
          <a:prstGeom prst="line">
            <a:avLst/>
          </a:prstGeom>
          <a:ln w="9525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流程图: 准备 10"/>
          <p:cNvSpPr/>
          <p:nvPr/>
        </p:nvSpPr>
        <p:spPr>
          <a:xfrm rot="5400000">
            <a:off x="7684747" y="967568"/>
            <a:ext cx="1986115" cy="612648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77750" y="405948"/>
            <a:ext cx="400110" cy="170816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酒</a:t>
            </a:r>
            <a:r>
              <a:rPr lang="zh-CN" altLang="en-US" sz="1400" dirty="0" smtClean="0">
                <a:solidFill>
                  <a:schemeClr val="bg1"/>
                </a:solidFill>
              </a:rPr>
              <a:t>店客房管理活动图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3" name="直线连接符 10"/>
          <p:cNvCxnSpPr/>
          <p:nvPr/>
        </p:nvCxnSpPr>
        <p:spPr>
          <a:xfrm>
            <a:off x="8668015" y="2253817"/>
            <a:ext cx="0" cy="4151629"/>
          </a:xfrm>
          <a:prstGeom prst="line">
            <a:avLst/>
          </a:prstGeom>
          <a:ln w="9525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579" y="146894"/>
            <a:ext cx="3396296" cy="489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直线连接符 10"/>
          <p:cNvCxnSpPr>
            <a:stCxn id="6148" idx="0"/>
            <a:endCxn id="6148" idx="2"/>
          </p:cNvCxnSpPr>
          <p:nvPr/>
        </p:nvCxnSpPr>
        <p:spPr>
          <a:xfrm>
            <a:off x="4921727" y="146894"/>
            <a:ext cx="0" cy="4891242"/>
          </a:xfrm>
          <a:prstGeom prst="line">
            <a:avLst/>
          </a:prstGeom>
          <a:ln w="9525" cmpd="sng">
            <a:solidFill>
              <a:schemeClr val="tx2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0"/>
          <p:cNvCxnSpPr/>
          <p:nvPr/>
        </p:nvCxnSpPr>
        <p:spPr>
          <a:xfrm flipH="1">
            <a:off x="3091933" y="358323"/>
            <a:ext cx="3699392" cy="0"/>
          </a:xfrm>
          <a:prstGeom prst="line">
            <a:avLst/>
          </a:prstGeom>
          <a:ln w="9525" cmpd="sng">
            <a:solidFill>
              <a:schemeClr val="tx2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84771" y="10989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客人</a:t>
            </a:r>
            <a:endParaRPr lang="zh-CN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580221" y="12454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管理员</a:t>
            </a:r>
          </a:p>
        </p:txBody>
      </p:sp>
      <p:sp>
        <p:nvSpPr>
          <p:cNvPr id="22" name="流程图: 摘录 21"/>
          <p:cNvSpPr/>
          <p:nvPr/>
        </p:nvSpPr>
        <p:spPr>
          <a:xfrm>
            <a:off x="123826" y="2809875"/>
            <a:ext cx="1590674" cy="1419225"/>
          </a:xfrm>
          <a:prstGeom prst="flowChartExtra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47650" y="3509962"/>
            <a:ext cx="1662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</a:t>
            </a:r>
            <a:r>
              <a:rPr lang="zh-CN" altLang="en-US" dirty="0" smtClean="0">
                <a:solidFill>
                  <a:schemeClr val="bg1"/>
                </a:solidFill>
              </a:rPr>
              <a:t>创建系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统动态模型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线连接符 37"/>
          <p:cNvCxnSpPr/>
          <p:nvPr/>
        </p:nvCxnSpPr>
        <p:spPr>
          <a:xfrm flipH="1">
            <a:off x="15726" y="4826245"/>
            <a:ext cx="9128274" cy="0"/>
          </a:xfrm>
          <a:prstGeom prst="line">
            <a:avLst/>
          </a:prstGeom>
          <a:ln w="12700" cmpd="sng">
            <a:solidFill>
              <a:srgbClr val="272A3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47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0"/>
          <p:cNvCxnSpPr/>
          <p:nvPr/>
        </p:nvCxnSpPr>
        <p:spPr>
          <a:xfrm>
            <a:off x="8668015" y="-287236"/>
            <a:ext cx="0" cy="582511"/>
          </a:xfrm>
          <a:prstGeom prst="line">
            <a:avLst/>
          </a:prstGeom>
          <a:ln w="9525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流程图: 准备 10"/>
          <p:cNvSpPr/>
          <p:nvPr/>
        </p:nvSpPr>
        <p:spPr>
          <a:xfrm rot="5400000">
            <a:off x="8056222" y="596093"/>
            <a:ext cx="1243165" cy="612648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77750" y="405948"/>
            <a:ext cx="400110" cy="9900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客</a:t>
            </a:r>
            <a:r>
              <a:rPr lang="zh-CN" altLang="en-US" sz="1400" dirty="0" smtClean="0">
                <a:solidFill>
                  <a:schemeClr val="bg1"/>
                </a:solidFill>
              </a:rPr>
              <a:t>房状态图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3" name="直线连接符 10"/>
          <p:cNvCxnSpPr/>
          <p:nvPr/>
        </p:nvCxnSpPr>
        <p:spPr>
          <a:xfrm>
            <a:off x="8677804" y="1524000"/>
            <a:ext cx="0" cy="4151629"/>
          </a:xfrm>
          <a:prstGeom prst="line">
            <a:avLst/>
          </a:prstGeom>
          <a:ln w="9525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4325" y="1755775"/>
            <a:ext cx="11115675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7650" y="3509962"/>
            <a:ext cx="1662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</a:t>
            </a:r>
            <a:r>
              <a:rPr lang="zh-CN" altLang="en-US" dirty="0" smtClean="0">
                <a:solidFill>
                  <a:schemeClr val="bg1"/>
                </a:solidFill>
              </a:rPr>
              <a:t>创建系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统动态模型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流程图: 摘录 8"/>
          <p:cNvSpPr/>
          <p:nvPr/>
        </p:nvSpPr>
        <p:spPr>
          <a:xfrm>
            <a:off x="123826" y="2809875"/>
            <a:ext cx="1590674" cy="1419225"/>
          </a:xfrm>
          <a:prstGeom prst="flowChartExtra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线连接符 37"/>
          <p:cNvCxnSpPr/>
          <p:nvPr/>
        </p:nvCxnSpPr>
        <p:spPr>
          <a:xfrm flipH="1">
            <a:off x="15726" y="4826245"/>
            <a:ext cx="9128274" cy="0"/>
          </a:xfrm>
          <a:prstGeom prst="line">
            <a:avLst/>
          </a:prstGeom>
          <a:ln w="12700" cmpd="sng">
            <a:solidFill>
              <a:srgbClr val="272A3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47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0"/>
          <p:cNvCxnSpPr/>
          <p:nvPr/>
        </p:nvCxnSpPr>
        <p:spPr>
          <a:xfrm>
            <a:off x="8668015" y="-287236"/>
            <a:ext cx="0" cy="582511"/>
          </a:xfrm>
          <a:prstGeom prst="line">
            <a:avLst/>
          </a:prstGeom>
          <a:ln w="9525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流程图: 准备 10"/>
          <p:cNvSpPr/>
          <p:nvPr/>
        </p:nvSpPr>
        <p:spPr>
          <a:xfrm rot="5400000">
            <a:off x="8080035" y="572281"/>
            <a:ext cx="1195540" cy="612648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77750" y="405948"/>
            <a:ext cx="400110" cy="9900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系统构件图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3" name="直线连接符 10"/>
          <p:cNvCxnSpPr/>
          <p:nvPr/>
        </p:nvCxnSpPr>
        <p:spPr>
          <a:xfrm>
            <a:off x="8668015" y="1476375"/>
            <a:ext cx="0" cy="657225"/>
          </a:xfrm>
          <a:prstGeom prst="line">
            <a:avLst/>
          </a:prstGeom>
          <a:ln w="9525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流程图: 摘录 6"/>
          <p:cNvSpPr/>
          <p:nvPr/>
        </p:nvSpPr>
        <p:spPr>
          <a:xfrm>
            <a:off x="123826" y="2809875"/>
            <a:ext cx="1590674" cy="1419225"/>
          </a:xfrm>
          <a:prstGeom prst="flowChartExtra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7650" y="3509962"/>
            <a:ext cx="1662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</a:t>
            </a:r>
            <a:r>
              <a:rPr lang="zh-CN" altLang="en-US" dirty="0" smtClean="0">
                <a:solidFill>
                  <a:schemeClr val="bg1"/>
                </a:solidFill>
              </a:rPr>
              <a:t>创建系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统部署模型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流程图: 准备 9"/>
          <p:cNvSpPr/>
          <p:nvPr/>
        </p:nvSpPr>
        <p:spPr>
          <a:xfrm rot="5400000">
            <a:off x="8070245" y="2425046"/>
            <a:ext cx="1195540" cy="612648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77750" y="2236362"/>
            <a:ext cx="400110" cy="9900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系统部署图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6" name="直线连接符 10"/>
          <p:cNvCxnSpPr/>
          <p:nvPr/>
        </p:nvCxnSpPr>
        <p:spPr>
          <a:xfrm>
            <a:off x="8668015" y="3329140"/>
            <a:ext cx="9790" cy="1938185"/>
          </a:xfrm>
          <a:prstGeom prst="line">
            <a:avLst/>
          </a:prstGeom>
          <a:ln w="9525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37"/>
          <p:cNvCxnSpPr/>
          <p:nvPr/>
        </p:nvCxnSpPr>
        <p:spPr>
          <a:xfrm flipH="1">
            <a:off x="15726" y="4826245"/>
            <a:ext cx="9128274" cy="0"/>
          </a:xfrm>
          <a:prstGeom prst="line">
            <a:avLst/>
          </a:prstGeom>
          <a:ln w="12700" cmpd="sng">
            <a:solidFill>
              <a:srgbClr val="272A3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-28183"/>
            <a:ext cx="4198588" cy="3883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708" y="2555681"/>
            <a:ext cx="3542042" cy="192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684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147864" y="74655"/>
            <a:ext cx="1940776" cy="194077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24"/>
          <p:cNvSpPr txBox="1"/>
          <p:nvPr/>
        </p:nvSpPr>
        <p:spPr>
          <a:xfrm>
            <a:off x="595674" y="484804"/>
            <a:ext cx="1045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 smtClean="0">
                <a:solidFill>
                  <a:schemeClr val="bg1"/>
                </a:solidFill>
                <a:latin typeface="Segoe UI Light"/>
                <a:cs typeface="Segoe UI Light"/>
              </a:rPr>
              <a:t>#4</a:t>
            </a:r>
            <a:endParaRPr kumimoji="1" lang="zh-CN" altLang="en-US" sz="4800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7" name="文本框 21"/>
          <p:cNvSpPr txBox="1"/>
          <p:nvPr/>
        </p:nvSpPr>
        <p:spPr>
          <a:xfrm>
            <a:off x="422275" y="1115746"/>
            <a:ext cx="1391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 smtClean="0">
                <a:solidFill>
                  <a:srgbClr val="323643"/>
                </a:solidFill>
                <a:latin typeface="Segoe UI Light"/>
                <a:cs typeface="Segoe UI Light"/>
              </a:rPr>
              <a:t>个人总结</a:t>
            </a:r>
            <a:endParaRPr kumimoji="1" lang="zh-CN" altLang="en-US" sz="2000" dirty="0">
              <a:solidFill>
                <a:srgbClr val="323643"/>
              </a:solidFill>
              <a:latin typeface="Segoe UI Light"/>
              <a:cs typeface="Segoe UI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40830" y="1901129"/>
            <a:ext cx="61982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在我看来，</a:t>
            </a:r>
            <a:r>
              <a:rPr lang="en-US" altLang="zh-CN" sz="1600" dirty="0">
                <a:solidFill>
                  <a:schemeClr val="bg1"/>
                </a:solidFill>
              </a:rPr>
              <a:t>UML</a:t>
            </a:r>
            <a:r>
              <a:rPr lang="zh-CN" altLang="en-US" sz="1600" dirty="0">
                <a:solidFill>
                  <a:schemeClr val="bg1"/>
                </a:solidFill>
              </a:rPr>
              <a:t>是一种定义良好、易于表达、功能强大且普遍适用建模语言。融入软件工程领域的心思想、新方法和新技术，作用域不限于支持面向对象的分析和设计，也不单纯是一种方法，仅仅是一组符号而已，它可以对任何具有静态机构和动态行为的系统进行建模，所以我现在很喜欢</a:t>
            </a:r>
            <a:r>
              <a:rPr lang="en-US" altLang="zh-CN" sz="1600" dirty="0">
                <a:solidFill>
                  <a:schemeClr val="bg1"/>
                </a:solidFill>
              </a:rPr>
              <a:t>UML</a:t>
            </a:r>
            <a:r>
              <a:rPr lang="zh-CN" altLang="en-US" sz="1600" dirty="0">
                <a:solidFill>
                  <a:schemeClr val="bg1"/>
                </a:solidFill>
              </a:rPr>
              <a:t>，在今后的学习中，我还会进一步对该模型的学习，因为它方便、简洁、干净、清爽，直观形象，把整个软件系统的开发流程都融入进</a:t>
            </a:r>
            <a:r>
              <a:rPr lang="zh-CN" altLang="en-US" sz="1600" dirty="0" smtClean="0">
                <a:solidFill>
                  <a:schemeClr val="bg1"/>
                </a:solidFill>
              </a:rPr>
              <a:t>去。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11" name="直线连接符 37"/>
          <p:cNvCxnSpPr/>
          <p:nvPr/>
        </p:nvCxnSpPr>
        <p:spPr>
          <a:xfrm flipH="1">
            <a:off x="15726" y="4826245"/>
            <a:ext cx="9128274" cy="0"/>
          </a:xfrm>
          <a:prstGeom prst="line">
            <a:avLst/>
          </a:prstGeom>
          <a:ln w="12700" cmpd="sng">
            <a:solidFill>
              <a:srgbClr val="272A3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1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18753" y="1401288"/>
            <a:ext cx="9381506" cy="1446550"/>
          </a:xfrm>
          <a:prstGeom prst="rect">
            <a:avLst/>
          </a:prstGeom>
          <a:solidFill>
            <a:schemeClr val="accent4">
              <a:lumMod val="50000"/>
              <a:alpha val="74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8743" y="1462843"/>
            <a:ext cx="789898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8000" b="1" dirty="0" smtClean="0">
                <a:solidFill>
                  <a:schemeClr val="bg1"/>
                </a:solidFill>
                <a:latin typeface="Arial"/>
                <a:cs typeface="Arial"/>
              </a:rPr>
              <a:t>THANK</a:t>
            </a:r>
            <a:r>
              <a:rPr kumimoji="1" lang="zh-CN" altLang="en-US" sz="80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kumimoji="1" lang="en-US" altLang="zh-CN" sz="8000" b="1" dirty="0" smtClean="0">
                <a:solidFill>
                  <a:schemeClr val="bg1"/>
                </a:solidFill>
                <a:latin typeface="Arial"/>
                <a:cs typeface="Arial"/>
              </a:rPr>
              <a:t>YOU!</a:t>
            </a:r>
            <a:endParaRPr kumimoji="1" lang="zh-CN" altLang="en-US" sz="8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6" name="直线连接符 37"/>
          <p:cNvCxnSpPr/>
          <p:nvPr/>
        </p:nvCxnSpPr>
        <p:spPr>
          <a:xfrm flipH="1">
            <a:off x="15726" y="4826245"/>
            <a:ext cx="9128274" cy="0"/>
          </a:xfrm>
          <a:prstGeom prst="line">
            <a:avLst/>
          </a:prstGeom>
          <a:ln w="12700" cmpd="sng">
            <a:solidFill>
              <a:srgbClr val="272A3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"/>
                    </a14:imgEffect>
                    <a14:imgEffect>
                      <a14:saturation sat="70000"/>
                    </a14:imgEffect>
                  </a14:imgLayer>
                </a14:imgProps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1368936" y="606017"/>
            <a:ext cx="1940776" cy="1940776"/>
            <a:chOff x="1446054" y="1713189"/>
            <a:chExt cx="1940776" cy="1940776"/>
          </a:xfrm>
        </p:grpSpPr>
        <p:sp>
          <p:nvSpPr>
            <p:cNvPr id="16" name="椭圆 15"/>
            <p:cNvSpPr/>
            <p:nvPr/>
          </p:nvSpPr>
          <p:spPr>
            <a:xfrm>
              <a:off x="1446054" y="1713189"/>
              <a:ext cx="1940776" cy="1940776"/>
            </a:xfrm>
            <a:prstGeom prst="ellipse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893864" y="1967529"/>
              <a:ext cx="10451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800" dirty="0" smtClean="0">
                  <a:solidFill>
                    <a:schemeClr val="bg1"/>
                  </a:solidFill>
                  <a:latin typeface="Segoe UI Light"/>
                  <a:cs typeface="Segoe UI Light"/>
                </a:rPr>
                <a:t>#1</a:t>
              </a:r>
              <a:endParaRPr kumimoji="1" lang="zh-CN" altLang="en-US" sz="4800" dirty="0">
                <a:solidFill>
                  <a:schemeClr val="bg1"/>
                </a:solidFill>
                <a:latin typeface="Segoe UI Light"/>
                <a:cs typeface="Segoe UI Ligh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720465" y="2745308"/>
              <a:ext cx="1391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dirty="0" smtClean="0">
                  <a:solidFill>
                    <a:prstClr val="white"/>
                  </a:solidFill>
                  <a:latin typeface="Segoe UI Light"/>
                  <a:cs typeface="Segoe UI Light"/>
                </a:rPr>
                <a:t>陈述需求</a:t>
              </a:r>
              <a:endParaRPr kumimoji="1" lang="zh-CN" altLang="en-US" sz="2000" dirty="0">
                <a:solidFill>
                  <a:schemeClr val="bg1"/>
                </a:solidFill>
                <a:latin typeface="Segoe UI Light"/>
                <a:cs typeface="Segoe UI Light"/>
              </a:endParaRPr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4253650" y="667748"/>
            <a:ext cx="1940776" cy="1940776"/>
            <a:chOff x="1446054" y="1713189"/>
            <a:chExt cx="1940776" cy="1940776"/>
          </a:xfrm>
        </p:grpSpPr>
        <p:sp>
          <p:nvSpPr>
            <p:cNvPr id="20" name="椭圆 19"/>
            <p:cNvSpPr/>
            <p:nvPr/>
          </p:nvSpPr>
          <p:spPr>
            <a:xfrm>
              <a:off x="1446054" y="1713189"/>
              <a:ext cx="1940776" cy="1940776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93864" y="1967529"/>
              <a:ext cx="10451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800" dirty="0" smtClean="0">
                  <a:solidFill>
                    <a:srgbClr val="323643"/>
                  </a:solidFill>
                  <a:latin typeface="Segoe UI Light"/>
                  <a:cs typeface="Segoe UI Light"/>
                </a:rPr>
                <a:t>#2</a:t>
              </a:r>
              <a:endParaRPr kumimoji="1" lang="zh-CN" altLang="en-US" sz="4800" dirty="0">
                <a:solidFill>
                  <a:srgbClr val="323643"/>
                </a:solidFill>
                <a:latin typeface="Segoe UI Light"/>
                <a:cs typeface="Segoe UI Ligh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20465" y="2745308"/>
              <a:ext cx="1391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dirty="0" smtClean="0">
                  <a:solidFill>
                    <a:srgbClr val="323643"/>
                  </a:solidFill>
                  <a:latin typeface="Segoe UI Light"/>
                  <a:cs typeface="Segoe UI Light"/>
                </a:rPr>
                <a:t>需求分析</a:t>
              </a:r>
              <a:endParaRPr kumimoji="1" lang="zh-CN" altLang="en-US" sz="2000" dirty="0">
                <a:solidFill>
                  <a:srgbClr val="323643"/>
                </a:solidFill>
                <a:latin typeface="Segoe UI Light"/>
                <a:cs typeface="Segoe UI Light"/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3035301" y="2694029"/>
            <a:ext cx="1940776" cy="1940776"/>
            <a:chOff x="1446054" y="1713189"/>
            <a:chExt cx="1940776" cy="1940776"/>
          </a:xfrm>
        </p:grpSpPr>
        <p:sp>
          <p:nvSpPr>
            <p:cNvPr id="24" name="椭圆 23"/>
            <p:cNvSpPr/>
            <p:nvPr/>
          </p:nvSpPr>
          <p:spPr>
            <a:xfrm>
              <a:off x="1446054" y="1713189"/>
              <a:ext cx="1940776" cy="1940776"/>
            </a:xfrm>
            <a:prstGeom prst="ellipse">
              <a:avLst/>
            </a:prstGeom>
            <a:noFill/>
            <a:ln w="127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893864" y="1967529"/>
              <a:ext cx="10451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800" dirty="0" smtClean="0">
                  <a:solidFill>
                    <a:schemeClr val="bg1"/>
                  </a:solidFill>
                  <a:latin typeface="Segoe UI Light"/>
                  <a:cs typeface="Segoe UI Light"/>
                </a:rPr>
                <a:t>#3</a:t>
              </a:r>
              <a:endParaRPr kumimoji="1" lang="zh-CN" altLang="en-US" sz="4800" dirty="0">
                <a:solidFill>
                  <a:schemeClr val="bg1"/>
                </a:solidFill>
                <a:latin typeface="Segoe UI Light"/>
                <a:cs typeface="Segoe UI Ligh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720465" y="2745308"/>
              <a:ext cx="1391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dirty="0" smtClean="0">
                  <a:solidFill>
                    <a:schemeClr val="bg1"/>
                  </a:solidFill>
                  <a:latin typeface="Segoe UI Light"/>
                  <a:cs typeface="Segoe UI Light"/>
                </a:rPr>
                <a:t>系统建模</a:t>
              </a:r>
              <a:endParaRPr kumimoji="1" lang="zh-CN" altLang="en-US" sz="2000" dirty="0">
                <a:solidFill>
                  <a:schemeClr val="bg1"/>
                </a:solidFill>
                <a:latin typeface="Segoe UI Light"/>
                <a:cs typeface="Segoe UI Light"/>
              </a:endParaRPr>
            </a:p>
          </p:txBody>
        </p:sp>
        <p:sp>
          <p:nvSpPr>
            <p:cNvPr id="46" name="文本框 24"/>
            <p:cNvSpPr txBox="1"/>
            <p:nvPr/>
          </p:nvSpPr>
          <p:spPr>
            <a:xfrm>
              <a:off x="1893864" y="1964804"/>
              <a:ext cx="10451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800" dirty="0" smtClean="0">
                  <a:solidFill>
                    <a:schemeClr val="bg1"/>
                  </a:solidFill>
                  <a:latin typeface="Segoe UI Light"/>
                  <a:cs typeface="Segoe UI Light"/>
                </a:rPr>
                <a:t>#3</a:t>
              </a:r>
              <a:endParaRPr kumimoji="1" lang="zh-CN" altLang="en-US" sz="4800" dirty="0">
                <a:solidFill>
                  <a:schemeClr val="bg1"/>
                </a:solidFill>
                <a:latin typeface="Segoe UI Light"/>
                <a:cs typeface="Segoe UI Light"/>
              </a:endParaRPr>
            </a:p>
          </p:txBody>
        </p:sp>
      </p:grpSp>
      <p:cxnSp>
        <p:nvCxnSpPr>
          <p:cNvPr id="38" name="直线连接符 37"/>
          <p:cNvCxnSpPr/>
          <p:nvPr/>
        </p:nvCxnSpPr>
        <p:spPr>
          <a:xfrm flipH="1">
            <a:off x="15726" y="4826245"/>
            <a:ext cx="9128274" cy="0"/>
          </a:xfrm>
          <a:prstGeom prst="line">
            <a:avLst/>
          </a:prstGeom>
          <a:ln w="12700" cmpd="sng">
            <a:solidFill>
              <a:srgbClr val="272A3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5967639" y="2694030"/>
            <a:ext cx="1940776" cy="194077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7" name="文本框 24"/>
          <p:cNvSpPr txBox="1"/>
          <p:nvPr/>
        </p:nvSpPr>
        <p:spPr>
          <a:xfrm>
            <a:off x="6415449" y="3161329"/>
            <a:ext cx="1045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 smtClean="0">
                <a:solidFill>
                  <a:schemeClr val="bg1"/>
                </a:solidFill>
                <a:latin typeface="Segoe UI Light"/>
                <a:cs typeface="Segoe UI Light"/>
              </a:rPr>
              <a:t>#4</a:t>
            </a:r>
            <a:endParaRPr kumimoji="1" lang="zh-CN" altLang="en-US" sz="4800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48" name="文本框 21"/>
          <p:cNvSpPr txBox="1"/>
          <p:nvPr/>
        </p:nvSpPr>
        <p:spPr>
          <a:xfrm>
            <a:off x="6242050" y="4002336"/>
            <a:ext cx="1391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 smtClean="0">
                <a:solidFill>
                  <a:srgbClr val="323643"/>
                </a:solidFill>
                <a:latin typeface="Segoe UI Light"/>
                <a:cs typeface="Segoe UI Light"/>
              </a:rPr>
              <a:t>个人总结</a:t>
            </a:r>
            <a:endParaRPr kumimoji="1" lang="zh-CN" altLang="en-US" sz="2000" dirty="0">
              <a:solidFill>
                <a:srgbClr val="323643"/>
              </a:solidFill>
              <a:latin typeface="Segoe UI Light"/>
              <a:cs typeface="Segoe UI Light"/>
            </a:endParaRPr>
          </a:p>
        </p:txBody>
      </p:sp>
      <p:sp>
        <p:nvSpPr>
          <p:cNvPr id="2" name="圆角矩形 1"/>
          <p:cNvSpPr/>
          <p:nvPr/>
        </p:nvSpPr>
        <p:spPr>
          <a:xfrm rot="1180263">
            <a:off x="598718" y="397612"/>
            <a:ext cx="609600" cy="136942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 rot="1181440">
            <a:off x="615164" y="614415"/>
            <a:ext cx="738664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600" dirty="0" smtClean="0"/>
              <a:t>目录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3171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7" grpId="0"/>
      <p:bldP spid="48" grpId="0"/>
      <p:bldP spid="2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85999" y="1694587"/>
            <a:ext cx="54578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kumimoji="1" lang="zh-CN" altLang="en-US" sz="1600" dirty="0" smtClean="0">
                <a:solidFill>
                  <a:schemeClr val="bg1"/>
                </a:solidFill>
                <a:latin typeface="微软雅黑"/>
                <a:cs typeface="微软雅黑"/>
              </a:rPr>
              <a:t>随</a:t>
            </a:r>
            <a:r>
              <a:rPr kumimoji="1" lang="zh-CN" altLang="en-US" sz="1600" dirty="0">
                <a:solidFill>
                  <a:schemeClr val="bg1"/>
                </a:solidFill>
                <a:latin typeface="微软雅黑"/>
                <a:cs typeface="微软雅黑"/>
              </a:rPr>
              <a:t>着科技发展，传统的管理模式已不适应现代酒店管理的发展，利用新的计算机网络技术来处理宾馆酒店经营数据，已经成为提高企业管理高效、改善服务的关键。根据酒店的经营模式，分别对前台接待人员和酒店管理人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微软雅黑"/>
                <a:cs typeface="微软雅黑"/>
              </a:rPr>
              <a:t>员作主要的系统功</a:t>
            </a:r>
            <a:r>
              <a:rPr kumimoji="1" lang="zh-CN" altLang="en-US" sz="1600" dirty="0">
                <a:solidFill>
                  <a:schemeClr val="bg1"/>
                </a:solidFill>
                <a:latin typeface="微软雅黑"/>
                <a:cs typeface="微软雅黑"/>
              </a:rPr>
              <a:t>能分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微软雅黑"/>
                <a:cs typeface="微软雅黑"/>
              </a:rPr>
              <a:t>析，完成顾客预订房间住宿登记以及退宿结账等功能。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10" name="组 8"/>
          <p:cNvGrpSpPr/>
          <p:nvPr/>
        </p:nvGrpSpPr>
        <p:grpSpPr>
          <a:xfrm>
            <a:off x="83061" y="61731"/>
            <a:ext cx="1940776" cy="1940776"/>
            <a:chOff x="1446054" y="1713189"/>
            <a:chExt cx="1940776" cy="1940776"/>
          </a:xfrm>
        </p:grpSpPr>
        <p:sp>
          <p:nvSpPr>
            <p:cNvPr id="11" name="椭圆 10"/>
            <p:cNvSpPr/>
            <p:nvPr/>
          </p:nvSpPr>
          <p:spPr>
            <a:xfrm>
              <a:off x="1446054" y="1713189"/>
              <a:ext cx="1940776" cy="1940776"/>
            </a:xfrm>
            <a:prstGeom prst="ellipse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" name="文本框 6"/>
            <p:cNvSpPr txBox="1"/>
            <p:nvPr/>
          </p:nvSpPr>
          <p:spPr>
            <a:xfrm>
              <a:off x="1893864" y="1967529"/>
              <a:ext cx="10451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800" dirty="0" smtClean="0">
                  <a:solidFill>
                    <a:schemeClr val="bg1"/>
                  </a:solidFill>
                  <a:latin typeface="Segoe UI Light"/>
                  <a:cs typeface="Segoe UI Light"/>
                </a:rPr>
                <a:t>#1</a:t>
              </a:r>
              <a:endParaRPr kumimoji="1" lang="zh-CN" altLang="en-US" sz="4800" dirty="0">
                <a:solidFill>
                  <a:schemeClr val="bg1"/>
                </a:solidFill>
                <a:latin typeface="Segoe UI Light"/>
                <a:cs typeface="Segoe UI Light"/>
              </a:endParaRPr>
            </a:p>
          </p:txBody>
        </p:sp>
        <p:sp>
          <p:nvSpPr>
            <p:cNvPr id="13" name="文本框 17"/>
            <p:cNvSpPr txBox="1"/>
            <p:nvPr/>
          </p:nvSpPr>
          <p:spPr>
            <a:xfrm>
              <a:off x="1720465" y="2745308"/>
              <a:ext cx="1391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dirty="0" smtClean="0">
                  <a:solidFill>
                    <a:prstClr val="white"/>
                  </a:solidFill>
                  <a:latin typeface="Segoe UI Light"/>
                  <a:cs typeface="Segoe UI Light"/>
                </a:rPr>
                <a:t>陈述需求</a:t>
              </a:r>
              <a:endParaRPr kumimoji="1" lang="zh-CN" altLang="en-US" sz="2000" dirty="0">
                <a:solidFill>
                  <a:schemeClr val="bg1"/>
                </a:solidFill>
                <a:latin typeface="Segoe UI Light"/>
                <a:cs typeface="Segoe UI Light"/>
              </a:endParaRPr>
            </a:p>
          </p:txBody>
        </p:sp>
      </p:grpSp>
      <p:cxnSp>
        <p:nvCxnSpPr>
          <p:cNvPr id="14" name="直线连接符 37"/>
          <p:cNvCxnSpPr/>
          <p:nvPr/>
        </p:nvCxnSpPr>
        <p:spPr>
          <a:xfrm flipH="1">
            <a:off x="15726" y="4826245"/>
            <a:ext cx="9128274" cy="0"/>
          </a:xfrm>
          <a:prstGeom prst="line">
            <a:avLst/>
          </a:prstGeom>
          <a:ln w="12700" cmpd="sng">
            <a:solidFill>
              <a:srgbClr val="272A3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6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440941" y="2014201"/>
            <a:ext cx="6036183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· 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接待员可以处理各类客人的预定请求，预订可以通过各种方式，如电话、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E-mail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。</a:t>
            </a:r>
            <a:endParaRPr lang="en-US" altLang="zh-CN" sz="12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2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· 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当客户实际入住时，接待员需要及时输入客户信息，以便今后查询。</a:t>
            </a:r>
            <a:endParaRPr kumimoji="1" lang="en-US" altLang="zh-CN" sz="12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2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·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2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接待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员可以根据各种信息查询客人是否入住以及入住情况。</a:t>
            </a:r>
            <a:endParaRPr kumimoji="1" lang="en-US" altLang="zh-CN" sz="12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2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·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2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接待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员进行收费管理，包括入住时的定金，</a:t>
            </a:r>
            <a:r>
              <a:rPr kumimoji="1" lang="zh-CN" altLang="en-US" sz="12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各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类其他消费情况和最终结账管理。</a:t>
            </a:r>
            <a:endParaRPr kumimoji="1" lang="en-US" altLang="zh-CN" sz="12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2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·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管理能够输入客房信息，包括每间客房的大小级别、地理位置、预设租金等信息。</a:t>
            </a:r>
            <a:endParaRPr kumimoji="1" lang="en-US" altLang="zh-CN" sz="12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2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·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管</a:t>
            </a:r>
            <a:r>
              <a:rPr kumimoji="1" lang="zh-CN" altLang="en-US" sz="12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理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员能够对客房信息进行查询，及时掌握客房情况，并且协助做出决策。</a:t>
            </a:r>
            <a:endParaRPr kumimoji="1" lang="en-US" altLang="zh-CN" sz="12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2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·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管理员能够对前台操作员进行管理，设置前台操作员的密码和基本信息。</a:t>
            </a:r>
            <a:endParaRPr kumimoji="1" lang="en-US" altLang="zh-CN" sz="12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2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·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管</a:t>
            </a:r>
            <a:r>
              <a:rPr kumimoji="1" lang="zh-CN" altLang="en-US" sz="12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理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员将进行各类信息进行统计</a:t>
            </a:r>
            <a:endParaRPr kumimoji="1" lang="en-US" altLang="zh-CN" sz="12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30000"/>
              </a:lnSpc>
            </a:pPr>
            <a:endParaRPr kumimoji="1" lang="en-US" altLang="zh-CN" sz="12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11" name="组 18"/>
          <p:cNvGrpSpPr/>
          <p:nvPr/>
        </p:nvGrpSpPr>
        <p:grpSpPr>
          <a:xfrm>
            <a:off x="110275" y="86723"/>
            <a:ext cx="1940776" cy="1940776"/>
            <a:chOff x="1446054" y="1713189"/>
            <a:chExt cx="1940776" cy="1940776"/>
          </a:xfrm>
        </p:grpSpPr>
        <p:sp>
          <p:nvSpPr>
            <p:cNvPr id="13" name="椭圆 12"/>
            <p:cNvSpPr/>
            <p:nvPr/>
          </p:nvSpPr>
          <p:spPr>
            <a:xfrm>
              <a:off x="1446054" y="1713189"/>
              <a:ext cx="1940776" cy="1940776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4" name="文本框 20"/>
            <p:cNvSpPr txBox="1"/>
            <p:nvPr/>
          </p:nvSpPr>
          <p:spPr>
            <a:xfrm>
              <a:off x="1893864" y="1967529"/>
              <a:ext cx="10451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800" dirty="0" smtClean="0">
                  <a:solidFill>
                    <a:srgbClr val="323643"/>
                  </a:solidFill>
                  <a:latin typeface="Segoe UI Light"/>
                  <a:cs typeface="Segoe UI Light"/>
                </a:rPr>
                <a:t>#2</a:t>
              </a:r>
              <a:endParaRPr kumimoji="1" lang="zh-CN" altLang="en-US" sz="4800" dirty="0">
                <a:solidFill>
                  <a:srgbClr val="323643"/>
                </a:solidFill>
                <a:latin typeface="Segoe UI Light"/>
                <a:cs typeface="Segoe UI Light"/>
              </a:endParaRPr>
            </a:p>
          </p:txBody>
        </p:sp>
        <p:sp>
          <p:nvSpPr>
            <p:cNvPr id="15" name="文本框 21"/>
            <p:cNvSpPr txBox="1"/>
            <p:nvPr/>
          </p:nvSpPr>
          <p:spPr>
            <a:xfrm>
              <a:off x="1720465" y="2745308"/>
              <a:ext cx="1391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dirty="0" smtClean="0">
                  <a:solidFill>
                    <a:srgbClr val="323643"/>
                  </a:solidFill>
                  <a:latin typeface="Segoe UI Light"/>
                  <a:cs typeface="Segoe UI Light"/>
                </a:rPr>
                <a:t>需求分析</a:t>
              </a:r>
              <a:endParaRPr kumimoji="1" lang="zh-CN" altLang="en-US" sz="2000" dirty="0">
                <a:solidFill>
                  <a:srgbClr val="323643"/>
                </a:solidFill>
                <a:latin typeface="Segoe UI Light"/>
                <a:cs typeface="Segoe UI Light"/>
              </a:endParaRPr>
            </a:p>
          </p:txBody>
        </p:sp>
      </p:grpSp>
      <p:cxnSp>
        <p:nvCxnSpPr>
          <p:cNvPr id="16" name="直线连接符 37"/>
          <p:cNvCxnSpPr/>
          <p:nvPr/>
        </p:nvCxnSpPr>
        <p:spPr>
          <a:xfrm flipH="1">
            <a:off x="15726" y="4826245"/>
            <a:ext cx="9128274" cy="0"/>
          </a:xfrm>
          <a:prstGeom prst="line">
            <a:avLst/>
          </a:prstGeom>
          <a:ln w="12700" cmpd="sng">
            <a:solidFill>
              <a:srgbClr val="272A3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7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线连接符 10"/>
          <p:cNvCxnSpPr>
            <a:endCxn id="31" idx="1"/>
          </p:cNvCxnSpPr>
          <p:nvPr/>
        </p:nvCxnSpPr>
        <p:spPr>
          <a:xfrm>
            <a:off x="8687595" y="1681015"/>
            <a:ext cx="0" cy="633258"/>
          </a:xfrm>
          <a:prstGeom prst="line">
            <a:avLst/>
          </a:prstGeom>
          <a:ln w="9525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组 22"/>
          <p:cNvGrpSpPr/>
          <p:nvPr/>
        </p:nvGrpSpPr>
        <p:grpSpPr>
          <a:xfrm>
            <a:off x="123825" y="109365"/>
            <a:ext cx="1940776" cy="1940776"/>
            <a:chOff x="1446054" y="1713189"/>
            <a:chExt cx="1940776" cy="1940776"/>
          </a:xfrm>
        </p:grpSpPr>
        <p:sp>
          <p:nvSpPr>
            <p:cNvPr id="18" name="椭圆 17"/>
            <p:cNvSpPr/>
            <p:nvPr/>
          </p:nvSpPr>
          <p:spPr>
            <a:xfrm>
              <a:off x="1446054" y="1713189"/>
              <a:ext cx="1940776" cy="1940776"/>
            </a:xfrm>
            <a:prstGeom prst="ellipse">
              <a:avLst/>
            </a:prstGeom>
            <a:noFill/>
            <a:ln w="127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" name="文本框 24"/>
            <p:cNvSpPr txBox="1"/>
            <p:nvPr/>
          </p:nvSpPr>
          <p:spPr>
            <a:xfrm>
              <a:off x="1893864" y="1967529"/>
              <a:ext cx="10451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800" dirty="0" smtClean="0">
                  <a:solidFill>
                    <a:schemeClr val="bg1"/>
                  </a:solidFill>
                  <a:latin typeface="Segoe UI Light"/>
                  <a:cs typeface="Segoe UI Light"/>
                </a:rPr>
                <a:t>#3</a:t>
              </a:r>
              <a:endParaRPr kumimoji="1" lang="zh-CN" altLang="en-US" sz="4800" dirty="0">
                <a:solidFill>
                  <a:schemeClr val="bg1"/>
                </a:solidFill>
                <a:latin typeface="Segoe UI Light"/>
                <a:cs typeface="Segoe UI Light"/>
              </a:endParaRPr>
            </a:p>
          </p:txBody>
        </p:sp>
        <p:sp>
          <p:nvSpPr>
            <p:cNvPr id="21" name="文本框 25"/>
            <p:cNvSpPr txBox="1"/>
            <p:nvPr/>
          </p:nvSpPr>
          <p:spPr>
            <a:xfrm>
              <a:off x="1720465" y="2745308"/>
              <a:ext cx="1391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dirty="0" smtClean="0">
                  <a:solidFill>
                    <a:schemeClr val="bg1"/>
                  </a:solidFill>
                  <a:latin typeface="Segoe UI Light"/>
                  <a:cs typeface="Segoe UI Light"/>
                </a:rPr>
                <a:t>系统建模</a:t>
              </a:r>
              <a:endParaRPr kumimoji="1" lang="zh-CN" altLang="en-US" sz="2000" dirty="0">
                <a:solidFill>
                  <a:schemeClr val="bg1"/>
                </a:solidFill>
                <a:latin typeface="Segoe UI Light"/>
                <a:cs typeface="Segoe UI Light"/>
              </a:endParaRPr>
            </a:p>
          </p:txBody>
        </p:sp>
        <p:sp>
          <p:nvSpPr>
            <p:cNvPr id="24" name="文本框 24"/>
            <p:cNvSpPr txBox="1"/>
            <p:nvPr/>
          </p:nvSpPr>
          <p:spPr>
            <a:xfrm>
              <a:off x="1893864" y="1964804"/>
              <a:ext cx="10451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800" dirty="0" smtClean="0">
                  <a:solidFill>
                    <a:schemeClr val="bg1"/>
                  </a:solidFill>
                  <a:latin typeface="Segoe UI Light"/>
                  <a:cs typeface="Segoe UI Light"/>
                </a:rPr>
                <a:t>#3</a:t>
              </a:r>
              <a:endParaRPr kumimoji="1" lang="zh-CN" altLang="en-US" sz="4800" dirty="0">
                <a:solidFill>
                  <a:schemeClr val="bg1"/>
                </a:solidFill>
                <a:latin typeface="Segoe UI Light"/>
                <a:cs typeface="Segoe UI Light"/>
              </a:endParaRPr>
            </a:p>
          </p:txBody>
        </p:sp>
      </p:grpSp>
      <p:cxnSp>
        <p:nvCxnSpPr>
          <p:cNvPr id="27" name="直线连接符 37"/>
          <p:cNvCxnSpPr/>
          <p:nvPr/>
        </p:nvCxnSpPr>
        <p:spPr>
          <a:xfrm flipH="1">
            <a:off x="15726" y="4826245"/>
            <a:ext cx="9128274" cy="0"/>
          </a:xfrm>
          <a:prstGeom prst="line">
            <a:avLst/>
          </a:prstGeom>
          <a:ln w="12700" cmpd="sng">
            <a:solidFill>
              <a:srgbClr val="272A3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流程图: 准备 1"/>
          <p:cNvSpPr/>
          <p:nvPr/>
        </p:nvSpPr>
        <p:spPr>
          <a:xfrm rot="5400000">
            <a:off x="7965732" y="662619"/>
            <a:ext cx="1424143" cy="612648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87540" y="413312"/>
            <a:ext cx="400110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管理员用例图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776" y="1341539"/>
            <a:ext cx="7965224" cy="3469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流程图: 摘录 7"/>
          <p:cNvSpPr/>
          <p:nvPr/>
        </p:nvSpPr>
        <p:spPr>
          <a:xfrm>
            <a:off x="123826" y="2809875"/>
            <a:ext cx="1590674" cy="1419225"/>
          </a:xfrm>
          <a:prstGeom prst="flowChartExtra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47650" y="3509962"/>
            <a:ext cx="1662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</a:t>
            </a:r>
            <a:r>
              <a:rPr lang="zh-CN" altLang="en-US" dirty="0" smtClean="0">
                <a:solidFill>
                  <a:schemeClr val="bg1"/>
                </a:solidFill>
              </a:rPr>
              <a:t>创建系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统用例模型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流程图: 准备 30"/>
          <p:cNvSpPr/>
          <p:nvPr/>
        </p:nvSpPr>
        <p:spPr>
          <a:xfrm rot="5400000">
            <a:off x="7975523" y="2720020"/>
            <a:ext cx="1424143" cy="612648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487540" y="2441568"/>
            <a:ext cx="400110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接待员用例图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35" name="直线连接符 10"/>
          <p:cNvCxnSpPr/>
          <p:nvPr/>
        </p:nvCxnSpPr>
        <p:spPr>
          <a:xfrm flipH="1">
            <a:off x="8677803" y="3738416"/>
            <a:ext cx="9792" cy="1405084"/>
          </a:xfrm>
          <a:prstGeom prst="line">
            <a:avLst/>
          </a:prstGeom>
          <a:ln w="9525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27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0"/>
          <p:cNvCxnSpPr/>
          <p:nvPr/>
        </p:nvCxnSpPr>
        <p:spPr>
          <a:xfrm>
            <a:off x="8668015" y="-287236"/>
            <a:ext cx="0" cy="582511"/>
          </a:xfrm>
          <a:prstGeom prst="line">
            <a:avLst/>
          </a:prstGeom>
          <a:ln w="9525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流程图: 准备 10"/>
          <p:cNvSpPr/>
          <p:nvPr/>
        </p:nvSpPr>
        <p:spPr>
          <a:xfrm rot="5400000">
            <a:off x="8147453" y="504863"/>
            <a:ext cx="1060704" cy="612648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77750" y="405948"/>
            <a:ext cx="400110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系统类图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3" name="直线连接符 10"/>
          <p:cNvCxnSpPr/>
          <p:nvPr/>
        </p:nvCxnSpPr>
        <p:spPr>
          <a:xfrm>
            <a:off x="8668015" y="1341539"/>
            <a:ext cx="0" cy="4151629"/>
          </a:xfrm>
          <a:prstGeom prst="line">
            <a:avLst/>
          </a:prstGeom>
          <a:ln w="9525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74" y="-142875"/>
            <a:ext cx="6217749" cy="5213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流程图: 摘录 14"/>
          <p:cNvSpPr/>
          <p:nvPr/>
        </p:nvSpPr>
        <p:spPr>
          <a:xfrm>
            <a:off x="123826" y="2809875"/>
            <a:ext cx="1590674" cy="1419225"/>
          </a:xfrm>
          <a:prstGeom prst="flowChartExtra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47650" y="3509962"/>
            <a:ext cx="1662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</a:t>
            </a:r>
            <a:r>
              <a:rPr lang="zh-CN" altLang="en-US" dirty="0" smtClean="0">
                <a:solidFill>
                  <a:schemeClr val="bg1"/>
                </a:solidFill>
              </a:rPr>
              <a:t>创建系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统静态模型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7" name="直线连接符 37"/>
          <p:cNvCxnSpPr/>
          <p:nvPr/>
        </p:nvCxnSpPr>
        <p:spPr>
          <a:xfrm flipH="1">
            <a:off x="15726" y="4826245"/>
            <a:ext cx="9128274" cy="0"/>
          </a:xfrm>
          <a:prstGeom prst="line">
            <a:avLst/>
          </a:prstGeom>
          <a:ln w="12700" cmpd="sng">
            <a:solidFill>
              <a:srgbClr val="272A3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06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0"/>
          <p:cNvCxnSpPr/>
          <p:nvPr/>
        </p:nvCxnSpPr>
        <p:spPr>
          <a:xfrm>
            <a:off x="8668015" y="-287236"/>
            <a:ext cx="0" cy="582511"/>
          </a:xfrm>
          <a:prstGeom prst="line">
            <a:avLst/>
          </a:prstGeom>
          <a:ln w="9525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流程图: 准备 10"/>
          <p:cNvSpPr/>
          <p:nvPr/>
        </p:nvSpPr>
        <p:spPr>
          <a:xfrm rot="5400000">
            <a:off x="7541871" y="1110445"/>
            <a:ext cx="2271868" cy="612648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77750" y="495716"/>
            <a:ext cx="400110" cy="18876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接待</a:t>
            </a:r>
            <a:r>
              <a:rPr lang="zh-CN" altLang="en-US" sz="1400" dirty="0" smtClean="0">
                <a:solidFill>
                  <a:schemeClr val="bg1"/>
                </a:solidFill>
              </a:rPr>
              <a:t>员住宿登记序列图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3" name="直线连接符 10"/>
          <p:cNvCxnSpPr/>
          <p:nvPr/>
        </p:nvCxnSpPr>
        <p:spPr>
          <a:xfrm>
            <a:off x="8677805" y="2552703"/>
            <a:ext cx="0" cy="4151629"/>
          </a:xfrm>
          <a:prstGeom prst="line">
            <a:avLst/>
          </a:prstGeom>
          <a:ln w="9525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流程图: 摘录 9"/>
          <p:cNvSpPr/>
          <p:nvPr/>
        </p:nvSpPr>
        <p:spPr>
          <a:xfrm>
            <a:off x="123826" y="2809875"/>
            <a:ext cx="1590674" cy="1419225"/>
          </a:xfrm>
          <a:prstGeom prst="flowChartExtra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7650" y="3509962"/>
            <a:ext cx="1662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</a:t>
            </a:r>
            <a:r>
              <a:rPr lang="zh-CN" altLang="en-US" dirty="0" smtClean="0">
                <a:solidFill>
                  <a:schemeClr val="bg1"/>
                </a:solidFill>
              </a:rPr>
              <a:t>创建系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统动态模型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5" name="直线连接符 37"/>
          <p:cNvCxnSpPr/>
          <p:nvPr/>
        </p:nvCxnSpPr>
        <p:spPr>
          <a:xfrm flipH="1">
            <a:off x="15726" y="4826245"/>
            <a:ext cx="9128274" cy="0"/>
          </a:xfrm>
          <a:prstGeom prst="line">
            <a:avLst/>
          </a:prstGeom>
          <a:ln w="12700" cmpd="sng">
            <a:solidFill>
              <a:srgbClr val="272A3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13" y="-200025"/>
            <a:ext cx="6327775" cy="562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847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0"/>
          <p:cNvCxnSpPr/>
          <p:nvPr/>
        </p:nvCxnSpPr>
        <p:spPr>
          <a:xfrm>
            <a:off x="8668015" y="-287236"/>
            <a:ext cx="0" cy="582511"/>
          </a:xfrm>
          <a:prstGeom prst="line">
            <a:avLst/>
          </a:prstGeom>
          <a:ln w="9525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流程图: 准备 10"/>
          <p:cNvSpPr/>
          <p:nvPr/>
        </p:nvSpPr>
        <p:spPr>
          <a:xfrm rot="5400000">
            <a:off x="7541871" y="1110445"/>
            <a:ext cx="2271868" cy="612648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77750" y="495716"/>
            <a:ext cx="400110" cy="18876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接待</a:t>
            </a:r>
            <a:r>
              <a:rPr lang="zh-CN" altLang="en-US" sz="1400" dirty="0" smtClean="0">
                <a:solidFill>
                  <a:schemeClr val="bg1"/>
                </a:solidFill>
              </a:rPr>
              <a:t>员住宿登记协作图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3" name="直线连接符 10"/>
          <p:cNvCxnSpPr/>
          <p:nvPr/>
        </p:nvCxnSpPr>
        <p:spPr>
          <a:xfrm>
            <a:off x="8677805" y="2552703"/>
            <a:ext cx="0" cy="4151629"/>
          </a:xfrm>
          <a:prstGeom prst="line">
            <a:avLst/>
          </a:prstGeom>
          <a:ln w="9525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流程图: 摘录 7"/>
          <p:cNvSpPr/>
          <p:nvPr/>
        </p:nvSpPr>
        <p:spPr>
          <a:xfrm>
            <a:off x="123826" y="2809875"/>
            <a:ext cx="1590674" cy="1419225"/>
          </a:xfrm>
          <a:prstGeom prst="flowChartExtra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47650" y="3509962"/>
            <a:ext cx="1662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</a:t>
            </a:r>
            <a:r>
              <a:rPr lang="zh-CN" altLang="en-US" dirty="0" smtClean="0">
                <a:solidFill>
                  <a:schemeClr val="bg1"/>
                </a:solidFill>
              </a:rPr>
              <a:t>创建系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统动态模型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线连接符 37"/>
          <p:cNvCxnSpPr/>
          <p:nvPr/>
        </p:nvCxnSpPr>
        <p:spPr>
          <a:xfrm flipH="1">
            <a:off x="15726" y="4826245"/>
            <a:ext cx="9128274" cy="0"/>
          </a:xfrm>
          <a:prstGeom prst="line">
            <a:avLst/>
          </a:prstGeom>
          <a:ln w="12700" cmpd="sng">
            <a:solidFill>
              <a:srgbClr val="272A3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054100"/>
            <a:ext cx="5324475" cy="303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541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0"/>
          <p:cNvCxnSpPr/>
          <p:nvPr/>
        </p:nvCxnSpPr>
        <p:spPr>
          <a:xfrm>
            <a:off x="8668015" y="-287236"/>
            <a:ext cx="0" cy="582511"/>
          </a:xfrm>
          <a:prstGeom prst="line">
            <a:avLst/>
          </a:prstGeom>
          <a:ln w="9525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流程图: 准备 10"/>
          <p:cNvSpPr/>
          <p:nvPr/>
        </p:nvSpPr>
        <p:spPr>
          <a:xfrm rot="5400000">
            <a:off x="7541871" y="1110445"/>
            <a:ext cx="2271868" cy="612648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77750" y="495716"/>
            <a:ext cx="400110" cy="18876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接待</a:t>
            </a:r>
            <a:r>
              <a:rPr lang="zh-CN" altLang="en-US" sz="1400" dirty="0" smtClean="0">
                <a:solidFill>
                  <a:schemeClr val="bg1"/>
                </a:solidFill>
              </a:rPr>
              <a:t>员退宿结账序列图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3" name="直线连接符 10"/>
          <p:cNvCxnSpPr/>
          <p:nvPr/>
        </p:nvCxnSpPr>
        <p:spPr>
          <a:xfrm>
            <a:off x="8677805" y="2552703"/>
            <a:ext cx="0" cy="4151629"/>
          </a:xfrm>
          <a:prstGeom prst="line">
            <a:avLst/>
          </a:prstGeom>
          <a:ln w="9525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流程图: 摘录 6"/>
          <p:cNvSpPr/>
          <p:nvPr/>
        </p:nvSpPr>
        <p:spPr>
          <a:xfrm>
            <a:off x="123826" y="2809875"/>
            <a:ext cx="1590674" cy="1419225"/>
          </a:xfrm>
          <a:prstGeom prst="flowChartExtra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7650" y="3509962"/>
            <a:ext cx="1662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</a:t>
            </a:r>
            <a:r>
              <a:rPr lang="zh-CN" altLang="en-US" dirty="0" smtClean="0">
                <a:solidFill>
                  <a:schemeClr val="bg1"/>
                </a:solidFill>
              </a:rPr>
              <a:t>创建系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统动态模型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9" name="直线连接符 37"/>
          <p:cNvCxnSpPr/>
          <p:nvPr/>
        </p:nvCxnSpPr>
        <p:spPr>
          <a:xfrm flipH="1">
            <a:off x="15726" y="4826245"/>
            <a:ext cx="9128274" cy="0"/>
          </a:xfrm>
          <a:prstGeom prst="line">
            <a:avLst/>
          </a:prstGeom>
          <a:ln w="12700" cmpd="sng">
            <a:solidFill>
              <a:srgbClr val="272A3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-200025"/>
            <a:ext cx="5803807" cy="577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20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58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0D7D7"/>
      </a:accent1>
      <a:accent2>
        <a:srgbClr val="00C165"/>
      </a:accent2>
      <a:accent3>
        <a:srgbClr val="A6E94E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purl.org/dc/terms/"/>
    <ds:schemaRef ds:uri="http://schemas.microsoft.com/office/2006/documentManagement/types"/>
    <ds:schemaRef ds:uri="http://www.w3.org/XML/1998/namespace"/>
    <ds:schemaRef ds:uri="http://schemas.microsoft.com/sharepoint/v3/field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1580</TotalTime>
  <Words>810</Words>
  <Application>Microsoft Office PowerPoint</Application>
  <PresentationFormat>全屏显示(16:9)</PresentationFormat>
  <Paragraphs>65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lilin</cp:lastModifiedBy>
  <cp:revision>178</cp:revision>
  <dcterms:created xsi:type="dcterms:W3CDTF">2010-04-12T23:12:02Z</dcterms:created>
  <dcterms:modified xsi:type="dcterms:W3CDTF">2015-12-09T03:37:31Z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