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>
        <p:scale>
          <a:sx n="75" d="100"/>
          <a:sy n="75" d="100"/>
        </p:scale>
        <p:origin x="93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373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281916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52501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26010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34502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882784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72448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89946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929036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623428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946394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713422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998762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61092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35132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55679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29857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9D9CAA-A810-4A3B-8A8F-C39E6C83FC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E03DB4-A8E5-4822-9F37-02E6135E0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63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wip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SEMrush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Проскурин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106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731012"/>
              </p:ext>
            </p:extLst>
          </p:nvPr>
        </p:nvGraphicFramePr>
        <p:xfrm>
          <a:off x="1163782" y="982132"/>
          <a:ext cx="9902535" cy="4899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0613">
                  <a:extLst>
                    <a:ext uri="{9D8B030D-6E8A-4147-A177-3AD203B41FA5}">
                      <a16:colId xmlns:a16="http://schemas.microsoft.com/office/drawing/2014/main" val="3785703742"/>
                    </a:ext>
                  </a:extLst>
                </a:gridCol>
                <a:gridCol w="3154612">
                  <a:extLst>
                    <a:ext uri="{9D8B030D-6E8A-4147-A177-3AD203B41FA5}">
                      <a16:colId xmlns:a16="http://schemas.microsoft.com/office/drawing/2014/main" val="1832261742"/>
                    </a:ext>
                  </a:extLst>
                </a:gridCol>
                <a:gridCol w="2847310">
                  <a:extLst>
                    <a:ext uri="{9D8B030D-6E8A-4147-A177-3AD203B41FA5}">
                      <a16:colId xmlns:a16="http://schemas.microsoft.com/office/drawing/2014/main" val="1416134132"/>
                    </a:ext>
                  </a:extLst>
                </a:gridCol>
              </a:tblGrid>
              <a:tr h="65250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Показатель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Целевое значение (текущее значение -&gt; целевое)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Эффект от внедрения ИС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2841997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Выручка компании в регионах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42 579 153 –</a:t>
                      </a:r>
                      <a:r>
                        <a:rPr lang="en-US" sz="1600">
                          <a:effectLst/>
                        </a:rPr>
                        <a:t>&gt; </a:t>
                      </a:r>
                      <a:r>
                        <a:rPr lang="ru-RU" sz="1600">
                          <a:effectLst/>
                        </a:rPr>
                        <a:t>46 475 121.29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Увеличится на 3 895 969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954008"/>
                  </a:ext>
                </a:extLst>
              </a:tr>
              <a:tr h="65250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Количество приобретаемых услуг пользователями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3600 </a:t>
                      </a:r>
                      <a:r>
                        <a:rPr lang="en-US" sz="1600">
                          <a:effectLst/>
                        </a:rPr>
                        <a:t>-&gt; 3780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 180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593156"/>
                  </a:ext>
                </a:extLst>
              </a:tr>
              <a:tr h="65250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Количество контрактов по подписки Enterprise компаний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72 -</a:t>
                      </a:r>
                      <a:r>
                        <a:rPr lang="en-US" sz="1600">
                          <a:effectLst/>
                        </a:rPr>
                        <a:t>&gt;77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 5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862416"/>
                  </a:ext>
                </a:extLst>
              </a:tr>
              <a:tr h="65250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Распределение пользователей между подписками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30%pro </a:t>
                      </a:r>
                      <a:r>
                        <a:rPr lang="ru-RU" sz="1600">
                          <a:effectLst/>
                        </a:rPr>
                        <a:t>и</a:t>
                      </a:r>
                      <a:r>
                        <a:rPr lang="en-US" sz="1600">
                          <a:effectLst/>
                        </a:rPr>
                        <a:t> 60% guru -&gt; 25% pro </a:t>
                      </a:r>
                      <a:r>
                        <a:rPr lang="ru-RU" sz="1600">
                          <a:effectLst/>
                        </a:rPr>
                        <a:t>и</a:t>
                      </a:r>
                      <a:r>
                        <a:rPr lang="en-US" sz="1600">
                          <a:effectLst/>
                        </a:rPr>
                        <a:t> 65% guru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Смещение 5% аудитории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457234"/>
                  </a:ext>
                </a:extLst>
              </a:tr>
              <a:tr h="98409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Количество задержек проектов (сумма временной задержки по всем проектам)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20 дней в месяц -&gt; 10 дней в месяц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 дней в месяц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794176"/>
                  </a:ext>
                </a:extLst>
              </a:tr>
              <a:tr h="98409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Количество правок по проектам (сумма временных затрат на правки по проектам)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 дней в месяц -&gt; 5 дней в месяц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 дней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8776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06824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519385"/>
              </p:ext>
            </p:extLst>
          </p:nvPr>
        </p:nvGraphicFramePr>
        <p:xfrm>
          <a:off x="1347358" y="940570"/>
          <a:ext cx="9760524" cy="4982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79740">
                  <a:extLst>
                    <a:ext uri="{9D8B030D-6E8A-4147-A177-3AD203B41FA5}">
                      <a16:colId xmlns:a16="http://schemas.microsoft.com/office/drawing/2014/main" val="1340624999"/>
                    </a:ext>
                  </a:extLst>
                </a:gridCol>
                <a:gridCol w="4880784">
                  <a:extLst>
                    <a:ext uri="{9D8B030D-6E8A-4147-A177-3AD203B41FA5}">
                      <a16:colId xmlns:a16="http://schemas.microsoft.com/office/drawing/2014/main" val="2773331995"/>
                    </a:ext>
                  </a:extLst>
                </a:gridCol>
              </a:tblGrid>
              <a:tr h="53963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Vision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Scope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4059189"/>
                  </a:ext>
                </a:extLst>
              </a:tr>
              <a:tr h="444261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Увеличение конкурентоспособности продуктов и предоставляемых услуг на рынке за счет получения мотивирующих факторов под описание конкретной аудитории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Высокая мотивация сотрудников, благодаря использованию результатов созданного продукта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400" dirty="0">
                          <a:effectLst/>
                        </a:rPr>
                        <a:t>Вывод мотивирующих факторов под конкретное описание аудитории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400" dirty="0">
                          <a:effectLst/>
                        </a:rPr>
                        <a:t>Мониторинг текущих возможностей системы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400" dirty="0">
                          <a:effectLst/>
                        </a:rPr>
                        <a:t>Обучение системы во время эксплуатации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400" dirty="0">
                          <a:effectLst/>
                        </a:rPr>
                        <a:t>Единый доступ для других продуктов и отделов через </a:t>
                      </a:r>
                      <a:r>
                        <a:rPr lang="en-US" sz="2400" dirty="0">
                          <a:effectLst/>
                        </a:rPr>
                        <a:t>Rest API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181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6041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772752"/>
              </p:ext>
            </p:extLst>
          </p:nvPr>
        </p:nvGraphicFramePr>
        <p:xfrm>
          <a:off x="1139536" y="510701"/>
          <a:ext cx="9912927" cy="5748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5836">
                  <a:extLst>
                    <a:ext uri="{9D8B030D-6E8A-4147-A177-3AD203B41FA5}">
                      <a16:colId xmlns:a16="http://schemas.microsoft.com/office/drawing/2014/main" val="1288262016"/>
                    </a:ext>
                  </a:extLst>
                </a:gridCol>
                <a:gridCol w="7897091">
                  <a:extLst>
                    <a:ext uri="{9D8B030D-6E8A-4147-A177-3AD203B41FA5}">
                      <a16:colId xmlns:a16="http://schemas.microsoft.com/office/drawing/2014/main" val="2282367434"/>
                    </a:ext>
                  </a:extLst>
                </a:gridCol>
              </a:tblGrid>
              <a:tr h="24495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Stakeholder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3" marR="640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Requirements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3" marR="64033" marT="0" marB="0"/>
                </a:tc>
                <a:extLst>
                  <a:ext uri="{0D108BD9-81ED-4DB2-BD59-A6C34878D82A}">
                    <a16:rowId xmlns:a16="http://schemas.microsoft.com/office/drawing/2014/main" val="2428805364"/>
                  </a:ext>
                </a:extLst>
              </a:tr>
              <a:tr h="122478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Менеджеры, </a:t>
                      </a:r>
                      <a:r>
                        <a:rPr lang="en-US" sz="2000" dirty="0" err="1">
                          <a:effectLst/>
                        </a:rPr>
                        <a:t>Hr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3" marR="6403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>
                          <a:effectLst/>
                        </a:rPr>
                        <a:t>Получение информации и характеристики по каждому подчиненному на основе его личности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>
                          <a:effectLst/>
                        </a:rPr>
                        <a:t>Сокращение дистанции с подчиненными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>
                          <a:effectLst/>
                        </a:rPr>
                        <a:t>Увеличение мотивированности сотрудников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>
                          <a:effectLst/>
                        </a:rPr>
                        <a:t>Отсутствие задержек по проекту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3" marR="64033" marT="0" marB="0"/>
                </a:tc>
                <a:extLst>
                  <a:ext uri="{0D108BD9-81ED-4DB2-BD59-A6C34878D82A}">
                    <a16:rowId xmlns:a16="http://schemas.microsoft.com/office/drawing/2014/main" val="3726256920"/>
                  </a:ext>
                </a:extLst>
              </a:tr>
              <a:tr h="48991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Аналитик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3" marR="6403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>
                          <a:effectLst/>
                        </a:rPr>
                        <a:t>Сокращение времени на сбор данных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>
                          <a:effectLst/>
                        </a:rPr>
                        <a:t>Выгрузка информации под конкретный запрос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3" marR="64033" marT="0" marB="0"/>
                </a:tc>
                <a:extLst>
                  <a:ext uri="{0D108BD9-81ED-4DB2-BD59-A6C34878D82A}">
                    <a16:rowId xmlns:a16="http://schemas.microsoft.com/office/drawing/2014/main" val="1387288494"/>
                  </a:ext>
                </a:extLst>
              </a:tr>
              <a:tr h="24495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Product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Owner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3" marR="6403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</a:rPr>
                        <a:t>Лучшее понимание клиента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3" marR="64033" marT="0" marB="0"/>
                </a:tc>
                <a:extLst>
                  <a:ext uri="{0D108BD9-81ED-4DB2-BD59-A6C34878D82A}">
                    <a16:rowId xmlns:a16="http://schemas.microsoft.com/office/drawing/2014/main" val="650561604"/>
                  </a:ext>
                </a:extLst>
              </a:tr>
              <a:tr h="122478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Маркетолог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3" marR="6403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</a:rPr>
                        <a:t>Получение информации по аудитории по ее характеристике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</a:rPr>
                        <a:t>Лучшее понимание ЦА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</a:rPr>
                        <a:t>Повышение эффективности работы маркетингового отдела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3" marR="64033" marT="0" marB="0"/>
                </a:tc>
                <a:extLst>
                  <a:ext uri="{0D108BD9-81ED-4DB2-BD59-A6C34878D82A}">
                    <a16:rowId xmlns:a16="http://schemas.microsoft.com/office/drawing/2014/main" val="142734405"/>
                  </a:ext>
                </a:extLst>
              </a:tr>
              <a:tr h="122478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CEO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3" marR="6403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</a:rPr>
                        <a:t>Закрепление на существующих рынках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</a:rPr>
                        <a:t>Увеличение конкурентоспособности продукта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</a:rPr>
                        <a:t>Получение новых идей по улучшению существующих продуктов (мотивированный работник гораздо больше готов предлагать)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3" marR="64033" marT="0" marB="0"/>
                </a:tc>
                <a:extLst>
                  <a:ext uri="{0D108BD9-81ED-4DB2-BD59-A6C34878D82A}">
                    <a16:rowId xmlns:a16="http://schemas.microsoft.com/office/drawing/2014/main" val="1301361944"/>
                  </a:ext>
                </a:extLst>
              </a:tr>
              <a:tr h="24495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Клиенты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3" marR="6403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</a:rPr>
                        <a:t>Расширение функционала текущих продуктов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3" marR="64033" marT="0" marB="0"/>
                </a:tc>
                <a:extLst>
                  <a:ext uri="{0D108BD9-81ED-4DB2-BD59-A6C34878D82A}">
                    <a16:rowId xmlns:a16="http://schemas.microsoft.com/office/drawing/2014/main" val="1143033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6404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76404" y="578748"/>
            <a:ext cx="157182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111757"/>
              </p:ext>
            </p:extLst>
          </p:nvPr>
        </p:nvGraphicFramePr>
        <p:xfrm>
          <a:off x="1876404" y="578749"/>
          <a:ext cx="7650368" cy="5464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3" imgW="9525000" imgH="6800850" progId="Visio.Drawing.15">
                  <p:embed/>
                </p:oleObj>
              </mc:Choice>
              <mc:Fallback>
                <p:oleObj name="Visio" r:id="rId3" imgW="9525000" imgH="68008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04" y="578749"/>
                        <a:ext cx="7650368" cy="54645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4056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sun9-41.userapi.com/c205516/v205516055/8404/fs8xDhSDzKU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93" y="753802"/>
            <a:ext cx="2976880" cy="2693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sun9-11.userapi.com/c205516/v205516055/840b/391eFC0Vs0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073" y="544154"/>
            <a:ext cx="3123565" cy="2882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sun9-37.userapi.com/c205516/v205516055/83d9/zVM-C_sq77w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80" y="3086995"/>
            <a:ext cx="4068185" cy="2923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sun9-39.userapi.com/c205516/v205516055/83e0/eocZd-IjSbo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943" y="3447472"/>
            <a:ext cx="4214177" cy="256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https://sun9-39.userapi.com/c205516/v205516055/83f0/yVaH0qfqMCA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446" y="3038801"/>
            <a:ext cx="1659890" cy="2787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6863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Арихитектура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2" name="Picture 4" descr="Картинки по запросу &quot;mvc&quot;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7" y="2074610"/>
            <a:ext cx="3462820" cy="19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Картинки по запросу &quot;клиент серверная архитектура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022" y="2182858"/>
            <a:ext cx="2417215" cy="162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https://habrastorage.org/webt/jr/qe/uq/jrqeuqrsssdnjbnkp43rqjm29r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35" y="3677591"/>
            <a:ext cx="6480810" cy="2376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3524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95401" y="982131"/>
            <a:ext cx="197263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177540"/>
              </p:ext>
            </p:extLst>
          </p:nvPr>
        </p:nvGraphicFramePr>
        <p:xfrm>
          <a:off x="1295401" y="982132"/>
          <a:ext cx="9601196" cy="488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3" imgW="9496357" imgH="4838610" progId="Visio.Drawing.15">
                  <p:embed/>
                </p:oleObj>
              </mc:Choice>
              <mc:Fallback>
                <p:oleObj name="Visio" r:id="rId3" imgW="9496357" imgH="48386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1" y="982132"/>
                        <a:ext cx="9601196" cy="4885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3969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24" name="Picture 8" descr="Картинки по запросу &quot;mongodb&quot;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799" y="2391832"/>
            <a:ext cx="3110443" cy="311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986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Технико-экономическое обоснование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541348"/>
              </p:ext>
            </p:extLst>
          </p:nvPr>
        </p:nvGraphicFramePr>
        <p:xfrm>
          <a:off x="1003300" y="2764017"/>
          <a:ext cx="4521200" cy="1651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1700">
                  <a:extLst>
                    <a:ext uri="{9D8B030D-6E8A-4147-A177-3AD203B41FA5}">
                      <a16:colId xmlns:a16="http://schemas.microsoft.com/office/drawing/2014/main" val="130999435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188651473"/>
                    </a:ext>
                  </a:extLst>
                </a:gridCol>
              </a:tblGrid>
              <a:tr h="369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ТСО за 1 год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2 255 543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0175286"/>
                  </a:ext>
                </a:extLst>
              </a:tr>
              <a:tr h="369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ТСО за 2 год (амортизация и тех обслуживание)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410 045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4452871"/>
                  </a:ext>
                </a:extLst>
              </a:tr>
              <a:tr h="369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ТСО за 3 год (амортизация и тех обслуживание)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410 045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8789942"/>
                  </a:ext>
                </a:extLst>
              </a:tr>
              <a:tr h="369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Затраты за 3 года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3 075 633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65137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524500" y="2585662"/>
            <a:ext cx="6096000" cy="36601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Единовременные затраты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(стоимость «железа» + стоимость лицензий + стоимость внедрения и обучения персонала) = ТСО единовременный = 657 217,04 + 41 + 952 000 + 236 240 = 1 845 498 руб.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Периодические затраты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(амортизация + стоимость обслуживания) = ТСО периодический = 173 804,68 + 236 240 = 410 044,68 руб.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Срок окупаемости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2 255 543 / 2 337 581 = 0.96 года = 12 месяцев.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ROI за 3 года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(7 012 744 – 3 075 633) / 3 075 633 * 100% = 128%</a:t>
            </a:r>
          </a:p>
        </p:txBody>
      </p:sp>
    </p:spTree>
    <p:extLst>
      <p:ext uri="{BB962C8B-B14F-4D97-AF65-F5344CB8AC3E}">
        <p14:creationId xmlns:p14="http://schemas.microsoft.com/office/powerpoint/2010/main" val="30528810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SEMrush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Проскурин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6422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 компании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Картинки по запросу &quot;semrush&quot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91" y="2556932"/>
            <a:ext cx="8559909" cy="374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29419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</a:t>
            </a:r>
            <a:r>
              <a:rPr lang="en-US" dirty="0" smtClean="0"/>
              <a:t>“</a:t>
            </a:r>
            <a:r>
              <a:rPr lang="ru-RU" dirty="0" smtClean="0"/>
              <a:t>Китайском </a:t>
            </a:r>
            <a:r>
              <a:rPr lang="ru-RU" dirty="0" err="1" smtClean="0"/>
              <a:t>Фаерволе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r="38566" b="69169"/>
          <a:stretch/>
        </p:blipFill>
        <p:spPr bwMode="auto">
          <a:xfrm>
            <a:off x="893992" y="2295524"/>
            <a:ext cx="5029200" cy="1419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23192" y="2285999"/>
            <a:ext cx="482409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33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97311" y="2395364"/>
            <a:ext cx="4972050" cy="325183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71572" y="2395364"/>
            <a:ext cx="4752975" cy="30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409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399" y="2031612"/>
            <a:ext cx="4430339" cy="272742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12218" y="2031612"/>
            <a:ext cx="4861035" cy="306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927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Бизнес цели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7063" y="2709332"/>
            <a:ext cx="4949535" cy="331893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Процессы:</a:t>
            </a:r>
          </a:p>
          <a:p>
            <a:pPr lvl="1"/>
            <a:r>
              <a:rPr lang="ru-RU" dirty="0"/>
              <a:t>Повысить контроль качества в проектных группах</a:t>
            </a:r>
          </a:p>
          <a:p>
            <a:pPr lvl="1"/>
            <a:r>
              <a:rPr lang="ru-RU" dirty="0"/>
              <a:t>Управление процессами на основе данных</a:t>
            </a:r>
          </a:p>
          <a:p>
            <a:r>
              <a:rPr lang="ru-RU" dirty="0"/>
              <a:t>Персонал: </a:t>
            </a:r>
          </a:p>
          <a:p>
            <a:pPr lvl="1"/>
            <a:r>
              <a:rPr lang="ru-RU" dirty="0"/>
              <a:t>Повысить мотивацию сотрудников</a:t>
            </a:r>
          </a:p>
          <a:p>
            <a:pPr lvl="1"/>
            <a:r>
              <a:rPr lang="ru-RU" dirty="0"/>
              <a:t>Оптимизация использования рабочего времени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97528" y="2709332"/>
            <a:ext cx="494953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Финансы:</a:t>
            </a:r>
          </a:p>
          <a:p>
            <a:pPr lvl="1"/>
            <a:r>
              <a:rPr lang="ru-RU" dirty="0" smtClean="0"/>
              <a:t>Снизить постоянные издержки на единицу продукции</a:t>
            </a:r>
          </a:p>
          <a:p>
            <a:pPr lvl="1"/>
            <a:r>
              <a:rPr lang="ru-RU" dirty="0" smtClean="0"/>
              <a:t>Повысить прибыльность бизнеса</a:t>
            </a:r>
          </a:p>
          <a:p>
            <a:pPr lvl="1"/>
            <a:r>
              <a:rPr lang="ru-RU" dirty="0" smtClean="0"/>
              <a:t>Увеличение конкурентоспособности на рынке</a:t>
            </a:r>
          </a:p>
          <a:p>
            <a:pPr lvl="1"/>
            <a:r>
              <a:rPr lang="ru-RU" dirty="0" smtClean="0"/>
              <a:t>Минимизация рисков от внедрения нового продукта</a:t>
            </a:r>
          </a:p>
          <a:p>
            <a:r>
              <a:rPr lang="ru-RU" dirty="0" smtClean="0"/>
              <a:t>Клиенты:</a:t>
            </a:r>
          </a:p>
          <a:p>
            <a:pPr lvl="1"/>
            <a:r>
              <a:rPr lang="ru-RU" dirty="0" smtClean="0"/>
              <a:t>Привлечение новых клиентов</a:t>
            </a:r>
          </a:p>
          <a:p>
            <a:pPr lvl="1"/>
            <a:r>
              <a:rPr lang="ru-RU" dirty="0" smtClean="0"/>
              <a:t>Выход на новые рынки</a:t>
            </a:r>
          </a:p>
          <a:p>
            <a:pPr lvl="1"/>
            <a:r>
              <a:rPr lang="ru-RU" dirty="0" smtClean="0"/>
              <a:t>Повышение лояльности клиента</a:t>
            </a:r>
          </a:p>
          <a:p>
            <a:pPr lvl="1"/>
            <a:r>
              <a:rPr lang="ru-RU" dirty="0" smtClean="0"/>
              <a:t>Постоянная доступность предоставляемых услуг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3200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IT-</a:t>
            </a:r>
            <a:r>
              <a:rPr lang="ru-RU" b="1" dirty="0"/>
              <a:t>цели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556932"/>
            <a:ext cx="5043053" cy="3318936"/>
          </a:xfrm>
        </p:spPr>
        <p:txBody>
          <a:bodyPr>
            <a:normAutofit/>
          </a:bodyPr>
          <a:lstStyle/>
          <a:p>
            <a:r>
              <a:rPr lang="ru-RU" sz="1600" dirty="0"/>
              <a:t>Финансы:</a:t>
            </a:r>
          </a:p>
          <a:p>
            <a:pPr lvl="1"/>
            <a:r>
              <a:rPr lang="ru-RU" sz="1400" dirty="0"/>
              <a:t>Оценка выгод от реализации</a:t>
            </a:r>
          </a:p>
          <a:p>
            <a:pPr lvl="1"/>
            <a:r>
              <a:rPr lang="ru-RU" sz="1400" dirty="0"/>
              <a:t>Повысить выручку компании, путем расширения существующего функционала</a:t>
            </a:r>
          </a:p>
          <a:p>
            <a:r>
              <a:rPr lang="ru-RU" sz="1600" dirty="0"/>
              <a:t>Клиенты:</a:t>
            </a:r>
          </a:p>
          <a:p>
            <a:pPr lvl="1"/>
            <a:r>
              <a:rPr lang="ru-RU" sz="1400" dirty="0"/>
              <a:t>Сокращение времени ответа при работе с предоставляемыми услугами</a:t>
            </a:r>
          </a:p>
          <a:p>
            <a:pPr lvl="1"/>
            <a:r>
              <a:rPr lang="ru-RU" sz="1400" dirty="0"/>
              <a:t>Создание дополнительных </a:t>
            </a:r>
            <a:r>
              <a:rPr lang="en-US" sz="1400" dirty="0"/>
              <a:t>it</a:t>
            </a:r>
            <a:r>
              <a:rPr lang="ru-RU" sz="1400" dirty="0"/>
              <a:t>-продуктов для привлечения клиентов</a:t>
            </a:r>
          </a:p>
          <a:p>
            <a:pPr lvl="1"/>
            <a:r>
              <a:rPr lang="ru-RU" sz="1400" dirty="0"/>
              <a:t>Улучшение услуг, с использованием новых разработок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947066" y="2556932"/>
            <a:ext cx="504305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300" dirty="0"/>
              <a:t>Процессы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Увеличение скорости работы существующих проектов, путем внедрения информационной системы</a:t>
            </a:r>
          </a:p>
          <a:p>
            <a:pPr lvl="1"/>
            <a:r>
              <a:rPr lang="ru-RU" dirty="0"/>
              <a:t>Сохранение безопасности на должностном уровне вовремя и после внедрения продукта</a:t>
            </a:r>
          </a:p>
          <a:p>
            <a:pPr lvl="1"/>
            <a:r>
              <a:rPr lang="ru-RU" dirty="0"/>
              <a:t>Бесперебойная работа нового продукта во всех регионах</a:t>
            </a:r>
          </a:p>
          <a:p>
            <a:r>
              <a:rPr lang="ru-RU" sz="2300" dirty="0"/>
              <a:t>Персонал</a:t>
            </a:r>
            <a:r>
              <a:rPr lang="ru-RU" dirty="0"/>
              <a:t>: </a:t>
            </a:r>
          </a:p>
          <a:p>
            <a:pPr lvl="1"/>
            <a:r>
              <a:rPr lang="ru-RU" dirty="0"/>
              <a:t>Сокращение времени на выполнение рутинных операций</a:t>
            </a:r>
          </a:p>
          <a:p>
            <a:pPr lvl="1"/>
            <a:r>
              <a:rPr lang="ru-RU" dirty="0"/>
              <a:t>Повысить квалификацию персонала в использовании </a:t>
            </a:r>
            <a:r>
              <a:rPr lang="en-US" dirty="0"/>
              <a:t>it</a:t>
            </a:r>
            <a:r>
              <a:rPr lang="ru-RU" dirty="0" smtClean="0"/>
              <a:t>-решений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0111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9096" y="1580427"/>
            <a:ext cx="17879045" cy="5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145023"/>
              </p:ext>
            </p:extLst>
          </p:nvPr>
        </p:nvGraphicFramePr>
        <p:xfrm>
          <a:off x="1219376" y="632766"/>
          <a:ext cx="9498242" cy="558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12039600" imgH="7086600" progId="Visio.Drawing.15">
                  <p:embed/>
                </p:oleObj>
              </mc:Choice>
              <mc:Fallback>
                <p:oleObj name="Visio" r:id="rId3" imgW="12039600" imgH="70866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376" y="632766"/>
                        <a:ext cx="9498242" cy="558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7827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20433" y="662601"/>
            <a:ext cx="160163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368182"/>
              </p:ext>
            </p:extLst>
          </p:nvPr>
        </p:nvGraphicFramePr>
        <p:xfrm>
          <a:off x="2220434" y="662602"/>
          <a:ext cx="7795436" cy="5568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9991657" imgH="7143750" progId="Visio.Drawing.15">
                  <p:embed/>
                </p:oleObj>
              </mc:Choice>
              <mc:Fallback>
                <p:oleObj name="Visio" r:id="rId3" imgW="9991657" imgH="71437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434" y="662602"/>
                        <a:ext cx="7795436" cy="5568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9989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477</Words>
  <Application>Microsoft Office PowerPoint</Application>
  <PresentationFormat>Широкоэкранный</PresentationFormat>
  <Paragraphs>105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Garamond</vt:lpstr>
      <vt:lpstr>Symbol</vt:lpstr>
      <vt:lpstr>Times New Roman</vt:lpstr>
      <vt:lpstr>Натуральные материалы</vt:lpstr>
      <vt:lpstr>Документ Microsoft Visio</vt:lpstr>
      <vt:lpstr>SEMrush</vt:lpstr>
      <vt:lpstr>Немного о компании</vt:lpstr>
      <vt:lpstr>О “Китайском Фаерволе”</vt:lpstr>
      <vt:lpstr>Конкуренты</vt:lpstr>
      <vt:lpstr>Презентация PowerPoint</vt:lpstr>
      <vt:lpstr>Бизнес цели:</vt:lpstr>
      <vt:lpstr>IT-цели: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Арихитектура</vt:lpstr>
      <vt:lpstr>Презентация PowerPoint</vt:lpstr>
      <vt:lpstr>СУБД</vt:lpstr>
      <vt:lpstr>Технико-экономическое обоснование </vt:lpstr>
      <vt:lpstr>SEMrush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Мотиватор</dc:title>
  <dc:creator>M</dc:creator>
  <cp:lastModifiedBy>M</cp:lastModifiedBy>
  <cp:revision>21</cp:revision>
  <dcterms:created xsi:type="dcterms:W3CDTF">2019-12-10T02:17:54Z</dcterms:created>
  <dcterms:modified xsi:type="dcterms:W3CDTF">2019-12-10T02:43:02Z</dcterms:modified>
</cp:coreProperties>
</file>