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590B48-0A70-42A0-9B59-623CE227CCE5}">
  <a:tblStyle styleId="{82590B48-0A70-42A0-9B59-623CE227CC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bold.fntdata"/><Relationship Id="rId12" Type="http://schemas.openxmlformats.org/officeDocument/2006/relationships/slide" Target="slides/slide6.xml"/><Relationship Id="rId34" Type="http://schemas.openxmlformats.org/officeDocument/2006/relationships/font" Target="fonts/Raleway-regular.fntdata"/><Relationship Id="rId15" Type="http://schemas.openxmlformats.org/officeDocument/2006/relationships/slide" Target="slides/slide9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8.xml"/><Relationship Id="rId36" Type="http://schemas.openxmlformats.org/officeDocument/2006/relationships/font" Target="fonts/Raleway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41302a32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41302a32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1302a3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41302a3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427f57bee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427f57bee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27f57bee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427f57bee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427f57bee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427f57bee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427f57bee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427f57bee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427f57bee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427f57bee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41302a32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41302a32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427f57bee_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427f57bee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41302a32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41302a32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1302a3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41302a3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41302a32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41302a32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427f57bee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427f57bee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41302a3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41302a3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41302a3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41302a3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427f57bee_2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427f57bee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427f57bee_2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427f57bee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427f57bee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427f57bee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41302a32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41302a32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1302a3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1302a3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1302a3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41302a3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41302a32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41302a3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27f57bee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427f57bee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427f57bee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427f57bee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427f57bee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427f57bee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427f57bee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427f57be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kaggle.com/code/adastroabyssosque/parent-s-education-and-child-s-school-performance" TargetMode="External"/><Relationship Id="rId10" Type="http://schemas.openxmlformats.org/officeDocument/2006/relationships/hyperlink" Target="https://doi.org/10.2991/978-94-6463-382-5_6" TargetMode="External"/><Relationship Id="rId13" Type="http://schemas.openxmlformats.org/officeDocument/2006/relationships/hyperlink" Target="https://doi.org/10.1007/s40299-023-00724-2" TargetMode="External"/><Relationship Id="rId12" Type="http://schemas.openxmlformats.org/officeDocument/2006/relationships/hyperlink" Target="https://www.kaggle.com/code/adastroabyssosque/parent-s-education-and-child-s-school-performance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i.org/10.4236/oalib.1107423" TargetMode="External"/><Relationship Id="rId4" Type="http://schemas.openxmlformats.org/officeDocument/2006/relationships/hyperlink" Target="https://doi.org/10.4236/oalib.1107423" TargetMode="External"/><Relationship Id="rId9" Type="http://schemas.openxmlformats.org/officeDocument/2006/relationships/hyperlink" Target="https://doi.org/10.2991/978-94-6463-382-5_6" TargetMode="External"/><Relationship Id="rId15" Type="http://schemas.openxmlformats.org/officeDocument/2006/relationships/hyperlink" Target="https://github.com/student-performance-dse501/analysis-on-student-performance" TargetMode="External"/><Relationship Id="rId14" Type="http://schemas.openxmlformats.org/officeDocument/2006/relationships/hyperlink" Target="https://doi.org/10.1007/s40299-023-00724-2" TargetMode="External"/><Relationship Id="rId16" Type="http://schemas.openxmlformats.org/officeDocument/2006/relationships/hyperlink" Target="https://github.com/student-performance-dse501/analysis-on-student-performance" TargetMode="External"/><Relationship Id="rId5" Type="http://schemas.openxmlformats.org/officeDocument/2006/relationships/hyperlink" Target="https://doi.org/10.19101/IJATEE.2021.874521" TargetMode="External"/><Relationship Id="rId6" Type="http://schemas.openxmlformats.org/officeDocument/2006/relationships/hyperlink" Target="https://doi.org/10.19101/IJATEE.2021.874521" TargetMode="External"/><Relationship Id="rId7" Type="http://schemas.openxmlformats.org/officeDocument/2006/relationships/hyperlink" Target="https://arxiv.org/abs/1806.03242" TargetMode="External"/><Relationship Id="rId8" Type="http://schemas.openxmlformats.org/officeDocument/2006/relationships/hyperlink" Target="https://arxiv.org/abs/1806.0324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4809200" y="1742125"/>
            <a:ext cx="4014600" cy="2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Team Number: 43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Authors: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</a:rPr>
              <a:t>Mitali Kamal Bagadi</a:t>
            </a:r>
            <a:r>
              <a:rPr lang="en">
                <a:solidFill>
                  <a:schemeClr val="dk2"/>
                </a:solidFill>
              </a:rPr>
              <a:t>a </a:t>
            </a:r>
            <a:r>
              <a:rPr lang="en">
                <a:solidFill>
                  <a:schemeClr val="dk2"/>
                </a:solidFill>
              </a:rPr>
              <a:t>| 1234311613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</a:rPr>
              <a:t>Kruthika Suresh | 1233969895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Aditya Rallapalli | 1236173642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Sharan Kumar Varma Chekuri | 1234208003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78350" y="634750"/>
            <a:ext cx="758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</a:rPr>
              <a:t>Impact of </a:t>
            </a:r>
            <a:r>
              <a:rPr b="1" lang="en" sz="2300">
                <a:solidFill>
                  <a:srgbClr val="980000"/>
                </a:solidFill>
              </a:rPr>
              <a:t>Parental </a:t>
            </a:r>
            <a:r>
              <a:rPr b="1" lang="en" sz="2200">
                <a:solidFill>
                  <a:srgbClr val="980000"/>
                </a:solidFill>
              </a:rPr>
              <a:t>Education on Student Performance</a:t>
            </a:r>
            <a:endParaRPr b="1" sz="22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" y="2125875"/>
            <a:ext cx="484822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7650" y="58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Visual Insights (from Violin Plots)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798350" y="1251500"/>
            <a:ext cx="30039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&amp; Writing Scores: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Stronger separation across education levels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Wider gaps suggest greater influence of parental education on language-related subjects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Finding: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Outliers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are more frequent in lower education groups, indicating inconsistent performance and greater spread.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7" name="Google Shape;147;p22" title="newplot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75" y="1356231"/>
            <a:ext cx="5486398" cy="192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 title="newplot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75" y="3086881"/>
            <a:ext cx="5486398" cy="192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60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EDA: Gender, Lunch Type, and Test Prep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1308675"/>
            <a:ext cx="76887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Gender Differences: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Females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scored slightly higher in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and 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Males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had marginally higher scores in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Lunch Type (Socioeconomic Indicator):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lunch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consistently outperformed those on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free/reduced lunch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Highlights the impact of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socioeconomic status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 academic performance.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Preparation Course: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who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completed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course performed better in all subjects.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 significant improvement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observed in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 scores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7650" y="62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858775" y="1513325"/>
            <a:ext cx="30117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1st  figure is the facet grid showing scores by test prep status and gender.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2nd figure is grouped bar chart of average scores by lunch type.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figures gives justifications for the previous slide.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 title="outpu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5" y="1431846"/>
            <a:ext cx="5486403" cy="165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 title="outpu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25" y="3354707"/>
            <a:ext cx="5486403" cy="147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7650" y="64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Hypothesis Testing Results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1395725"/>
            <a:ext cx="76887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ANOVA: Do scores differ by parental education?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One-Way ANOVA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Statistically significant differences found for all subjects (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 &lt; 0.001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25"/>
          <p:cNvGraphicFramePr/>
          <p:nvPr/>
        </p:nvGraphicFramePr>
        <p:xfrm>
          <a:off x="1012475" y="245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{82590B48-0A70-42A0-9B59-623CE227CCE5}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Subject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F-statistic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p-value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Math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6.522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0.00001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Reading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9.289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0.00000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Writing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14.442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0.00000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7650" y="641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729450" y="1476350"/>
            <a:ext cx="76887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Master’s vs High School (Welch’s t-test)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with master’s-educated parents scored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significantly higher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6"/>
          <p:cNvGraphicFramePr/>
          <p:nvPr/>
        </p:nvGraphicFramePr>
        <p:xfrm>
          <a:off x="952500" y="247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{82590B48-0A70-42A0-9B59-623CE227CCE5}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Subject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t-statistic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p-value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Mean difference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Math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3.412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0.00096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7.61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Reading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5.184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0.00000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10.67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Writing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6.449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0.00000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13.23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29450" y="625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1427975"/>
            <a:ext cx="76887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Effect Sizes (Eta²):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PED’s strongest effect is on writing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{82590B48-0A70-42A0-9B59-623CE227CCE5}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Subject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Eta</a:t>
                      </a:r>
                      <a:r>
                        <a:rPr b="1" baseline="30000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 baseline="30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Math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0.030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Reading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0.044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Writing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0.068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705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1492475"/>
            <a:ext cx="7688700" cy="32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College vs Non-College (t-test)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College-educated parent group performed better (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moderate effect size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90" name="Google Shape;190;p28"/>
          <p:cNvGraphicFramePr/>
          <p:nvPr/>
        </p:nvGraphicFramePr>
        <p:xfrm>
          <a:off x="729400" y="228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{82590B48-0A70-42A0-9B59-623CE227CCE5}</a:tableStyleId>
              </a:tblPr>
              <a:tblGrid>
                <a:gridCol w="1951300"/>
                <a:gridCol w="1951300"/>
                <a:gridCol w="1951300"/>
                <a:gridCol w="1951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Subject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t-statistic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p-value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Effect Size (Cohen’s d)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Math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4.309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0.00002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Moderate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Reading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5.467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0.00000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Moderate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</a:rPr>
                        <a:t>Writing</a:t>
                      </a:r>
                      <a:endParaRPr b="1"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6.507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0.00000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</a:rPr>
                        <a:t>Moderate</a:t>
                      </a:r>
                      <a:endParaRPr sz="12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7650" y="641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Regression Modeling Overview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727650" y="1379600"/>
            <a:ext cx="76887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Models Built:</a:t>
            </a:r>
            <a:endParaRPr b="1"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Model</a:t>
            </a:r>
            <a:endParaRPr b="1"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Predictor: </a:t>
            </a:r>
            <a:r>
              <a:rPr i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</a:t>
            </a:r>
            <a:r>
              <a:rPr i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ental Level of Education</a:t>
            </a:r>
            <a:endParaRPr i="1"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" sz="56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writing_score ~ C(parental_level_of_education)</a:t>
            </a:r>
            <a:endParaRPr sz="56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Model</a:t>
            </a:r>
            <a:endParaRPr b="1"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Predictors:</a:t>
            </a:r>
            <a:endParaRPr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</a:t>
            </a:r>
            <a:endParaRPr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Lunch type</a:t>
            </a:r>
            <a:endParaRPr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preparation course</a:t>
            </a:r>
            <a:endParaRPr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■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Race/ethnicity</a:t>
            </a:r>
            <a:endParaRPr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" sz="56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writing_score ~ C(parental_level_of_education) + C(lunch) + C(test_prep_course) + C(gender) + C(race_ethnicity)</a:t>
            </a:r>
            <a:br>
              <a:rPr lang="en" sz="56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729450" y="62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1391125"/>
            <a:ext cx="7688700" cy="3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Regularized Models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Lasso Regression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(L1): Shrinks irrelevant coefficients to zero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Net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(L1 + L2): Combines strengths of Lasso and Ridge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Multicollinearity Check (VIF Scores):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Variance Inflation Factor (VIF)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were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well below 5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Highest VIF: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3.17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Confirms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severe multicollinearity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7650" y="57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sz="2500">
                <a:solidFill>
                  <a:srgbClr val="980000"/>
                </a:solidFill>
              </a:rPr>
              <a:t>Regularized Regression Models</a:t>
            </a:r>
            <a:endParaRPr b="1" sz="2500">
              <a:solidFill>
                <a:srgbClr val="980000"/>
              </a:solidFill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83800" y="1274775"/>
            <a:ext cx="85764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Regularization?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Controls for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multicollinearity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Helps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Prevents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by penalizing less relevant predictors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Comparison (Socio-Demographic Features Only)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Takeaways: Elastic Net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slightly outperformed Lasso in both R² and MSE. Both models reaffirmed the predictive value of: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education, lunch type, and test preparation course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952500" y="293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{82590B48-0A70-42A0-9B59-623CE227CCE5}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</a:t>
                      </a:r>
                      <a:r>
                        <a:rPr b="1" baseline="30000" lang="en" sz="1200"/>
                        <a:t>2</a:t>
                      </a:r>
                      <a:r>
                        <a:rPr b="1" lang="en" sz="1200"/>
                        <a:t> 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Mean Squared Error (MSE)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Lasso Regression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0.156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181.02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Elastic Net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180.15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7650" y="595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solidFill>
                  <a:srgbClr val="980000"/>
                </a:solidFill>
              </a:rPr>
              <a:t>Overview</a:t>
            </a:r>
            <a:endParaRPr b="1" sz="2340">
              <a:solidFill>
                <a:srgbClr val="980000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401600"/>
            <a:ext cx="76887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Investigate how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impacts students' academic performance in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math, reading, and 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Methods Used: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Hypothesis Testing (ANOVA, t-tests)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and Regularized Regression (Lasso, Elastic Net)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with college-educated parents consistently scored higher.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effect was strongest in reading and writing.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Socioeconomic factors like lunch type and test prep completion also played significant roles.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regression model explained up to 94.8% of the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variance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writing scores.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Educational background and support systems at home significantly shape student success. Data-driven, equity-based academic interventions are crucial.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60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Residual </a:t>
            </a:r>
            <a:r>
              <a:rPr b="1" lang="en">
                <a:solidFill>
                  <a:srgbClr val="980000"/>
                </a:solidFill>
              </a:rPr>
              <a:t>Diagnostics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1298050"/>
            <a:ext cx="7688700" cy="3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validate the assumptions of linear regression, we performed several diagnostic tests: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Normality of Residuals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Used: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Shapiro-Wilk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p-value &gt; 0.05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➤ Residuals are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approximately normally distributed</a:t>
            </a:r>
            <a:b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9450" y="620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729450" y="1414413"/>
            <a:ext cx="37422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Linearity &amp; Homoscedasticity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Used: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Breusch-Pagan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 significant heteroskedasticity detected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 Check: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Residuals vs. Fitted plot showed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trend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22" name="Google Shape;222;p33" title="residualsVsFitt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00" y="1966138"/>
            <a:ext cx="34480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729450" y="65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729450" y="1379500"/>
            <a:ext cx="34629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Q–Q Plot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Residuals aligned well with the 45° reference line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➤ Confirms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distribution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visually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4" title="normalQ-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595" y="1721375"/>
            <a:ext cx="3648560" cy="297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727650" y="63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729450" y="1321325"/>
            <a:ext cx="3114900" cy="37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Influential Points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Metric Used: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Cook’s Distance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extreme outliers detected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is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unduly influenced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by any single observation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6" name="Google Shape;236;p35" title="cook'sDist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350" y="1873556"/>
            <a:ext cx="4572000" cy="256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7650" y="61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Final Insights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727650" y="1344600"/>
            <a:ext cx="76887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strong and consistent predictor of student performance across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math, reading, and 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impact is greatest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and 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as shown by larger effect sizes.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master’s-educated parents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outperform those whose parents only completed high school.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Significant Predictors: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Lunch type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(an SES indicator):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Students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lunch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scored notably higher, revealing socioeconomic disparities.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preparation course:</a:t>
            </a:r>
            <a:b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Completion is associated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higher scores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especially in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727650" y="63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Contd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729450" y="1344600"/>
            <a:ext cx="76887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 Performance Highlights: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simple model with only parental education explained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6.8%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variance in writing scores.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full regression model including demographic and academic features explained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94.8%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variance.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Regularized models (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Elastic Net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confirmed the predictive strength of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education, lunch,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prep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using socio-demographic features alone.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7650" y="597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Conclusion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400200" y="1251600"/>
            <a:ext cx="83436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Study Summary: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 level has a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statistically and practically significant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effect on student achievement.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from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college-educated families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especially those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master’s-educated parents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perform better across all subjects.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and 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scores are more sensitive to parental education than math.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Policy Implications: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Highlights the need for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equity-focused academic interventions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Targeted support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students from less-educated or low-income households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Expanded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access to test preparation programs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nutritional support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(standard lunch access)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Broader Message: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Family background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shapes educational opportunity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but schools can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narrow performance gaps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through data-driven, inclusive strategies.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727650" y="59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</a:rPr>
              <a:t>References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727650" y="1216575"/>
            <a:ext cx="76887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Brew, E. A., Nketiah, B., &amp; Koranteng, R. (2021). </a:t>
            </a: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literature review of academic performance: An insight into factors and their influences on academic outcomes of students at senior high schools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Open Access Library Journal, 8, 1–14.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https://doi.org/10.4236/oalib.1107423</a:t>
            </a:r>
            <a:endParaRPr sz="1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Nawang, H., Makhtar, M., &amp; Hamza, W. M. (2021). </a:t>
            </a: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systematic literature review on student performance predictions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International Journal of Advanced Technology and Engineering Exploration, 8(84), 1441–1453.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https://doi.org/10.19101/IJATEE.2021.874521</a:t>
            </a:r>
            <a:endParaRPr sz="1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Khanna, L., Singh, S. N., &amp; Alam, M. (2018). </a:t>
            </a: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Multidimensional analysis of psychological factors affecting students’ academic performance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arXiv.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https://arxiv.org/abs/1806.03242</a:t>
            </a:r>
            <a:endParaRPr sz="1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[4] 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Davaatseren, A., Myagmar, M., &amp; Dulamsuren, N. (2024). </a:t>
            </a: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Factors affecting students’ academic performance: In the case of the accounting study of National University of Mongolia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In </a:t>
            </a: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Proceedings of the 4th International Conference on Education and Social Science Research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(pp. 39-44). Atlantis Press.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https://doi.org/10.2991/978-94-6463-382-5_6</a:t>
            </a:r>
            <a:endParaRPr sz="10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Wang, A. (2023). </a:t>
            </a: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Parent's education and child's school performance</a:t>
            </a:r>
            <a:r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[Kaggle notebook].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https://www.kaggle.com/code/adastroabyssosque/parent-s-education-and-child-s-school-performance</a:t>
            </a:r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r>
              <a:rPr i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Hidayatullah, A., &amp; Csíkos, C. (2024). The role of students’ beliefs, parents' educational level, and the mediating role of attitude and motivation in students’ mathematics achievement. Asia-Pacific Education Researcher, 33, 253–262.</a:t>
            </a:r>
            <a:r>
              <a:rPr i="1" lang="en" sz="1000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i="1" lang="en" sz="1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https://doi.org/10.1007/s40299-023-00724-2</a:t>
            </a:r>
            <a:endParaRPr i="1" sz="10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r>
              <a:rPr b="1" lang="en" sz="12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Mitali, K. B., Kruthika, S., Aditya, R., &amp; Sharan, K. V. C. (2025). </a:t>
            </a:r>
            <a:r>
              <a:rPr i="1" lang="en" sz="12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Analysis of student performance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[Source code]. GitHub.</a:t>
            </a:r>
            <a:r>
              <a:rPr lang="en" sz="12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dk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https://github.com/student-performance-dse501/analysis-on-student-performance</a:t>
            </a:r>
            <a:endParaRPr i="1" sz="10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22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Problem Definition &amp; Context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28300" y="1356225"/>
            <a:ext cx="80874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Research Question:</a:t>
            </a: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Does a student’s academic performance in math, reading, and writing vary based on their parents’ level of education?</a:t>
            </a:r>
            <a:endParaRPr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This Matters:</a:t>
            </a:r>
            <a:endParaRPr b="1"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 is a consistently cited factor influencing student achievement.</a:t>
            </a:r>
            <a:endParaRPr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Understanding this relationship can help </a:t>
            </a:r>
            <a:r>
              <a:rPr b="1"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educators</a:t>
            </a: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policymakers</a:t>
            </a: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design t</a:t>
            </a: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rgeted academic support.</a:t>
            </a:r>
            <a:endParaRPr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the rise of </a:t>
            </a:r>
            <a:r>
              <a:rPr b="1"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data-driven decision-making in education</a:t>
            </a: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such insights are valuable for creating fairer systems.</a:t>
            </a:r>
            <a:endParaRPr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endParaRPr b="1"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Prior studies show that students from more educated households often benefit from better academic guidance and learning environments.</a:t>
            </a:r>
            <a:endParaRPr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○"/>
            </a:pPr>
            <a:r>
              <a:rPr lang="en" sz="4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goal is to validate this with empirical analysis and quantify its impact.</a:t>
            </a:r>
            <a:endParaRPr sz="4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572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Dataset Overview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398875"/>
            <a:ext cx="7688700" cy="14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Dataset Name: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StudentsPerformance.csv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Records: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1,000 anonymized student entries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Quality: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missing values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Clean, well-structured data suitable for statistical and regression analysis.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7650" y="2810675"/>
            <a:ext cx="36075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</a:rPr>
              <a:t>Categorical Features:                        </a:t>
            </a:r>
            <a:endParaRPr b="1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Gender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Race/Ethnicity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Parental Level of Education (ordinal)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Lunch Type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2"/>
                </a:solidFill>
              </a:rPr>
              <a:t>Test Preparation Course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335150" y="2810675"/>
            <a:ext cx="41310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Numerical Features:</a:t>
            </a:r>
            <a:endParaRPr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Math score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Reading score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Writing score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 scores are integer values ranging from 0 to 100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9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Research Hypotheses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7650" y="1256575"/>
            <a:ext cx="7688700" cy="3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Hypothesis: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H₀: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no significant difference in student scores across different parental education levels.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H₁: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Students with more educated parents tend to score better in math, reading, and writing.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Sub-Hypotheses: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H1: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Students whose parents have a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master’s degree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will have higher average scores than those whose parents only completed high school.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H2: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 and 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scores are more strongly influenced by parental education than math scores.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lphaLcPeriod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H3: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Students with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college-educated parents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(associate’s, bachelor’s, master’s) perform better than those with non-college-educated parents (some HS, HS, some college).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63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Literature Review: Key Insights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321325"/>
            <a:ext cx="76887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Brew et al. (2021):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Found that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parental education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family income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were the strongest predictors of student performance. Mothers' education was especially linked to academic support at home.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Nawang et al. (2021):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Identified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demographic variables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(like PED) as key predictors, though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institutional quality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early academic history also played major roles.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Khanna et al. (2018):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Suggested that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psychological factors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such as student motivation and attitude, interact with PED to influence academic outcomes.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Davaatseren et al. (2024):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Highlighted that students from low-income families face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cumulative disadvantages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—limited resources, domestic workload, emotional stress—all affecting academic success.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71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Exploratory Data Analysis: Summary Statistics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7650" y="1298025"/>
            <a:ext cx="76887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began by summarizing the core academic performance variables — </a:t>
            </a: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</a:t>
            </a: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writing</a:t>
            </a: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scores — to understand their overall distribution.</a:t>
            </a:r>
            <a:endParaRPr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scores range from </a:t>
            </a: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 to 100, </a:t>
            </a: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distributions are </a:t>
            </a: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symmetric overall, </a:t>
            </a:r>
            <a:r>
              <a:rPr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slight variations appear across </a:t>
            </a:r>
            <a:r>
              <a:rPr b="1" lang="en" sz="5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demographic subgroups.</a:t>
            </a:r>
            <a:endParaRPr b="1" sz="5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952500" y="208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{82590B48-0A70-42A0-9B59-623CE227CCE5}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Metric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Math 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Reading 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Writing Score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Mean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66.09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69.17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68.05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Median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70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69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Std. Deviation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15.2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14.6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15.0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576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EDA: Score Distributions by Parental Education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1331200"/>
            <a:ext cx="7688700" cy="3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Students whose parents hold a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master’s degree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scored the highest across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math, reading, and writing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Those whose parents had only completed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school or some high school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had the lowest average scores.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clear upward trend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visible — the higher the parental education, the better the student performan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ce.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914400" y="580675"/>
            <a:ext cx="73152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Visual Insights (from Violin Plots)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67600" y="4034400"/>
            <a:ext cx="74088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 Scores: 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Higher median and narrower spread for students with college-educated parents, and greater variability among students with less-educated parents.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89331"/>
            <a:ext cx="7315200" cy="256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