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4627262-F533-4A79-9E9F-24AC0E5115A1}">
  <a:tblStyle styleId="{84627262-F533-4A79-9E9F-24AC0E5115A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2BD435C5-7268-4057-9AB2-B0B79C2D1591}"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19A104D-F971-41EE-97EA-9695FC98170B}"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150A1C4-21F1-4B3F-8092-392AFDF664E9}"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EE38683-89E6-457A-9825-321B8B82E8AB}"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verag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0-10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28-31: Let’s take a look back at what they’ve written, over the next slide or two and talk about what it means, how tags work, and how to structure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28-31: describing how tags work. Send them to the mozilla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Have them start a site IN A NEW FOLDER with their name in the header, and subsections listing favorite foods, the classes they’re in this semester, and some third thing using what we just learned. Here talk about the importance of Doctype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Teach them very basic git stuff, guide the class through setting up github repo. Have them push their project to git.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Posit the scenario where one might need to make such a selection whether it’s in code or it’s to style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10-12: Talk a bit about how this course goes from simple to intermediate topics. It’ll teach people who have never done this how to get started, and show those familiar with the concepts great ways of working and explain the flow. Take questions.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Talk about why we chose those programs. Talk about the strategy of flipped classroom style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12-13: Talk about self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13-14: Talk about self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14-15: Talk about self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15-18: First start by asking the questions, taking a couple answers</a:t>
            </a:r>
          </a:p>
          <a:p>
            <a:pPr>
              <a:spcBef>
                <a:spcPts val="0"/>
              </a:spcBef>
              <a:buNone/>
            </a:pPr>
            <a:r>
              <a:rPr lang="en"/>
              <a:t>18~25: then Eleanor leads us on ~10 minutes of exploration through wayback machine (duke webpage, maybe others?)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25-28: Talk a bit about the separation of meaning from appearance from function, what HTML and CSS ARE (not programming languages). Also talk for a bit about why standards are important (use this time to go to html5test.com)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 Id="rId6"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idx="1" type="subTitle"/>
          </p:nvPr>
        </p:nvSpPr>
        <p:spPr>
          <a:xfrm>
            <a:off x="192450" y="1373550"/>
            <a:ext cx="8759099" cy="784799"/>
          </a:xfrm>
          <a:prstGeom prst="rect">
            <a:avLst/>
          </a:prstGeom>
        </p:spPr>
        <p:txBody>
          <a:bodyPr anchorCtr="0" anchor="t" bIns="91425" lIns="91425" rIns="91425" tIns="91425">
            <a:noAutofit/>
          </a:bodyPr>
          <a:lstStyle/>
          <a:p>
            <a:pPr algn="l">
              <a:spcBef>
                <a:spcPts val="0"/>
              </a:spcBef>
              <a:buNone/>
            </a:pPr>
            <a:r>
              <a:rPr lang="en">
                <a:solidFill>
                  <a:srgbClr val="FFFFFF"/>
                </a:solidFill>
              </a:rPr>
              <a:t>Come in, sit down, stretch, and get to work on this:</a:t>
            </a:r>
          </a:p>
        </p:txBody>
      </p:sp>
      <p:sp>
        <p:nvSpPr>
          <p:cNvPr id="56" name="Shape 56"/>
          <p:cNvSpPr txBox="1"/>
          <p:nvPr>
            <p:ph type="ctrTitle"/>
          </p:nvPr>
        </p:nvSpPr>
        <p:spPr>
          <a:xfrm>
            <a:off x="272700" y="55575"/>
            <a:ext cx="8265599" cy="1159799"/>
          </a:xfrm>
          <a:prstGeom prst="rect">
            <a:avLst/>
          </a:prstGeom>
        </p:spPr>
        <p:txBody>
          <a:bodyPr anchorCtr="0" anchor="b" bIns="91425" lIns="91425" rIns="91425" tIns="91425">
            <a:noAutofit/>
          </a:bodyPr>
          <a:lstStyle/>
          <a:p>
            <a:pPr lvl="0" rtl="0">
              <a:spcBef>
                <a:spcPts val="0"/>
              </a:spcBef>
              <a:buNone/>
            </a:pPr>
            <a:r>
              <a:rPr lang="en"/>
              <a:t>This File is at bit.ly/rootswebdev1</a:t>
            </a:r>
          </a:p>
        </p:txBody>
      </p:sp>
      <p:sp>
        <p:nvSpPr>
          <p:cNvPr id="57" name="Shape 57"/>
          <p:cNvSpPr txBox="1"/>
          <p:nvPr/>
        </p:nvSpPr>
        <p:spPr>
          <a:xfrm>
            <a:off x="574800" y="1872850"/>
            <a:ext cx="8053499" cy="2764500"/>
          </a:xfrm>
          <a:prstGeom prst="rect">
            <a:avLst/>
          </a:prstGeom>
          <a:noFill/>
          <a:ln>
            <a:noFill/>
          </a:ln>
        </p:spPr>
        <p:txBody>
          <a:bodyPr anchorCtr="0" anchor="t" bIns="91425" lIns="91425" rIns="91425" tIns="91425">
            <a:noAutofit/>
          </a:bodyPr>
          <a:lstStyle/>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Make sure you’ve installed VSCode and chrome. (The LivePage extension on Chrome is also very helpful)</a:t>
            </a: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Copy this into your IDE and save it as ‘index.html’</a:t>
            </a:r>
          </a:p>
          <a:p>
            <a:pPr lvl="0" rtl="0">
              <a:spcBef>
                <a:spcPts val="0"/>
              </a:spcBef>
              <a:buNone/>
            </a:pPr>
            <a:r>
              <a:t/>
            </a:r>
            <a:endParaRPr sz="1700">
              <a:solidFill>
                <a:srgbClr val="FFFFFF"/>
              </a:solidFill>
              <a:latin typeface="Average"/>
              <a:ea typeface="Average"/>
              <a:cs typeface="Average"/>
              <a:sym typeface="Average"/>
            </a:endParaRPr>
          </a:p>
          <a:p>
            <a:pPr rtl="0">
              <a:spcBef>
                <a:spcPts val="0"/>
              </a:spcBef>
              <a:buNone/>
            </a:pPr>
            <a:r>
              <a:rPr lang="en" sz="1700">
                <a:solidFill>
                  <a:srgbClr val="FFFFFF"/>
                </a:solidFill>
                <a:latin typeface="Average"/>
                <a:ea typeface="Average"/>
                <a:cs typeface="Average"/>
                <a:sym typeface="Average"/>
              </a:rPr>
              <a:t>	</a:t>
            </a:r>
          </a:p>
          <a:p>
            <a:pPr rtl="0">
              <a:spcBef>
                <a:spcPts val="0"/>
              </a:spcBef>
              <a:buNone/>
            </a:pPr>
            <a:r>
              <a:t/>
            </a:r>
            <a:endParaRPr sz="1700">
              <a:solidFill>
                <a:srgbClr val="FFFFFF"/>
              </a:solidFill>
              <a:latin typeface="Average"/>
              <a:ea typeface="Average"/>
              <a:cs typeface="Average"/>
              <a:sym typeface="Average"/>
            </a:endParaRPr>
          </a:p>
          <a:p>
            <a:pPr rtl="0">
              <a:spcBef>
                <a:spcPts val="0"/>
              </a:spcBef>
              <a:buNone/>
            </a:pPr>
            <a:r>
              <a:t/>
            </a:r>
            <a:endParaRPr sz="1700">
              <a:solidFill>
                <a:srgbClr val="FFFFFF"/>
              </a:solidFill>
              <a:latin typeface="Average"/>
              <a:ea typeface="Average"/>
              <a:cs typeface="Average"/>
              <a:sym typeface="Average"/>
            </a:endParaRPr>
          </a:p>
          <a:p>
            <a:pPr rtl="0">
              <a:spcBef>
                <a:spcPts val="0"/>
              </a:spcBef>
              <a:buNone/>
            </a:pPr>
            <a:r>
              <a:t/>
            </a:r>
            <a:endParaRPr sz="1700">
              <a:solidFill>
                <a:srgbClr val="FFFFFF"/>
              </a:solidFill>
              <a:latin typeface="Average"/>
              <a:ea typeface="Average"/>
              <a:cs typeface="Average"/>
              <a:sym typeface="Average"/>
            </a:endParaRPr>
          </a:p>
          <a:p>
            <a:pPr lvl="0" rtl="0">
              <a:spcBef>
                <a:spcPts val="0"/>
              </a:spcBef>
              <a:buNone/>
            </a:pPr>
            <a:r>
              <a:t/>
            </a:r>
            <a:endParaRPr sz="1700">
              <a:solidFill>
                <a:srgbClr val="FFFFFF"/>
              </a:solidFill>
              <a:latin typeface="Average"/>
              <a:ea typeface="Average"/>
              <a:cs typeface="Average"/>
              <a:sym typeface="Average"/>
            </a:endParaRP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Open the file in Chrome, relax and smugly look down on your peers: you’ve built your own website!</a:t>
            </a:r>
          </a:p>
        </p:txBody>
      </p:sp>
      <p:graphicFrame>
        <p:nvGraphicFramePr>
          <p:cNvPr id="58" name="Shape 58"/>
          <p:cNvGraphicFramePr/>
          <p:nvPr/>
        </p:nvGraphicFramePr>
        <p:xfrm>
          <a:off x="1068925" y="2791725"/>
          <a:ext cx="3000000" cy="3000000"/>
        </p:xfrm>
        <a:graphic>
          <a:graphicData uri="http://schemas.openxmlformats.org/drawingml/2006/table">
            <a:tbl>
              <a:tblPr>
                <a:noFill/>
                <a:tableStyleId>{84627262-F533-4A79-9E9F-24AC0E5115A1}</a:tableStyleId>
              </a:tblPr>
              <a:tblGrid>
                <a:gridCol w="7239000"/>
              </a:tblGrid>
              <a:tr h="1192800">
                <a:tc>
                  <a:txBody>
                    <a:bodyPr>
                      <a:noAutofit/>
                    </a:bodyPr>
                    <a:lstStyle/>
                    <a:p>
                      <a:pPr rtl="0">
                        <a:spcBef>
                          <a:spcPts val="0"/>
                        </a:spcBef>
                        <a:buNone/>
                      </a:pPr>
                      <a:r>
                        <a:rPr lang="en" sz="1200">
                          <a:solidFill>
                            <a:srgbClr val="FFFFFF"/>
                          </a:solidFill>
                        </a:rPr>
                        <a:t>&lt;</a:t>
                      </a:r>
                      <a:r>
                        <a:rPr lang="en" sz="1200">
                          <a:solidFill>
                            <a:srgbClr val="FF9900"/>
                          </a:solidFill>
                        </a:rPr>
                        <a:t>html</a:t>
                      </a:r>
                      <a:r>
                        <a:rPr lang="en" sz="1200">
                          <a:solidFill>
                            <a:srgbClr val="FFFFFF"/>
                          </a:solidFill>
                        </a:rPr>
                        <a:t>&gt;</a:t>
                      </a:r>
                    </a:p>
                    <a:p>
                      <a:pPr rtl="0">
                        <a:spcBef>
                          <a:spcPts val="0"/>
                        </a:spcBef>
                        <a:buNone/>
                      </a:pPr>
                      <a:r>
                        <a:rPr lang="en" sz="1200">
                          <a:solidFill>
                            <a:srgbClr val="FFFFFF"/>
                          </a:solidFill>
                        </a:rPr>
                        <a:t>  &lt;</a:t>
                      </a:r>
                      <a:r>
                        <a:rPr lang="en" sz="1200">
                          <a:solidFill>
                            <a:srgbClr val="FF9900"/>
                          </a:solidFill>
                        </a:rPr>
                        <a:t>body</a:t>
                      </a:r>
                      <a:r>
                        <a:rPr lang="en" sz="1200">
                          <a:solidFill>
                            <a:srgbClr val="FFFFFF"/>
                          </a:solidFill>
                        </a:rPr>
                        <a:t>&gt;</a:t>
                      </a:r>
                    </a:p>
                    <a:p>
                      <a:pPr rtl="0">
                        <a:spcBef>
                          <a:spcPts val="0"/>
                        </a:spcBef>
                        <a:buNone/>
                      </a:pPr>
                      <a:r>
                        <a:rPr lang="en" sz="1200">
                          <a:solidFill>
                            <a:srgbClr val="FFFFFF"/>
                          </a:solidFill>
                        </a:rPr>
                        <a:t>     &lt;</a:t>
                      </a:r>
                      <a:r>
                        <a:rPr lang="en" sz="1200">
                          <a:solidFill>
                            <a:srgbClr val="FF9900"/>
                          </a:solidFill>
                        </a:rPr>
                        <a:t>h1</a:t>
                      </a:r>
                      <a:r>
                        <a:rPr lang="en" sz="1200">
                          <a:solidFill>
                            <a:srgbClr val="FFFFFF"/>
                          </a:solidFill>
                        </a:rPr>
                        <a:t>&gt;Hello World!&lt;</a:t>
                      </a:r>
                      <a:r>
                        <a:rPr lang="en" sz="1200">
                          <a:solidFill>
                            <a:srgbClr val="FF9900"/>
                          </a:solidFill>
                        </a:rPr>
                        <a:t>/h1</a:t>
                      </a:r>
                      <a:r>
                        <a:rPr lang="en" sz="1200">
                          <a:solidFill>
                            <a:srgbClr val="FFFFFF"/>
                          </a:solidFill>
                        </a:rPr>
                        <a:t>&gt;</a:t>
                      </a:r>
                    </a:p>
                    <a:p>
                      <a:pPr rtl="0">
                        <a:spcBef>
                          <a:spcPts val="0"/>
                        </a:spcBef>
                        <a:buNone/>
                      </a:pPr>
                      <a:r>
                        <a:rPr lang="en" sz="1200">
                          <a:solidFill>
                            <a:srgbClr val="FFFFFF"/>
                          </a:solidFill>
                        </a:rPr>
                        <a:t>     &lt;</a:t>
                      </a:r>
                      <a:r>
                        <a:rPr lang="en" sz="1200">
                          <a:solidFill>
                            <a:srgbClr val="FF9900"/>
                          </a:solidFill>
                        </a:rPr>
                        <a:t>p</a:t>
                      </a:r>
                      <a:r>
                        <a:rPr lang="en" sz="1200">
                          <a:solidFill>
                            <a:srgbClr val="FFFFFF"/>
                          </a:solidFill>
                        </a:rPr>
                        <a:t>&gt;Look at me! I made a website! I love exclamation points!&lt;</a:t>
                      </a:r>
                      <a:r>
                        <a:rPr lang="en" sz="1200">
                          <a:solidFill>
                            <a:srgbClr val="FF9900"/>
                          </a:solidFill>
                        </a:rPr>
                        <a:t>/p</a:t>
                      </a:r>
                      <a:r>
                        <a:rPr lang="en" sz="1200">
                          <a:solidFill>
                            <a:srgbClr val="FFFFFF"/>
                          </a:solidFill>
                        </a:rPr>
                        <a:t>&gt;</a:t>
                      </a:r>
                    </a:p>
                    <a:p>
                      <a:pPr rtl="0">
                        <a:spcBef>
                          <a:spcPts val="0"/>
                        </a:spcBef>
                        <a:buNone/>
                      </a:pPr>
                      <a:r>
                        <a:rPr lang="en" sz="1200">
                          <a:solidFill>
                            <a:srgbClr val="FFFFFF"/>
                          </a:solidFill>
                        </a:rPr>
                        <a:t>     &lt;</a:t>
                      </a:r>
                      <a:r>
                        <a:rPr lang="en" sz="1200">
                          <a:solidFill>
                            <a:srgbClr val="FF9900"/>
                          </a:solidFill>
                        </a:rPr>
                        <a:t>a</a:t>
                      </a:r>
                      <a:r>
                        <a:rPr lang="en" sz="1200">
                          <a:solidFill>
                            <a:srgbClr val="FFFFFF"/>
                          </a:solidFill>
                        </a:rPr>
                        <a:t> href=”</a:t>
                      </a:r>
                      <a:r>
                        <a:rPr lang="en" sz="1200" u="sng">
                          <a:solidFill>
                            <a:schemeClr val="hlink"/>
                          </a:solidFill>
                          <a:hlinkClick r:id="rId3"/>
                        </a:rPr>
                        <a:t>http://google.com</a:t>
                      </a:r>
                      <a:r>
                        <a:rPr lang="en" sz="1200">
                          <a:solidFill>
                            <a:srgbClr val="FFFFFF"/>
                          </a:solidFill>
                        </a:rPr>
                        <a:t>”&gt;Here is google!&lt;</a:t>
                      </a:r>
                      <a:r>
                        <a:rPr lang="en" sz="1200">
                          <a:solidFill>
                            <a:srgbClr val="FF9900"/>
                          </a:solidFill>
                        </a:rPr>
                        <a:t>/a</a:t>
                      </a:r>
                      <a:r>
                        <a:rPr lang="en" sz="1200">
                          <a:solidFill>
                            <a:srgbClr val="FFFFFF"/>
                          </a:solidFill>
                        </a:rPr>
                        <a:t>&gt;</a:t>
                      </a:r>
                    </a:p>
                    <a:p>
                      <a:pPr rtl="0">
                        <a:spcBef>
                          <a:spcPts val="0"/>
                        </a:spcBef>
                        <a:buNone/>
                      </a:pPr>
                      <a:r>
                        <a:rPr lang="en" sz="1200">
                          <a:solidFill>
                            <a:srgbClr val="FFFFFF"/>
                          </a:solidFill>
                        </a:rPr>
                        <a:t>  &lt;/</a:t>
                      </a:r>
                      <a:r>
                        <a:rPr lang="en" sz="1200">
                          <a:solidFill>
                            <a:srgbClr val="FF9900"/>
                          </a:solidFill>
                        </a:rPr>
                        <a:t>body</a:t>
                      </a:r>
                      <a:r>
                        <a:rPr lang="en" sz="1200">
                          <a:solidFill>
                            <a:srgbClr val="FFFFFF"/>
                          </a:solidFill>
                        </a:rPr>
                        <a:t>&gt;</a:t>
                      </a:r>
                    </a:p>
                    <a:p>
                      <a:pPr>
                        <a:spcBef>
                          <a:spcPts val="0"/>
                        </a:spcBef>
                        <a:buNone/>
                      </a:pPr>
                      <a:r>
                        <a:rPr lang="en" sz="1200">
                          <a:solidFill>
                            <a:srgbClr val="FFFFFF"/>
                          </a:solidFill>
                        </a:rPr>
                        <a:t>&lt;/</a:t>
                      </a:r>
                      <a:r>
                        <a:rPr lang="en" sz="1200">
                          <a:solidFill>
                            <a:srgbClr val="FF9900"/>
                          </a:solidFill>
                        </a:rPr>
                        <a:t>html</a:t>
                      </a:r>
                      <a:r>
                        <a:rPr lang="en" sz="1200">
                          <a:solidFill>
                            <a:srgbClr val="FFFFFF"/>
                          </a:solidFill>
                        </a:rPr>
                        <a:t>&gt;</a:t>
                      </a:r>
                    </a:p>
                  </a:txBody>
                  <a:tcPr marT="91425" marB="91425" marR="91425" marL="91425">
                    <a:solidFill>
                      <a:srgbClr val="282828"/>
                    </a:solidFill>
                  </a:tcPr>
                </a:tc>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Let’s look back</a:t>
            </a:r>
          </a:p>
        </p:txBody>
      </p:sp>
      <p:graphicFrame>
        <p:nvGraphicFramePr>
          <p:cNvPr id="119" name="Shape 119"/>
          <p:cNvGraphicFramePr/>
          <p:nvPr/>
        </p:nvGraphicFramePr>
        <p:xfrm>
          <a:off x="457200" y="1200150"/>
          <a:ext cx="3000000" cy="3000000"/>
        </p:xfrm>
        <a:graphic>
          <a:graphicData uri="http://schemas.openxmlformats.org/drawingml/2006/table">
            <a:tbl>
              <a:tblPr>
                <a:noFill/>
                <a:tableStyleId>{BEE38683-89E6-457A-9825-321B8B82E8AB}</a:tableStyleId>
              </a:tblPr>
              <a:tblGrid>
                <a:gridCol w="8244600"/>
              </a:tblGrid>
              <a:tr h="3736025">
                <a:tc>
                  <a:txBody>
                    <a:bodyPr>
                      <a:noAutofit/>
                    </a:bodyPr>
                    <a:lstStyle/>
                    <a:p>
                      <a:pPr lvl="0" rtl="0">
                        <a:spcBef>
                          <a:spcPts val="0"/>
                        </a:spcBef>
                        <a:buNone/>
                      </a:pPr>
                      <a:r>
                        <a:rPr lang="en" sz="2400">
                          <a:solidFill>
                            <a:srgbClr val="FFFFFF"/>
                          </a:solidFill>
                        </a:rPr>
                        <a:t>&lt;</a:t>
                      </a:r>
                      <a:r>
                        <a:rPr lang="en" sz="2400">
                          <a:solidFill>
                            <a:srgbClr val="FF9900"/>
                          </a:solidFill>
                        </a:rPr>
                        <a:t>html</a:t>
                      </a:r>
                      <a:r>
                        <a:rPr lang="en" sz="2400">
                          <a:solidFill>
                            <a:srgbClr val="FFFFFF"/>
                          </a:solidFill>
                        </a:rPr>
                        <a:t>&gt;</a:t>
                      </a:r>
                    </a:p>
                    <a:p>
                      <a:pPr lvl="0" rtl="0">
                        <a:spcBef>
                          <a:spcPts val="0"/>
                        </a:spcBef>
                        <a:buNone/>
                      </a:pPr>
                      <a:r>
                        <a:rPr lang="en" sz="2400">
                          <a:solidFill>
                            <a:srgbClr val="FFFFFF"/>
                          </a:solidFill>
                        </a:rPr>
                        <a:t>  &lt;</a:t>
                      </a:r>
                      <a:r>
                        <a:rPr lang="en" sz="2400">
                          <a:solidFill>
                            <a:srgbClr val="FF9900"/>
                          </a:solidFill>
                        </a:rPr>
                        <a:t>body</a:t>
                      </a:r>
                      <a:r>
                        <a:rPr lang="en" sz="2400">
                          <a:solidFill>
                            <a:srgbClr val="FFFFFF"/>
                          </a:solidFill>
                        </a:rPr>
                        <a:t>&gt;</a:t>
                      </a:r>
                    </a:p>
                    <a:p>
                      <a:pPr lvl="0" rtl="0">
                        <a:spcBef>
                          <a:spcPts val="0"/>
                        </a:spcBef>
                        <a:buNone/>
                      </a:pPr>
                      <a:r>
                        <a:rPr lang="en" sz="2400">
                          <a:solidFill>
                            <a:srgbClr val="FFFFFF"/>
                          </a:solidFill>
                        </a:rPr>
                        <a:t>     &lt;</a:t>
                      </a:r>
                      <a:r>
                        <a:rPr lang="en" sz="2400">
                          <a:solidFill>
                            <a:srgbClr val="FF9900"/>
                          </a:solidFill>
                        </a:rPr>
                        <a:t>h1</a:t>
                      </a:r>
                      <a:r>
                        <a:rPr lang="en" sz="2400">
                          <a:solidFill>
                            <a:srgbClr val="FFFFFF"/>
                          </a:solidFill>
                        </a:rPr>
                        <a:t>&gt;Hello World!&lt;</a:t>
                      </a:r>
                      <a:r>
                        <a:rPr lang="en" sz="2400">
                          <a:solidFill>
                            <a:srgbClr val="FF9900"/>
                          </a:solidFill>
                        </a:rPr>
                        <a:t>/h1</a:t>
                      </a:r>
                      <a:r>
                        <a:rPr lang="en" sz="2400">
                          <a:solidFill>
                            <a:srgbClr val="FFFFFF"/>
                          </a:solidFill>
                        </a:rPr>
                        <a:t>&gt;</a:t>
                      </a:r>
                    </a:p>
                    <a:p>
                      <a:pPr rtl="0">
                        <a:spcBef>
                          <a:spcPts val="0"/>
                        </a:spcBef>
                        <a:buNone/>
                      </a:pPr>
                      <a:r>
                        <a:rPr lang="en" sz="2400">
                          <a:solidFill>
                            <a:srgbClr val="FFFFFF"/>
                          </a:solidFill>
                        </a:rPr>
                        <a:t>     &lt;</a:t>
                      </a:r>
                      <a:r>
                        <a:rPr lang="en" sz="2400">
                          <a:solidFill>
                            <a:srgbClr val="FF9900"/>
                          </a:solidFill>
                        </a:rPr>
                        <a:t>p</a:t>
                      </a:r>
                      <a:r>
                        <a:rPr lang="en" sz="2400">
                          <a:solidFill>
                            <a:srgbClr val="FFFFFF"/>
                          </a:solidFill>
                        </a:rPr>
                        <a:t>&gt;</a:t>
                      </a:r>
                    </a:p>
                    <a:p>
                      <a:pPr rtl="0">
                        <a:spcBef>
                          <a:spcPts val="0"/>
                        </a:spcBef>
                        <a:buNone/>
                      </a:pPr>
                      <a:r>
                        <a:rPr lang="en" sz="2400">
                          <a:solidFill>
                            <a:schemeClr val="dk1"/>
                          </a:solidFill>
                        </a:rPr>
                        <a:t>     </a:t>
                      </a:r>
                      <a:r>
                        <a:rPr lang="en" sz="2400">
                          <a:solidFill>
                            <a:srgbClr val="FFFFFF"/>
                          </a:solidFill>
                        </a:rPr>
                        <a:t>Look at me! I made a website! I love exclamation points!</a:t>
                      </a:r>
                    </a:p>
                    <a:p>
                      <a:pPr lvl="0" rtl="0">
                        <a:spcBef>
                          <a:spcPts val="0"/>
                        </a:spcBef>
                        <a:buNone/>
                      </a:pPr>
                      <a:r>
                        <a:rPr lang="en" sz="2400">
                          <a:solidFill>
                            <a:schemeClr val="dk1"/>
                          </a:solidFill>
                        </a:rPr>
                        <a:t>     </a:t>
                      </a:r>
                      <a:r>
                        <a:rPr lang="en" sz="2400">
                          <a:solidFill>
                            <a:srgbClr val="FFFFFF"/>
                          </a:solidFill>
                        </a:rPr>
                        <a:t>&lt;</a:t>
                      </a:r>
                      <a:r>
                        <a:rPr lang="en" sz="2400">
                          <a:solidFill>
                            <a:srgbClr val="FF9900"/>
                          </a:solidFill>
                        </a:rPr>
                        <a:t>/p</a:t>
                      </a:r>
                      <a:r>
                        <a:rPr lang="en" sz="2400">
                          <a:solidFill>
                            <a:srgbClr val="FFFFFF"/>
                          </a:solidFill>
                        </a:rPr>
                        <a:t>&gt;</a:t>
                      </a:r>
                    </a:p>
                    <a:p>
                      <a:pPr lvl="0" rtl="0">
                        <a:spcBef>
                          <a:spcPts val="0"/>
                        </a:spcBef>
                        <a:buNone/>
                      </a:pPr>
                      <a:r>
                        <a:rPr lang="en" sz="2400">
                          <a:solidFill>
                            <a:srgbClr val="FFFFFF"/>
                          </a:solidFill>
                        </a:rPr>
                        <a:t>  &lt;/</a:t>
                      </a:r>
                      <a:r>
                        <a:rPr lang="en" sz="2400">
                          <a:solidFill>
                            <a:srgbClr val="FF9900"/>
                          </a:solidFill>
                        </a:rPr>
                        <a:t>body</a:t>
                      </a:r>
                      <a:r>
                        <a:rPr lang="en" sz="2400">
                          <a:solidFill>
                            <a:srgbClr val="FFFFFF"/>
                          </a:solidFill>
                        </a:rPr>
                        <a:t>&gt;</a:t>
                      </a:r>
                    </a:p>
                    <a:p>
                      <a:pPr lvl="0" rtl="0">
                        <a:spcBef>
                          <a:spcPts val="0"/>
                        </a:spcBef>
                        <a:buNone/>
                      </a:pPr>
                      <a:r>
                        <a:rPr lang="en" sz="2400">
                          <a:solidFill>
                            <a:srgbClr val="FFFFFF"/>
                          </a:solidFill>
                        </a:rPr>
                        <a:t>&lt;/</a:t>
                      </a:r>
                      <a:r>
                        <a:rPr lang="en" sz="2400">
                          <a:solidFill>
                            <a:srgbClr val="FF9900"/>
                          </a:solidFill>
                        </a:rPr>
                        <a:t>html</a:t>
                      </a:r>
                      <a:r>
                        <a:rPr lang="en" sz="2400">
                          <a:solidFill>
                            <a:srgbClr val="FFFFFF"/>
                          </a:solidFill>
                        </a:rPr>
                        <a:t>&gt;</a:t>
                      </a:r>
                    </a:p>
                  </a:txBody>
                  <a:tcPr marT="91425" marB="91425" marR="91425" marL="91425">
                    <a:solidFill>
                      <a:srgbClr val="282828"/>
                    </a:solidFill>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HTML Document Structure</a:t>
            </a:r>
          </a:p>
        </p:txBody>
      </p:sp>
      <p:pic>
        <p:nvPicPr>
          <p:cNvPr id="125" name="Shape 125"/>
          <p:cNvPicPr preferRelativeResize="0"/>
          <p:nvPr/>
        </p:nvPicPr>
        <p:blipFill>
          <a:blip r:embed="rId3">
            <a:alphaModFix/>
          </a:blip>
          <a:stretch>
            <a:fillRect/>
          </a:stretch>
        </p:blipFill>
        <p:spPr>
          <a:xfrm>
            <a:off x="1285712" y="1122975"/>
            <a:ext cx="6572574" cy="37254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Tag Structure</a:t>
            </a:r>
          </a:p>
        </p:txBody>
      </p:sp>
      <p:pic>
        <p:nvPicPr>
          <p:cNvPr id="131" name="Shape 131"/>
          <p:cNvPicPr preferRelativeResize="0"/>
          <p:nvPr/>
        </p:nvPicPr>
        <p:blipFill>
          <a:blip r:embed="rId3">
            <a:alphaModFix/>
          </a:blip>
          <a:stretch>
            <a:fillRect/>
          </a:stretch>
        </p:blipFill>
        <p:spPr>
          <a:xfrm>
            <a:off x="1120275" y="1935250"/>
            <a:ext cx="6903450" cy="21976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Tags r’ Us</a:t>
            </a:r>
          </a:p>
        </p:txBody>
      </p:sp>
      <p:sp>
        <p:nvSpPr>
          <p:cNvPr id="137" name="Shape 137"/>
          <p:cNvSpPr txBox="1"/>
          <p:nvPr>
            <p:ph idx="1" type="body"/>
          </p:nvPr>
        </p:nvSpPr>
        <p:spPr>
          <a:xfrm>
            <a:off x="457200" y="1106150"/>
            <a:ext cx="8229600" cy="2080200"/>
          </a:xfrm>
          <a:prstGeom prst="rect">
            <a:avLst/>
          </a:prstGeom>
          <a:solidFill>
            <a:srgbClr val="282828"/>
          </a:solidFill>
        </p:spPr>
        <p:txBody>
          <a:bodyPr anchorCtr="0" anchor="t" bIns="91425" lIns="91425" rIns="91425" tIns="91425">
            <a:noAutofit/>
          </a:bodyPr>
          <a:lstStyle/>
          <a:p>
            <a:pPr rtl="0">
              <a:spcBef>
                <a:spcPts val="0"/>
              </a:spcBef>
              <a:buNone/>
            </a:pPr>
            <a:r>
              <a:rPr lang="en">
                <a:solidFill>
                  <a:srgbClr val="FFFFFF"/>
                </a:solidFill>
                <a:latin typeface="Arial"/>
                <a:ea typeface="Arial"/>
                <a:cs typeface="Arial"/>
                <a:sym typeface="Arial"/>
              </a:rPr>
              <a:t>&lt;</a:t>
            </a:r>
            <a:r>
              <a:rPr lang="en">
                <a:solidFill>
                  <a:srgbClr val="FF9900"/>
                </a:solidFill>
                <a:latin typeface="Arial"/>
                <a:ea typeface="Arial"/>
                <a:cs typeface="Arial"/>
                <a:sym typeface="Arial"/>
              </a:rPr>
              <a:t>html</a:t>
            </a:r>
            <a:r>
              <a:rPr lang="en">
                <a:solidFill>
                  <a:srgbClr val="FFFFFF"/>
                </a:solidFill>
                <a:latin typeface="Arial"/>
                <a:ea typeface="Arial"/>
                <a:cs typeface="Arial"/>
                <a:sym typeface="Arial"/>
              </a:rPr>
              <a:t>&gt;</a:t>
            </a:r>
          </a:p>
          <a:p>
            <a:pPr rtl="0">
              <a:spcBef>
                <a:spcPts val="0"/>
              </a:spcBef>
              <a:buNone/>
            </a:pPr>
            <a:r>
              <a:rPr lang="en">
                <a:solidFill>
                  <a:srgbClr val="FFFFFF"/>
                </a:solidFill>
                <a:latin typeface="Arial"/>
                <a:ea typeface="Arial"/>
                <a:cs typeface="Arial"/>
                <a:sym typeface="Arial"/>
              </a:rPr>
              <a:t>  &lt;</a:t>
            </a:r>
            <a:r>
              <a:rPr lang="en">
                <a:solidFill>
                  <a:srgbClr val="FF9900"/>
                </a:solidFill>
                <a:latin typeface="Arial"/>
                <a:ea typeface="Arial"/>
                <a:cs typeface="Arial"/>
                <a:sym typeface="Arial"/>
              </a:rPr>
              <a:t>head</a:t>
            </a:r>
            <a:r>
              <a:rPr lang="en">
                <a:solidFill>
                  <a:srgbClr val="FFFFFF"/>
                </a:solidFill>
                <a:latin typeface="Arial"/>
                <a:ea typeface="Arial"/>
                <a:cs typeface="Arial"/>
                <a:sym typeface="Arial"/>
              </a:rPr>
              <a:t>&gt;Page info goes here!&lt;</a:t>
            </a:r>
            <a:r>
              <a:rPr lang="en">
                <a:solidFill>
                  <a:srgbClr val="FF9900"/>
                </a:solidFill>
                <a:latin typeface="Arial"/>
                <a:ea typeface="Arial"/>
                <a:cs typeface="Arial"/>
                <a:sym typeface="Arial"/>
              </a:rPr>
              <a:t>/head</a:t>
            </a:r>
            <a:r>
              <a:rPr lang="en">
                <a:solidFill>
                  <a:srgbClr val="FFFFFF"/>
                </a:solidFill>
                <a:latin typeface="Arial"/>
                <a:ea typeface="Arial"/>
                <a:cs typeface="Arial"/>
                <a:sym typeface="Arial"/>
              </a:rPr>
              <a:t>&gt;</a:t>
            </a:r>
          </a:p>
          <a:p>
            <a:pPr rtl="0">
              <a:spcBef>
                <a:spcPts val="0"/>
              </a:spcBef>
              <a:buNone/>
            </a:pPr>
            <a:r>
              <a:rPr lang="en">
                <a:solidFill>
                  <a:srgbClr val="FFFFFF"/>
                </a:solidFill>
                <a:latin typeface="Arial"/>
                <a:ea typeface="Arial"/>
                <a:cs typeface="Arial"/>
                <a:sym typeface="Arial"/>
              </a:rPr>
              <a:t>  &lt;</a:t>
            </a:r>
            <a:r>
              <a:rPr lang="en">
                <a:solidFill>
                  <a:srgbClr val="FF9900"/>
                </a:solidFill>
                <a:latin typeface="Arial"/>
                <a:ea typeface="Arial"/>
                <a:cs typeface="Arial"/>
                <a:sym typeface="Arial"/>
              </a:rPr>
              <a:t>body id=”myID”</a:t>
            </a:r>
            <a:r>
              <a:rPr lang="en">
                <a:solidFill>
                  <a:srgbClr val="FFFFFF"/>
                </a:solidFill>
                <a:latin typeface="Arial"/>
                <a:ea typeface="Arial"/>
                <a:cs typeface="Arial"/>
                <a:sym typeface="Arial"/>
              </a:rPr>
              <a:t>&gt;Content goes here!&lt;</a:t>
            </a:r>
            <a:r>
              <a:rPr lang="en">
                <a:solidFill>
                  <a:srgbClr val="FF9900"/>
                </a:solidFill>
                <a:latin typeface="Arial"/>
                <a:ea typeface="Arial"/>
                <a:cs typeface="Arial"/>
                <a:sym typeface="Arial"/>
              </a:rPr>
              <a:t>/body</a:t>
            </a:r>
            <a:r>
              <a:rPr lang="en">
                <a:solidFill>
                  <a:srgbClr val="FFFFFF"/>
                </a:solidFill>
                <a:latin typeface="Arial"/>
                <a:ea typeface="Arial"/>
                <a:cs typeface="Arial"/>
                <a:sym typeface="Arial"/>
              </a:rPr>
              <a:t>&gt;</a:t>
            </a:r>
          </a:p>
          <a:p>
            <a:pPr>
              <a:spcBef>
                <a:spcPts val="0"/>
              </a:spcBef>
              <a:buNone/>
            </a:pPr>
            <a:r>
              <a:rPr lang="en">
                <a:solidFill>
                  <a:srgbClr val="FFFFFF"/>
                </a:solidFill>
                <a:latin typeface="Arial"/>
                <a:ea typeface="Arial"/>
                <a:cs typeface="Arial"/>
                <a:sym typeface="Arial"/>
              </a:rPr>
              <a:t>&lt;</a:t>
            </a:r>
            <a:r>
              <a:rPr lang="en">
                <a:solidFill>
                  <a:srgbClr val="FF9900"/>
                </a:solidFill>
                <a:latin typeface="Arial"/>
                <a:ea typeface="Arial"/>
                <a:cs typeface="Arial"/>
                <a:sym typeface="Arial"/>
              </a:rPr>
              <a:t>/html</a:t>
            </a:r>
            <a:r>
              <a:rPr lang="en">
                <a:solidFill>
                  <a:srgbClr val="FFFFFF"/>
                </a:solidFill>
                <a:latin typeface="Arial"/>
                <a:ea typeface="Arial"/>
                <a:cs typeface="Arial"/>
                <a:sym typeface="Arial"/>
              </a:rPr>
              <a:t>&gt;</a:t>
            </a:r>
          </a:p>
        </p:txBody>
      </p:sp>
      <p:sp>
        <p:nvSpPr>
          <p:cNvPr id="138" name="Shape 138"/>
          <p:cNvSpPr txBox="1"/>
          <p:nvPr/>
        </p:nvSpPr>
        <p:spPr>
          <a:xfrm>
            <a:off x="457200" y="3273875"/>
            <a:ext cx="8229600" cy="1469699"/>
          </a:xfrm>
          <a:prstGeom prst="rect">
            <a:avLst/>
          </a:prstGeom>
          <a:noFill/>
          <a:ln>
            <a:noFill/>
          </a:ln>
        </p:spPr>
        <p:txBody>
          <a:bodyPr anchorCtr="0" anchor="t" bIns="91425" lIns="91425" rIns="91425" tIns="91425">
            <a:noAutofit/>
          </a:bodyPr>
          <a:lstStyle/>
          <a:p>
            <a:pPr rtl="0">
              <a:spcBef>
                <a:spcPts val="0"/>
              </a:spcBef>
              <a:buNone/>
            </a:pPr>
            <a:r>
              <a:rPr lang="en" sz="1600">
                <a:solidFill>
                  <a:srgbClr val="FFFFFF"/>
                </a:solidFill>
                <a:latin typeface="Average"/>
                <a:ea typeface="Average"/>
                <a:cs typeface="Average"/>
                <a:sym typeface="Average"/>
              </a:rPr>
              <a:t>html: This holds everything in your document</a:t>
            </a:r>
          </a:p>
          <a:p>
            <a:pPr rtl="0">
              <a:spcBef>
                <a:spcPts val="0"/>
              </a:spcBef>
              <a:buNone/>
            </a:pPr>
            <a:r>
              <a:rPr lang="en" sz="1600">
                <a:solidFill>
                  <a:srgbClr val="FFFFFF"/>
                </a:solidFill>
                <a:latin typeface="Average"/>
                <a:ea typeface="Average"/>
                <a:cs typeface="Average"/>
                <a:sym typeface="Average"/>
              </a:rPr>
              <a:t>head: Describes information about the page, giving metadata</a:t>
            </a:r>
          </a:p>
          <a:p>
            <a:pPr rtl="0">
              <a:spcBef>
                <a:spcPts val="0"/>
              </a:spcBef>
              <a:buNone/>
            </a:pPr>
            <a:r>
              <a:rPr lang="en" sz="1600">
                <a:solidFill>
                  <a:srgbClr val="FFFFFF"/>
                </a:solidFill>
                <a:latin typeface="Average"/>
                <a:ea typeface="Average"/>
                <a:cs typeface="Average"/>
                <a:sym typeface="Average"/>
              </a:rPr>
              <a:t>body: Holds all of the actual page content</a:t>
            </a:r>
          </a:p>
          <a:p>
            <a:pPr rtl="0">
              <a:spcBef>
                <a:spcPts val="0"/>
              </a:spcBef>
              <a:buNone/>
            </a:pPr>
            <a:r>
              <a:rPr lang="en" sz="1600">
                <a:solidFill>
                  <a:srgbClr val="FFFFFF"/>
                </a:solidFill>
                <a:latin typeface="Average"/>
                <a:ea typeface="Average"/>
                <a:cs typeface="Average"/>
                <a:sym typeface="Average"/>
              </a:rPr>
              <a:t>p: signifies a paragraph</a:t>
            </a:r>
          </a:p>
          <a:p>
            <a:pPr rtl="0">
              <a:spcBef>
                <a:spcPts val="0"/>
              </a:spcBef>
              <a:buNone/>
            </a:pPr>
            <a:r>
              <a:rPr lang="en" sz="1600">
                <a:solidFill>
                  <a:srgbClr val="FFFFFF"/>
                </a:solidFill>
                <a:latin typeface="Average"/>
                <a:ea typeface="Average"/>
                <a:cs typeface="Average"/>
                <a:sym typeface="Average"/>
              </a:rPr>
              <a:t>a: indicates a link to a location</a:t>
            </a:r>
          </a:p>
          <a:p>
            <a:pPr>
              <a:spcBef>
                <a:spcPts val="0"/>
              </a:spcBef>
              <a:buNone/>
            </a:pPr>
            <a:r>
              <a:rPr lang="en" sz="1800">
                <a:solidFill>
                  <a:srgbClr val="4A86E8"/>
                </a:solidFill>
                <a:latin typeface="Average"/>
                <a:ea typeface="Average"/>
                <a:cs typeface="Average"/>
                <a:sym typeface="Average"/>
              </a:rPr>
              <a:t>https://developer.mozilla.org/en-US/docs/Web/HTML/Element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What tag would you use for...</a:t>
            </a:r>
          </a:p>
        </p:txBody>
      </p:sp>
      <p:sp>
        <p:nvSpPr>
          <p:cNvPr id="144" name="Shape 14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Holding a news story?</a:t>
            </a:r>
          </a:p>
          <a:p>
            <a:pPr indent="-228600" lvl="0" marL="457200" rtl="0">
              <a:spcBef>
                <a:spcPts val="0"/>
              </a:spcBef>
              <a:buClr>
                <a:srgbClr val="FFFFFF"/>
              </a:buClr>
            </a:pPr>
            <a:r>
              <a:rPr lang="en">
                <a:solidFill>
                  <a:srgbClr val="FFFFFF"/>
                </a:solidFill>
              </a:rPr>
              <a:t>Holding a list of links to parts of your site?</a:t>
            </a:r>
          </a:p>
          <a:p>
            <a:pPr indent="-228600" lvl="0" marL="457200" rtl="0">
              <a:spcBef>
                <a:spcPts val="0"/>
              </a:spcBef>
              <a:buClr>
                <a:srgbClr val="FFFFFF"/>
              </a:buClr>
            </a:pPr>
            <a:r>
              <a:rPr lang="en">
                <a:solidFill>
                  <a:srgbClr val="FFFFFF"/>
                </a:solidFill>
              </a:rPr>
              <a:t>Holding the main header for your page?</a:t>
            </a:r>
          </a:p>
          <a:p>
            <a:pPr indent="-228600" lvl="0" marL="457200" rtl="0">
              <a:spcBef>
                <a:spcPts val="0"/>
              </a:spcBef>
              <a:buClr>
                <a:srgbClr val="FFFFFF"/>
              </a:buClr>
            </a:pPr>
            <a:r>
              <a:rPr lang="en">
                <a:solidFill>
                  <a:srgbClr val="FFFFFF"/>
                </a:solidFill>
              </a:rPr>
              <a:t>Holding a subheader?</a:t>
            </a:r>
          </a:p>
          <a:p>
            <a:pPr indent="-228600" lvl="0" marL="457200" rtl="0">
              <a:spcBef>
                <a:spcPts val="0"/>
              </a:spcBef>
              <a:buClr>
                <a:srgbClr val="FFFFFF"/>
              </a:buClr>
            </a:pPr>
            <a:r>
              <a:rPr lang="en">
                <a:solidFill>
                  <a:srgbClr val="FFFFFF"/>
                </a:solidFill>
              </a:rPr>
              <a:t>Holding a list of questions like this one?</a:t>
            </a:r>
          </a:p>
          <a:p>
            <a:pPr>
              <a:spcBef>
                <a:spcPts val="0"/>
              </a:spcBef>
              <a:buNone/>
            </a:pPr>
            <a:r>
              <a:t/>
            </a:r>
            <a:endParaRPr>
              <a:solidFill>
                <a:srgbClr val="FFFFFF"/>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200"/>
              <a:t>Bored yet? Let’s actually do something!</a:t>
            </a:r>
          </a:p>
        </p:txBody>
      </p:sp>
      <p:sp>
        <p:nvSpPr>
          <p:cNvPr id="150" name="Shape 150"/>
          <p:cNvSpPr txBox="1"/>
          <p:nvPr>
            <p:ph idx="1" type="body"/>
          </p:nvPr>
        </p:nvSpPr>
        <p:spPr>
          <a:xfrm>
            <a:off x="161400" y="1110300"/>
            <a:ext cx="8821199" cy="3899999"/>
          </a:xfrm>
          <a:prstGeom prst="rect">
            <a:avLst/>
          </a:prstGeom>
          <a:solidFill>
            <a:srgbClr val="282828"/>
          </a:solidFill>
          <a:ln cap="flat" cmpd="sng" w="9525">
            <a:solidFill>
              <a:srgbClr val="FFD966"/>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sz="1700">
                <a:solidFill>
                  <a:srgbClr val="FFFFFF"/>
                </a:solidFill>
                <a:highlight>
                  <a:srgbClr val="434343"/>
                </a:highlight>
                <a:latin typeface="Arial"/>
                <a:ea typeface="Arial"/>
                <a:cs typeface="Arial"/>
                <a:sym typeface="Arial"/>
              </a:rPr>
              <a:t>&lt;</a:t>
            </a:r>
            <a:r>
              <a:rPr lang="en" sz="1700">
                <a:solidFill>
                  <a:srgbClr val="FF9900"/>
                </a:solidFill>
                <a:highlight>
                  <a:srgbClr val="434343"/>
                </a:highlight>
                <a:latin typeface="Arial"/>
                <a:ea typeface="Arial"/>
                <a:cs typeface="Arial"/>
                <a:sym typeface="Arial"/>
              </a:rPr>
              <a:t>!doctype</a:t>
            </a:r>
            <a:r>
              <a:rPr lang="en" sz="1700">
                <a:solidFill>
                  <a:srgbClr val="FFFFFF"/>
                </a:solidFill>
                <a:highlight>
                  <a:srgbClr val="434343"/>
                </a:highlight>
                <a:latin typeface="Arial"/>
                <a:ea typeface="Arial"/>
                <a:cs typeface="Arial"/>
                <a:sym typeface="Arial"/>
              </a:rPr>
              <a:t> </a:t>
            </a:r>
            <a:r>
              <a:rPr lang="en" sz="1700">
                <a:solidFill>
                  <a:srgbClr val="4A86E8"/>
                </a:solidFill>
                <a:highlight>
                  <a:srgbClr val="434343"/>
                </a:highlight>
                <a:latin typeface="Arial"/>
                <a:ea typeface="Arial"/>
                <a:cs typeface="Arial"/>
                <a:sym typeface="Arial"/>
              </a:rPr>
              <a:t>html</a:t>
            </a:r>
            <a:r>
              <a:rPr lang="en" sz="1700">
                <a:solidFill>
                  <a:srgbClr val="FFFFFF"/>
                </a:solidFill>
                <a:highlight>
                  <a:srgbClr val="434343"/>
                </a:highlight>
                <a:latin typeface="Arial"/>
                <a:ea typeface="Arial"/>
                <a:cs typeface="Arial"/>
                <a:sym typeface="Arial"/>
              </a:rPr>
              <a:t>&gt;</a:t>
            </a:r>
          </a:p>
          <a:p>
            <a:pPr rtl="0">
              <a:spcBef>
                <a:spcPts val="0"/>
              </a:spcBef>
              <a:buNone/>
            </a:pPr>
            <a:r>
              <a:rPr lang="en" sz="1700">
                <a:solidFill>
                  <a:srgbClr val="FFFFFF"/>
                </a:solidFill>
                <a:latin typeface="Arial"/>
                <a:ea typeface="Arial"/>
                <a:cs typeface="Arial"/>
                <a:sym typeface="Arial"/>
              </a:rPr>
              <a:t>&lt;</a:t>
            </a:r>
            <a:r>
              <a:rPr lang="en" sz="1700">
                <a:solidFill>
                  <a:srgbClr val="FF9900"/>
                </a:solidFill>
                <a:latin typeface="Arial"/>
                <a:ea typeface="Arial"/>
                <a:cs typeface="Arial"/>
                <a:sym typeface="Arial"/>
              </a:rPr>
              <a:t>html</a:t>
            </a:r>
            <a:r>
              <a:rPr lang="en" sz="1700">
                <a:solidFill>
                  <a:srgbClr val="FFFFFF"/>
                </a:solidFill>
                <a:latin typeface="Arial"/>
                <a:ea typeface="Arial"/>
                <a:cs typeface="Arial"/>
                <a:sym typeface="Arial"/>
              </a:rPr>
              <a:t>&gt;</a:t>
            </a:r>
          </a:p>
          <a:p>
            <a:pPr rtl="0">
              <a:lnSpc>
                <a:spcPct val="100000"/>
              </a:lnSpc>
              <a:spcBef>
                <a:spcPts val="0"/>
              </a:spcBef>
              <a:spcAft>
                <a:spcPts val="0"/>
              </a:spcAft>
              <a:buNone/>
            </a:pPr>
            <a:r>
              <a:rPr lang="en" sz="1700">
                <a:solidFill>
                  <a:srgbClr val="FFFFFF"/>
                </a:solidFill>
                <a:latin typeface="Arial"/>
                <a:ea typeface="Arial"/>
                <a:cs typeface="Arial"/>
                <a:sym typeface="Arial"/>
              </a:rPr>
              <a:t>  &lt;</a:t>
            </a:r>
            <a:r>
              <a:rPr lang="en" sz="1700">
                <a:solidFill>
                  <a:srgbClr val="FF9900"/>
                </a:solidFill>
                <a:latin typeface="Arial"/>
                <a:ea typeface="Arial"/>
                <a:cs typeface="Arial"/>
                <a:sym typeface="Arial"/>
              </a:rPr>
              <a:t>head</a:t>
            </a:r>
            <a:r>
              <a:rPr lang="en" sz="1700">
                <a:solidFill>
                  <a:srgbClr val="FFFFFF"/>
                </a:solidFill>
                <a:latin typeface="Arial"/>
                <a:ea typeface="Arial"/>
                <a:cs typeface="Arial"/>
                <a:sym typeface="Arial"/>
              </a:rPr>
              <a:t>&gt;</a:t>
            </a:r>
          </a:p>
          <a:p>
            <a:pPr rtl="0">
              <a:lnSpc>
                <a:spcPct val="100000"/>
              </a:lnSpc>
              <a:spcBef>
                <a:spcPts val="0"/>
              </a:spcBef>
              <a:spcAft>
                <a:spcPts val="0"/>
              </a:spcAft>
              <a:buNone/>
            </a:pPr>
            <a:r>
              <a:rPr lang="en" sz="1700">
                <a:solidFill>
                  <a:srgbClr val="FFFFFF"/>
                </a:solidFill>
                <a:latin typeface="Arial"/>
                <a:ea typeface="Arial"/>
                <a:cs typeface="Arial"/>
                <a:sym typeface="Arial"/>
              </a:rPr>
              <a:t>	SET UP YOUR PAGE TITLE (check out the title tag!)</a:t>
            </a:r>
          </a:p>
          <a:p>
            <a:pPr rtl="0">
              <a:lnSpc>
                <a:spcPct val="100000"/>
              </a:lnSpc>
              <a:spcBef>
                <a:spcPts val="0"/>
              </a:spcBef>
              <a:spcAft>
                <a:spcPts val="1600"/>
              </a:spcAft>
              <a:buNone/>
            </a:pPr>
            <a:r>
              <a:rPr lang="en" sz="1700">
                <a:solidFill>
                  <a:srgbClr val="FFFFFF"/>
                </a:solidFill>
                <a:latin typeface="Arial"/>
                <a:ea typeface="Arial"/>
                <a:cs typeface="Arial"/>
                <a:sym typeface="Arial"/>
              </a:rPr>
              <a:t>  &lt;</a:t>
            </a:r>
            <a:r>
              <a:rPr lang="en" sz="1700">
                <a:solidFill>
                  <a:srgbClr val="FF9900"/>
                </a:solidFill>
                <a:latin typeface="Arial"/>
                <a:ea typeface="Arial"/>
                <a:cs typeface="Arial"/>
                <a:sym typeface="Arial"/>
              </a:rPr>
              <a:t>/head</a:t>
            </a:r>
            <a:r>
              <a:rPr lang="en" sz="1700">
                <a:solidFill>
                  <a:srgbClr val="FFFFFF"/>
                </a:solidFill>
                <a:latin typeface="Arial"/>
                <a:ea typeface="Arial"/>
                <a:cs typeface="Arial"/>
                <a:sym typeface="Arial"/>
              </a:rPr>
              <a:t>&gt;</a:t>
            </a:r>
          </a:p>
          <a:p>
            <a:pPr rtl="0">
              <a:spcBef>
                <a:spcPts val="0"/>
              </a:spcBef>
              <a:spcAft>
                <a:spcPts val="0"/>
              </a:spcAft>
              <a:buNone/>
            </a:pPr>
            <a:r>
              <a:rPr lang="en" sz="1700">
                <a:solidFill>
                  <a:srgbClr val="FFFFFF"/>
                </a:solidFill>
                <a:latin typeface="Arial"/>
                <a:ea typeface="Arial"/>
                <a:cs typeface="Arial"/>
                <a:sym typeface="Arial"/>
              </a:rPr>
              <a:t>  &lt;</a:t>
            </a:r>
            <a:r>
              <a:rPr lang="en" sz="1700">
                <a:solidFill>
                  <a:srgbClr val="FF9900"/>
                </a:solidFill>
                <a:latin typeface="Arial"/>
                <a:ea typeface="Arial"/>
                <a:cs typeface="Arial"/>
                <a:sym typeface="Arial"/>
              </a:rPr>
              <a:t>body</a:t>
            </a:r>
            <a:r>
              <a:rPr lang="en" sz="1700">
                <a:solidFill>
                  <a:srgbClr val="FFFFFF"/>
                </a:solidFill>
                <a:latin typeface="Arial"/>
                <a:ea typeface="Arial"/>
                <a:cs typeface="Arial"/>
                <a:sym typeface="Arial"/>
              </a:rPr>
              <a:t>&gt;</a:t>
            </a:r>
          </a:p>
          <a:p>
            <a:pPr indent="457200" rtl="0">
              <a:spcBef>
                <a:spcPts val="0"/>
              </a:spcBef>
              <a:spcAft>
                <a:spcPts val="0"/>
              </a:spcAft>
              <a:buNone/>
            </a:pPr>
            <a:r>
              <a:rPr lang="en" sz="1700">
                <a:solidFill>
                  <a:srgbClr val="FFFFFF"/>
                </a:solidFill>
                <a:latin typeface="Arial"/>
                <a:ea typeface="Arial"/>
                <a:cs typeface="Arial"/>
                <a:sym typeface="Arial"/>
              </a:rPr>
              <a:t>ADD A HEADER WITH YOUR NAME, THREE LISTS, AND A LINK TO YOUR LINKEDIN/FACEBOOK/GOOGLE+/SOMETHING</a:t>
            </a:r>
          </a:p>
          <a:p>
            <a:pPr rtl="0">
              <a:spcBef>
                <a:spcPts val="0"/>
              </a:spcBef>
              <a:buNone/>
            </a:pPr>
            <a:r>
              <a:rPr lang="en" sz="1700">
                <a:solidFill>
                  <a:srgbClr val="FFFFFF"/>
                </a:solidFill>
                <a:latin typeface="Arial"/>
                <a:ea typeface="Arial"/>
                <a:cs typeface="Arial"/>
                <a:sym typeface="Arial"/>
              </a:rPr>
              <a:t>  &lt;</a:t>
            </a:r>
            <a:r>
              <a:rPr lang="en" sz="1700">
                <a:solidFill>
                  <a:srgbClr val="FF9900"/>
                </a:solidFill>
                <a:latin typeface="Arial"/>
                <a:ea typeface="Arial"/>
                <a:cs typeface="Arial"/>
                <a:sym typeface="Arial"/>
              </a:rPr>
              <a:t>/body</a:t>
            </a:r>
            <a:r>
              <a:rPr lang="en" sz="1700">
                <a:solidFill>
                  <a:srgbClr val="FFFFFF"/>
                </a:solidFill>
                <a:latin typeface="Arial"/>
                <a:ea typeface="Arial"/>
                <a:cs typeface="Arial"/>
                <a:sym typeface="Arial"/>
              </a:rPr>
              <a:t>&gt;</a:t>
            </a:r>
          </a:p>
          <a:p>
            <a:pPr>
              <a:spcBef>
                <a:spcPts val="0"/>
              </a:spcBef>
              <a:buNone/>
            </a:pPr>
            <a:r>
              <a:rPr lang="en" sz="1700">
                <a:solidFill>
                  <a:srgbClr val="FFFFFF"/>
                </a:solidFill>
                <a:latin typeface="Arial"/>
                <a:ea typeface="Arial"/>
                <a:cs typeface="Arial"/>
                <a:sym typeface="Arial"/>
              </a:rPr>
              <a:t>&lt;</a:t>
            </a:r>
            <a:r>
              <a:rPr lang="en" sz="1700">
                <a:solidFill>
                  <a:srgbClr val="FF9900"/>
                </a:solidFill>
                <a:latin typeface="Arial"/>
                <a:ea typeface="Arial"/>
                <a:cs typeface="Arial"/>
                <a:sym typeface="Arial"/>
              </a:rPr>
              <a:t>/html</a:t>
            </a:r>
            <a:r>
              <a:rPr lang="en" sz="1700">
                <a:solidFill>
                  <a:srgbClr val="FFFFFF"/>
                </a:solidFill>
                <a:latin typeface="Arial"/>
                <a:ea typeface="Arial"/>
                <a:cs typeface="Arial"/>
                <a:sym typeface="Arial"/>
              </a:rPr>
              <a:t>&gt;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Git</a:t>
            </a:r>
          </a:p>
        </p:txBody>
      </p:sp>
      <p:sp>
        <p:nvSpPr>
          <p:cNvPr id="156" name="Shape 156"/>
          <p:cNvSpPr txBox="1"/>
          <p:nvPr>
            <p:ph idx="1" type="body"/>
          </p:nvPr>
        </p:nvSpPr>
        <p:spPr>
          <a:xfrm>
            <a:off x="457200" y="1200150"/>
            <a:ext cx="6308700" cy="1266300"/>
          </a:xfrm>
          <a:prstGeom prst="rect">
            <a:avLst/>
          </a:prstGeom>
        </p:spPr>
        <p:txBody>
          <a:bodyPr anchorCtr="0" anchor="t" bIns="91425" lIns="91425" rIns="91425" tIns="91425">
            <a:noAutofit/>
          </a:bodyPr>
          <a:lstStyle/>
          <a:p>
            <a:pPr rtl="0">
              <a:spcBef>
                <a:spcPts val="0"/>
              </a:spcBef>
              <a:buNone/>
            </a:pPr>
            <a:r>
              <a:rPr lang="en" sz="1800">
                <a:latin typeface="Consolas"/>
                <a:ea typeface="Consolas"/>
                <a:cs typeface="Consolas"/>
                <a:sym typeface="Consolas"/>
              </a:rPr>
              <a:t>“You’ll hate it at first, but soon question how you ever lived without it”</a:t>
            </a:r>
            <a:r>
              <a:rPr lang="en" sz="2600"/>
              <a:t> </a:t>
            </a:r>
          </a:p>
          <a:p>
            <a:pPr indent="457200" marL="1828800">
              <a:spcBef>
                <a:spcPts val="0"/>
              </a:spcBef>
              <a:buNone/>
            </a:pPr>
            <a:r>
              <a:rPr lang="en" sz="2000"/>
              <a:t>-Everyone</a:t>
            </a:r>
          </a:p>
        </p:txBody>
      </p:sp>
      <p:pic>
        <p:nvPicPr>
          <p:cNvPr id="157" name="Shape 157"/>
          <p:cNvPicPr preferRelativeResize="0"/>
          <p:nvPr/>
        </p:nvPicPr>
        <p:blipFill>
          <a:blip r:embed="rId3">
            <a:alphaModFix/>
          </a:blip>
          <a:stretch>
            <a:fillRect/>
          </a:stretch>
        </p:blipFill>
        <p:spPr>
          <a:xfrm>
            <a:off x="6765895" y="714570"/>
            <a:ext cx="1922400" cy="1922400"/>
          </a:xfrm>
          <a:prstGeom prst="rect">
            <a:avLst/>
          </a:prstGeom>
          <a:noFill/>
          <a:ln>
            <a:noFill/>
          </a:ln>
        </p:spPr>
      </p:pic>
      <p:sp>
        <p:nvSpPr>
          <p:cNvPr id="158" name="Shape 158"/>
          <p:cNvSpPr txBox="1"/>
          <p:nvPr/>
        </p:nvSpPr>
        <p:spPr>
          <a:xfrm>
            <a:off x="621175" y="2906525"/>
            <a:ext cx="7071300" cy="1844399"/>
          </a:xfrm>
          <a:prstGeom prst="rect">
            <a:avLst/>
          </a:prstGeom>
          <a:noFill/>
          <a:ln>
            <a:noFill/>
          </a:ln>
        </p:spPr>
        <p:txBody>
          <a:bodyPr anchorCtr="0" anchor="t" bIns="91425" lIns="91425" rIns="91425" tIns="91425">
            <a:noAutofit/>
          </a:bodyPr>
          <a:lstStyle/>
          <a:p>
            <a:pPr rtl="0">
              <a:spcBef>
                <a:spcPts val="0"/>
              </a:spcBef>
              <a:buNone/>
            </a:pPr>
            <a:r>
              <a:rPr lang="en" sz="1800">
                <a:solidFill>
                  <a:srgbClr val="FFFFFF"/>
                </a:solidFill>
                <a:latin typeface="Average"/>
                <a:ea typeface="Average"/>
                <a:cs typeface="Average"/>
                <a:sym typeface="Average"/>
              </a:rPr>
              <a:t>3 Git commands we’ll learn for this class:</a:t>
            </a:r>
          </a:p>
          <a:p>
            <a:pPr indent="-342900" lvl="0" marL="457200" rtl="0">
              <a:spcBef>
                <a:spcPts val="0"/>
              </a:spcBef>
              <a:buClr>
                <a:srgbClr val="FFFFFF"/>
              </a:buClr>
              <a:buSzPct val="100000"/>
              <a:buFont typeface="Average"/>
              <a:buChar char="●"/>
            </a:pPr>
            <a:r>
              <a:rPr lang="en" sz="1800">
                <a:solidFill>
                  <a:srgbClr val="FFFFFF"/>
                </a:solidFill>
                <a:latin typeface="Average"/>
                <a:ea typeface="Average"/>
                <a:cs typeface="Average"/>
                <a:sym typeface="Average"/>
              </a:rPr>
              <a:t>git clone		- “git clone https://</a:t>
            </a:r>
          </a:p>
          <a:p>
            <a:pPr indent="-342900" lvl="0" marL="457200" rtl="0">
              <a:spcBef>
                <a:spcPts val="0"/>
              </a:spcBef>
              <a:buClr>
                <a:srgbClr val="FFFFFF"/>
              </a:buClr>
              <a:buSzPct val="100000"/>
              <a:buFont typeface="Average"/>
              <a:buChar char="●"/>
            </a:pPr>
            <a:r>
              <a:rPr lang="en" sz="1800">
                <a:solidFill>
                  <a:srgbClr val="FFFFFF"/>
                </a:solidFill>
                <a:latin typeface="Average"/>
                <a:ea typeface="Average"/>
                <a:cs typeface="Average"/>
                <a:sym typeface="Average"/>
              </a:rPr>
              <a:t>git add		- “git add --all”</a:t>
            </a:r>
          </a:p>
          <a:p>
            <a:pPr indent="-342900" lvl="0" marL="457200" rtl="0">
              <a:spcBef>
                <a:spcPts val="0"/>
              </a:spcBef>
              <a:buClr>
                <a:srgbClr val="FFFFFF"/>
              </a:buClr>
              <a:buSzPct val="100000"/>
              <a:buFont typeface="Average"/>
              <a:buChar char="●"/>
            </a:pPr>
            <a:r>
              <a:rPr lang="en" sz="1800">
                <a:solidFill>
                  <a:srgbClr val="FFFFFF"/>
                </a:solidFill>
                <a:latin typeface="Average"/>
                <a:ea typeface="Average"/>
                <a:cs typeface="Average"/>
                <a:sym typeface="Average"/>
              </a:rPr>
              <a:t>git commit	- “git commit -m ‘message’ ”</a:t>
            </a:r>
          </a:p>
          <a:p>
            <a:pPr indent="-342900" lvl="0" marL="457200">
              <a:spcBef>
                <a:spcPts val="0"/>
              </a:spcBef>
              <a:buClr>
                <a:srgbClr val="FFFFFF"/>
              </a:buClr>
              <a:buSzPct val="100000"/>
              <a:buFont typeface="Average"/>
              <a:buChar char="●"/>
            </a:pPr>
            <a:r>
              <a:rPr lang="en" sz="1800">
                <a:solidFill>
                  <a:srgbClr val="FFFFFF"/>
                </a:solidFill>
                <a:latin typeface="Average"/>
                <a:ea typeface="Average"/>
                <a:cs typeface="Average"/>
                <a:sym typeface="Average"/>
              </a:rPr>
              <a:t>git push		- “git push” / “git push origin master”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Emmet and Selectors</a:t>
            </a:r>
          </a:p>
        </p:txBody>
      </p:sp>
      <p:pic>
        <p:nvPicPr>
          <p:cNvPr id="164" name="Shape 164"/>
          <p:cNvPicPr preferRelativeResize="0"/>
          <p:nvPr/>
        </p:nvPicPr>
        <p:blipFill>
          <a:blip r:embed="rId3">
            <a:alphaModFix/>
          </a:blip>
          <a:stretch>
            <a:fillRect/>
          </a:stretch>
        </p:blipFill>
        <p:spPr>
          <a:xfrm>
            <a:off x="2040100" y="1306800"/>
            <a:ext cx="5063799" cy="34261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Emmet and Selectors</a:t>
            </a:r>
          </a:p>
        </p:txBody>
      </p:sp>
      <p:sp>
        <p:nvSpPr>
          <p:cNvPr id="170" name="Shape 170"/>
          <p:cNvSpPr txBox="1"/>
          <p:nvPr>
            <p:ph idx="1" type="body"/>
          </p:nvPr>
        </p:nvSpPr>
        <p:spPr>
          <a:xfrm>
            <a:off x="3095700" y="1656800"/>
            <a:ext cx="5736599" cy="2929499"/>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a:solidFill>
                  <a:srgbClr val="FFFFFF"/>
                </a:solidFill>
              </a:rPr>
              <a:t>Typing out tags can get tedious! (especially when you need to type out 6 of the same ones in a row)</a:t>
            </a:r>
          </a:p>
          <a:p>
            <a:pPr rtl="0">
              <a:lnSpc>
                <a:spcPct val="100000"/>
              </a:lnSpc>
              <a:spcBef>
                <a:spcPts val="0"/>
              </a:spcBef>
              <a:spcAft>
                <a:spcPts val="0"/>
              </a:spcAft>
              <a:buNone/>
            </a:pPr>
            <a:r>
              <a:t/>
            </a:r>
            <a:endParaRPr>
              <a:solidFill>
                <a:srgbClr val="FFFFFF"/>
              </a:solidFill>
            </a:endParaRPr>
          </a:p>
          <a:p>
            <a:pPr lvl="0" rtl="0">
              <a:spcBef>
                <a:spcPts val="0"/>
              </a:spcBef>
              <a:spcAft>
                <a:spcPts val="1600"/>
              </a:spcAft>
              <a:buNone/>
            </a:pPr>
            <a:r>
              <a:rPr lang="en">
                <a:solidFill>
                  <a:srgbClr val="FFFFFF"/>
                </a:solidFill>
              </a:rPr>
              <a:t>What about when you need to pick elements on a page?</a:t>
            </a:r>
          </a:p>
          <a:p>
            <a:pPr rtl="0">
              <a:lnSpc>
                <a:spcPct val="100000"/>
              </a:lnSpc>
              <a:spcBef>
                <a:spcPts val="0"/>
              </a:spcBef>
              <a:spcAft>
                <a:spcPts val="0"/>
              </a:spcAft>
              <a:buNone/>
            </a:pPr>
            <a:r>
              <a:rPr lang="en">
                <a:solidFill>
                  <a:srgbClr val="FFFFFF"/>
                </a:solidFill>
              </a:rPr>
              <a:t>Emmet (also called Zen coding)</a:t>
            </a:r>
          </a:p>
          <a:p>
            <a:pPr rtl="0">
              <a:spcBef>
                <a:spcPts val="0"/>
              </a:spcBef>
              <a:buNone/>
            </a:pPr>
            <a:r>
              <a:rPr lang="en">
                <a:solidFill>
                  <a:srgbClr val="FFFFFF"/>
                </a:solidFill>
              </a:rPr>
              <a:t>and selectors are here to save the day!</a:t>
            </a:r>
          </a:p>
          <a:p>
            <a:pPr>
              <a:spcBef>
                <a:spcPts val="0"/>
              </a:spcBef>
              <a:buNone/>
            </a:pPr>
            <a:r>
              <a:rPr lang="en">
                <a:solidFill>
                  <a:srgbClr val="FFFFFF"/>
                </a:solidFill>
              </a:rPr>
              <a:t>EMMET REFERENCE: http://docs.emmet.io/cheat-sheet/</a:t>
            </a:r>
          </a:p>
        </p:txBody>
      </p:sp>
      <p:pic>
        <p:nvPicPr>
          <p:cNvPr id="171" name="Shape 171"/>
          <p:cNvPicPr preferRelativeResize="0"/>
          <p:nvPr/>
        </p:nvPicPr>
        <p:blipFill>
          <a:blip r:embed="rId3">
            <a:alphaModFix/>
          </a:blip>
          <a:stretch>
            <a:fillRect/>
          </a:stretch>
        </p:blipFill>
        <p:spPr>
          <a:xfrm>
            <a:off x="587719" y="1708819"/>
            <a:ext cx="1998024" cy="19980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Emmet and Selectors</a:t>
            </a:r>
          </a:p>
        </p:txBody>
      </p:sp>
      <p:sp>
        <p:nvSpPr>
          <p:cNvPr id="177" name="Shape 17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Selectors:</a:t>
            </a:r>
          </a:p>
          <a:p>
            <a:pPr indent="-228600" lvl="0" marL="457200" rtl="0">
              <a:spcBef>
                <a:spcPts val="0"/>
              </a:spcBef>
              <a:buClr>
                <a:srgbClr val="FFFFFF"/>
              </a:buClr>
              <a:buSzPct val="100000"/>
            </a:pPr>
            <a:r>
              <a:rPr lang="en" sz="1800">
                <a:solidFill>
                  <a:srgbClr val="FFFFFF"/>
                </a:solidFill>
              </a:rPr>
              <a:t>*					- selects every node</a:t>
            </a:r>
          </a:p>
          <a:p>
            <a:pPr indent="-228600" lvl="0" marL="457200" rtl="0">
              <a:spcBef>
                <a:spcPts val="0"/>
              </a:spcBef>
              <a:buClr>
                <a:srgbClr val="FFFFFF"/>
              </a:buClr>
              <a:buSzPct val="100000"/>
            </a:pPr>
            <a:r>
              <a:rPr lang="en" sz="1800">
                <a:solidFill>
                  <a:srgbClr val="FFFFFF"/>
                </a:solidFill>
              </a:rPr>
              <a:t>TAG					- every node of the tag TAG</a:t>
            </a:r>
          </a:p>
          <a:p>
            <a:pPr indent="-228600" lvl="0" marL="457200" rtl="0">
              <a:spcBef>
                <a:spcPts val="0"/>
              </a:spcBef>
              <a:buClr>
                <a:srgbClr val="FFFFFF"/>
              </a:buClr>
              <a:buSzPct val="100000"/>
            </a:pPr>
            <a:r>
              <a:rPr lang="en" sz="1800">
                <a:solidFill>
                  <a:srgbClr val="FFFFFF"/>
                </a:solidFill>
              </a:rPr>
              <a:t>.myClass				- every node that has the class “myClass”</a:t>
            </a:r>
          </a:p>
          <a:p>
            <a:pPr indent="-228600" lvl="0" marL="457200" rtl="0">
              <a:spcBef>
                <a:spcPts val="0"/>
              </a:spcBef>
              <a:buClr>
                <a:srgbClr val="FFFFFF"/>
              </a:buClr>
              <a:buSzPct val="100000"/>
            </a:pPr>
            <a:r>
              <a:rPr lang="en" sz="1800">
                <a:solidFill>
                  <a:srgbClr val="FFFFFF"/>
                </a:solidFill>
              </a:rPr>
              <a:t>#myID				- the node (there should only be one) with the id “myID”</a:t>
            </a:r>
          </a:p>
          <a:p>
            <a:pPr indent="-228600" lvl="0" marL="457200" rtl="0">
              <a:spcBef>
                <a:spcPts val="0"/>
              </a:spcBef>
              <a:buClr>
                <a:srgbClr val="FFFFFF"/>
              </a:buClr>
              <a:buSzPct val="100000"/>
            </a:pPr>
            <a:r>
              <a:rPr lang="en" sz="1800">
                <a:solidFill>
                  <a:srgbClr val="FFFFFF"/>
                </a:solidFill>
              </a:rPr>
              <a:t>THIS, THAT 			- every instance of THAT and every instance of THIS</a:t>
            </a:r>
          </a:p>
          <a:p>
            <a:pPr indent="-228600" lvl="0" marL="457200" rtl="0">
              <a:spcBef>
                <a:spcPts val="0"/>
              </a:spcBef>
              <a:buClr>
                <a:srgbClr val="FFFFFF"/>
              </a:buClr>
              <a:buSzPct val="100000"/>
            </a:pPr>
            <a:r>
              <a:rPr lang="en" sz="1800">
                <a:solidFill>
                  <a:srgbClr val="FFFFFF"/>
                </a:solidFill>
              </a:rPr>
              <a:t>THIS THAT 			- every instance of THAT inside THIS</a:t>
            </a:r>
          </a:p>
          <a:p>
            <a:pPr indent="-228600" lvl="0" marL="457200" rtl="0">
              <a:spcBef>
                <a:spcPts val="0"/>
              </a:spcBef>
              <a:buClr>
                <a:srgbClr val="FFFFFF"/>
              </a:buClr>
              <a:buSzPct val="100000"/>
            </a:pPr>
            <a:r>
              <a:rPr lang="en" sz="1800">
                <a:solidFill>
                  <a:srgbClr val="FFFFFF"/>
                </a:solidFill>
              </a:rPr>
              <a:t>THIS &gt; THAT		- every instance of THAT as a direct child of THIS</a:t>
            </a:r>
          </a:p>
          <a:p>
            <a:pPr indent="-228600" lvl="0" marL="457200" rtl="0">
              <a:spcBef>
                <a:spcPts val="0"/>
              </a:spcBef>
              <a:buClr>
                <a:srgbClr val="FFFFFF"/>
              </a:buClr>
              <a:buSzPct val="100000"/>
            </a:pPr>
            <a:r>
              <a:rPr lang="en" sz="1800">
                <a:solidFill>
                  <a:srgbClr val="FFFFFF"/>
                </a:solidFill>
              </a:rPr>
              <a:t>THIS + THAT		- every THAT that is on the same level as THIS</a:t>
            </a:r>
          </a:p>
          <a:p>
            <a:pPr indent="-228600" lvl="0" marL="457200" rtl="0">
              <a:spcBef>
                <a:spcPts val="0"/>
              </a:spcBef>
              <a:buClr>
                <a:srgbClr val="FFFFFF"/>
              </a:buClr>
              <a:buSzPct val="100000"/>
            </a:pPr>
            <a:r>
              <a:rPr lang="en" sz="1800">
                <a:solidFill>
                  <a:srgbClr val="FFFFFF"/>
                </a:solidFill>
              </a:rPr>
              <a:t>THIS ~ THAT		- every THAT that comes after THIS on the same level</a:t>
            </a:r>
          </a:p>
          <a:p>
            <a:pPr rtl="0">
              <a:spcBef>
                <a:spcPts val="0"/>
              </a:spcBef>
              <a:buNone/>
            </a:pPr>
            <a:r>
              <a:t/>
            </a:r>
            <a:endParaRPr sz="1800">
              <a:solidFill>
                <a:srgbClr val="FFFFFF"/>
              </a:solidFill>
            </a:endParaRPr>
          </a:p>
          <a:p>
            <a:pPr lvl="0" rtl="0">
              <a:spcBef>
                <a:spcPts val="0"/>
              </a:spcBef>
              <a:buNone/>
            </a:pPr>
            <a:r>
              <a:t/>
            </a:r>
            <a:endParaRPr sz="1800">
              <a:solidFill>
                <a:srgbClr val="FFFFFF"/>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671257" y="990800"/>
            <a:ext cx="7801500" cy="1730099"/>
          </a:xfrm>
          <a:prstGeom prst="rect">
            <a:avLst/>
          </a:prstGeom>
        </p:spPr>
        <p:txBody>
          <a:bodyPr anchorCtr="0" anchor="b" bIns="91425" lIns="91425" rIns="91425" tIns="91425">
            <a:noAutofit/>
          </a:bodyPr>
          <a:lstStyle/>
          <a:p>
            <a:pPr>
              <a:spcBef>
                <a:spcPts val="0"/>
              </a:spcBef>
              <a:buNone/>
            </a:pPr>
            <a:r>
              <a:rPr lang="en"/>
              <a:t>WebDev</a:t>
            </a:r>
          </a:p>
        </p:txBody>
      </p:sp>
      <p:sp>
        <p:nvSpPr>
          <p:cNvPr id="64" name="Shape 64"/>
          <p:cNvSpPr txBox="1"/>
          <p:nvPr>
            <p:ph idx="1" type="subTitle"/>
          </p:nvPr>
        </p:nvSpPr>
        <p:spPr>
          <a:xfrm>
            <a:off x="671250" y="3174875"/>
            <a:ext cx="7801500" cy="792600"/>
          </a:xfrm>
          <a:prstGeom prst="rect">
            <a:avLst/>
          </a:prstGeom>
        </p:spPr>
        <p:txBody>
          <a:bodyPr anchorCtr="0" anchor="t" bIns="91425" lIns="91425" rIns="91425" tIns="91425">
            <a:noAutofit/>
          </a:bodyPr>
          <a:lstStyle/>
          <a:p>
            <a:pPr>
              <a:spcBef>
                <a:spcPts val="0"/>
              </a:spcBef>
              <a:buNone/>
            </a:pPr>
            <a:r>
              <a:rPr lang="en">
                <a:solidFill>
                  <a:srgbClr val="FFFFFF"/>
                </a:solidFill>
              </a:rPr>
              <a:t>Making Internet things.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Emmet and Selectors</a:t>
            </a:r>
          </a:p>
        </p:txBody>
      </p:sp>
      <p:sp>
        <p:nvSpPr>
          <p:cNvPr id="183" name="Shape 18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00000"/>
              <a:buFont typeface="Arial"/>
              <a:buNone/>
            </a:pPr>
            <a:r>
              <a:rPr lang="en">
                <a:solidFill>
                  <a:srgbClr val="FFFFFF"/>
                </a:solidFill>
              </a:rPr>
              <a:t>Pseudo-selectors:</a:t>
            </a:r>
          </a:p>
          <a:p>
            <a:pPr indent="-228600" lvl="0" marL="457200" rtl="0">
              <a:lnSpc>
                <a:spcPct val="115000"/>
              </a:lnSpc>
              <a:spcBef>
                <a:spcPts val="0"/>
              </a:spcBef>
              <a:spcAft>
                <a:spcPts val="0"/>
              </a:spcAft>
              <a:buClr>
                <a:srgbClr val="FFFFFF"/>
              </a:buClr>
              <a:buSzPct val="100000"/>
            </a:pPr>
            <a:r>
              <a:rPr lang="en" sz="1800">
                <a:solidFill>
                  <a:srgbClr val="FFFFFF"/>
                </a:solidFill>
              </a:rPr>
              <a:t>:first-child			- selects every element that is first child of its parent</a:t>
            </a:r>
          </a:p>
          <a:p>
            <a:pPr indent="-228600" lvl="0" marL="457200" rtl="0">
              <a:lnSpc>
                <a:spcPct val="115000"/>
              </a:lnSpc>
              <a:spcBef>
                <a:spcPts val="0"/>
              </a:spcBef>
              <a:spcAft>
                <a:spcPts val="0"/>
              </a:spcAft>
              <a:buClr>
                <a:srgbClr val="FFFFFF"/>
              </a:buClr>
              <a:buSzPct val="100000"/>
            </a:pPr>
            <a:r>
              <a:rPr lang="en" sz="1800">
                <a:solidFill>
                  <a:srgbClr val="FFFFFF"/>
                </a:solidFill>
              </a:rPr>
              <a:t>:only-child			- selects every element that is the only child of its parent</a:t>
            </a:r>
          </a:p>
          <a:p>
            <a:pPr indent="-228600" lvl="0" marL="457200" rtl="0">
              <a:lnSpc>
                <a:spcPct val="115000"/>
              </a:lnSpc>
              <a:spcBef>
                <a:spcPts val="0"/>
              </a:spcBef>
              <a:spcAft>
                <a:spcPts val="0"/>
              </a:spcAft>
              <a:buClr>
                <a:srgbClr val="FFFFFF"/>
              </a:buClr>
              <a:buSzPct val="100000"/>
            </a:pPr>
            <a:r>
              <a:rPr lang="en" sz="1800">
                <a:solidFill>
                  <a:srgbClr val="FFFFFF"/>
                </a:solidFill>
              </a:rPr>
              <a:t>:last-child			- selects every element that is last child of its parent</a:t>
            </a:r>
          </a:p>
          <a:p>
            <a:pPr indent="-228600" lvl="0" marL="457200" rtl="0">
              <a:lnSpc>
                <a:spcPct val="115000"/>
              </a:lnSpc>
              <a:spcBef>
                <a:spcPts val="0"/>
              </a:spcBef>
              <a:spcAft>
                <a:spcPts val="0"/>
              </a:spcAft>
              <a:buClr>
                <a:srgbClr val="FFFFFF"/>
              </a:buClr>
              <a:buSzPct val="100000"/>
            </a:pPr>
            <a:r>
              <a:rPr lang="en" sz="1800">
                <a:solidFill>
                  <a:srgbClr val="FFFFFF"/>
                </a:solidFill>
              </a:rPr>
              <a:t>:nth-child(A)			- selects every element that is the Ath child of its parent</a:t>
            </a:r>
          </a:p>
          <a:p>
            <a:pPr indent="-228600" lvl="0" marL="457200" rtl="0">
              <a:lnSpc>
                <a:spcPct val="115000"/>
              </a:lnSpc>
              <a:spcBef>
                <a:spcPts val="0"/>
              </a:spcBef>
              <a:spcAft>
                <a:spcPts val="0"/>
              </a:spcAft>
              <a:buClr>
                <a:srgbClr val="FFFFFF"/>
              </a:buClr>
              <a:buSzPct val="100000"/>
            </a:pPr>
            <a:r>
              <a:rPr lang="en" sz="1800">
                <a:solidFill>
                  <a:srgbClr val="FFFFFF"/>
                </a:solidFill>
              </a:rPr>
              <a:t>__:nth-of-type(A) 		- selects every element of certain type that is Ath child</a:t>
            </a:r>
          </a:p>
          <a:p>
            <a:pPr indent="-228600" lvl="0" marL="457200" rtl="0">
              <a:lnSpc>
                <a:spcPct val="115000"/>
              </a:lnSpc>
              <a:spcBef>
                <a:spcPts val="0"/>
              </a:spcBef>
              <a:spcAft>
                <a:spcPts val="0"/>
              </a:spcAft>
              <a:buClr>
                <a:srgbClr val="FFFFFF"/>
              </a:buClr>
              <a:buSzPct val="100000"/>
            </a:pPr>
            <a:r>
              <a:rPr lang="en" sz="1800">
                <a:solidFill>
                  <a:srgbClr val="FFFFFF"/>
                </a:solidFill>
              </a:rPr>
              <a:t>:empty 				- selects every element that has no children</a:t>
            </a:r>
          </a:p>
          <a:p>
            <a:pPr indent="-228600" lvl="0" marL="457200" rtl="0">
              <a:lnSpc>
                <a:spcPct val="115000"/>
              </a:lnSpc>
              <a:spcBef>
                <a:spcPts val="0"/>
              </a:spcBef>
              <a:spcAft>
                <a:spcPts val="0"/>
              </a:spcAft>
              <a:buClr>
                <a:srgbClr val="FFFFFF"/>
              </a:buClr>
              <a:buSzPct val="100000"/>
            </a:pPr>
            <a:r>
              <a:rPr lang="en" sz="1800">
                <a:solidFill>
                  <a:srgbClr val="FFFFFF"/>
                </a:solidFill>
              </a:rPr>
              <a:t>:not(X)				- selects every element that is not of X type</a:t>
            </a:r>
          </a:p>
          <a:p>
            <a:pPr indent="-228600" lvl="0" marL="457200" rtl="0">
              <a:lnSpc>
                <a:spcPct val="115000"/>
              </a:lnSpc>
              <a:spcBef>
                <a:spcPts val="0"/>
              </a:spcBef>
              <a:spcAft>
                <a:spcPts val="0"/>
              </a:spcAft>
              <a:buClr>
                <a:srgbClr val="FFFFFF"/>
              </a:buClr>
              <a:buSzPct val="100000"/>
            </a:pPr>
            <a:r>
              <a:rPr lang="en" sz="1800">
                <a:solidFill>
                  <a:srgbClr val="FFFFFF"/>
                </a:solidFill>
              </a:rPr>
              <a:t>:hover				- selects element while being moused over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Do you want to play a game?</a:t>
            </a:r>
          </a:p>
        </p:txBody>
      </p:sp>
      <p:sp>
        <p:nvSpPr>
          <p:cNvPr id="189" name="Shape 189"/>
          <p:cNvSpPr txBox="1"/>
          <p:nvPr>
            <p:ph idx="1" type="body"/>
          </p:nvPr>
        </p:nvSpPr>
        <p:spPr>
          <a:xfrm>
            <a:off x="457200" y="2332400"/>
            <a:ext cx="8229600" cy="2593499"/>
          </a:xfrm>
          <a:prstGeom prst="rect">
            <a:avLst/>
          </a:prstGeom>
        </p:spPr>
        <p:txBody>
          <a:bodyPr anchorCtr="0" anchor="t" bIns="91425" lIns="91425" rIns="91425" tIns="91425">
            <a:noAutofit/>
          </a:bodyPr>
          <a:lstStyle/>
          <a:p>
            <a:pPr lvl="0" algn="ctr">
              <a:spcBef>
                <a:spcPts val="0"/>
              </a:spcBef>
              <a:buClr>
                <a:schemeClr val="dk1"/>
              </a:buClr>
              <a:buSzPct val="45833"/>
              <a:buFont typeface="Arial"/>
              <a:buNone/>
            </a:pPr>
            <a:r>
              <a:rPr lang="en" sz="2400">
                <a:solidFill>
                  <a:srgbClr val="FFFFFF"/>
                </a:solidFill>
              </a:rPr>
              <a:t>http://flukeout.github.io/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2600"/>
              <a:t>What are we going to have before next class?</a:t>
            </a:r>
          </a:p>
        </p:txBody>
      </p:sp>
      <p:sp>
        <p:nvSpPr>
          <p:cNvPr id="195" name="Shape 19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Full HTML page</a:t>
            </a:r>
          </a:p>
          <a:p>
            <a:pPr indent="-228600" lvl="1" marL="914400" rtl="0">
              <a:spcBef>
                <a:spcPts val="0"/>
              </a:spcBef>
              <a:buClr>
                <a:srgbClr val="FFFFFF"/>
              </a:buClr>
            </a:pPr>
            <a:r>
              <a:rPr lang="en">
                <a:solidFill>
                  <a:srgbClr val="FFFFFF"/>
                </a:solidFill>
              </a:rPr>
              <a:t>&lt;head&gt;&lt;/head&gt;</a:t>
            </a:r>
          </a:p>
          <a:p>
            <a:pPr indent="-228600" lvl="1" marL="914400" rtl="0">
              <a:spcBef>
                <a:spcPts val="0"/>
              </a:spcBef>
              <a:buClr>
                <a:srgbClr val="FFFFFF"/>
              </a:buClr>
            </a:pPr>
            <a:r>
              <a:rPr lang="en">
                <a:solidFill>
                  <a:srgbClr val="FFFFFF"/>
                </a:solidFill>
              </a:rPr>
              <a:t>&lt;body&gt;&lt;/body&gt;</a:t>
            </a:r>
          </a:p>
          <a:p>
            <a:pPr indent="-228600" lvl="0" marL="457200" rtl="0">
              <a:spcBef>
                <a:spcPts val="0"/>
              </a:spcBef>
              <a:buClr>
                <a:srgbClr val="FFFFFF"/>
              </a:buClr>
            </a:pPr>
            <a:r>
              <a:rPr lang="en">
                <a:solidFill>
                  <a:srgbClr val="FFFFFF"/>
                </a:solidFill>
              </a:rPr>
              <a:t>Personal content</a:t>
            </a:r>
          </a:p>
          <a:p>
            <a:pPr indent="-228600" lvl="1" marL="914400" rtl="0">
              <a:spcBef>
                <a:spcPts val="0"/>
              </a:spcBef>
              <a:buClr>
                <a:srgbClr val="FFFFFF"/>
              </a:buClr>
            </a:pPr>
            <a:r>
              <a:rPr lang="en">
                <a:solidFill>
                  <a:srgbClr val="FFFFFF"/>
                </a:solidFill>
              </a:rPr>
              <a:t>Relevant courses</a:t>
            </a:r>
          </a:p>
          <a:p>
            <a:pPr indent="-228600" lvl="1" marL="914400" rtl="0">
              <a:spcBef>
                <a:spcPts val="0"/>
              </a:spcBef>
              <a:buClr>
                <a:srgbClr val="FFFFFF"/>
              </a:buClr>
            </a:pPr>
            <a:r>
              <a:rPr lang="en">
                <a:solidFill>
                  <a:srgbClr val="FFFFFF"/>
                </a:solidFill>
              </a:rPr>
              <a:t>Work experience</a:t>
            </a:r>
          </a:p>
          <a:p>
            <a:pPr indent="-228600" lvl="1" marL="914400" rtl="0">
              <a:spcBef>
                <a:spcPts val="0"/>
              </a:spcBef>
              <a:buClr>
                <a:srgbClr val="FFFFFF"/>
              </a:buClr>
            </a:pPr>
            <a:r>
              <a:rPr lang="en">
                <a:solidFill>
                  <a:srgbClr val="FFFFFF"/>
                </a:solidFill>
              </a:rPr>
              <a:t>Hobbies &amp; extracurriculars</a:t>
            </a:r>
          </a:p>
          <a:p>
            <a:pPr indent="-228600" lvl="0" marL="457200" rtl="0">
              <a:spcBef>
                <a:spcPts val="0"/>
              </a:spcBef>
              <a:buClr>
                <a:srgbClr val="FFFFFF"/>
              </a:buClr>
            </a:pPr>
            <a:r>
              <a:rPr lang="en">
                <a:solidFill>
                  <a:srgbClr val="FFFFFF"/>
                </a:solidFill>
              </a:rPr>
              <a:t>Images, links, etc.</a:t>
            </a:r>
          </a:p>
          <a:p>
            <a:pPr indent="-228600" lvl="0" marL="457200" rtl="0">
              <a:spcBef>
                <a:spcPts val="0"/>
              </a:spcBef>
              <a:buClr>
                <a:srgbClr val="FFFFFF"/>
              </a:buClr>
            </a:pPr>
            <a:r>
              <a:rPr lang="en">
                <a:solidFill>
                  <a:srgbClr val="FFFFFF"/>
                </a:solidFill>
              </a:rPr>
              <a:t>Start with adding some styling</a:t>
            </a:r>
          </a:p>
          <a:p>
            <a:pPr indent="-228600" lvl="0" marL="457200" rtl="0">
              <a:spcBef>
                <a:spcPts val="0"/>
              </a:spcBef>
              <a:buClr>
                <a:srgbClr val="FFFFFF"/>
              </a:buClr>
            </a:pPr>
            <a:r>
              <a:rPr lang="en">
                <a:solidFill>
                  <a:srgbClr val="FFFFFF"/>
                </a:solidFill>
              </a:rPr>
              <a:t>Example websites you’d like to emulate</a:t>
            </a:r>
          </a:p>
          <a:p>
            <a:pPr lvl="0" rtl="0">
              <a:spcBef>
                <a:spcPts val="0"/>
              </a:spcBef>
              <a:buNone/>
            </a:pPr>
            <a:r>
              <a:t/>
            </a:r>
            <a:endParaRPr>
              <a:solidFill>
                <a:srgbClr val="FFFFFF"/>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Course Structure</a:t>
            </a:r>
          </a:p>
        </p:txBody>
      </p:sp>
      <p:pic>
        <p:nvPicPr>
          <p:cNvPr id="70" name="Shape 70"/>
          <p:cNvPicPr preferRelativeResize="0"/>
          <p:nvPr/>
        </p:nvPicPr>
        <p:blipFill>
          <a:blip r:embed="rId3">
            <a:alphaModFix/>
          </a:blip>
          <a:stretch>
            <a:fillRect/>
          </a:stretch>
        </p:blipFill>
        <p:spPr>
          <a:xfrm>
            <a:off x="5321000" y="1659325"/>
            <a:ext cx="3166124" cy="2374599"/>
          </a:xfrm>
          <a:prstGeom prst="rect">
            <a:avLst/>
          </a:prstGeom>
          <a:noFill/>
          <a:ln>
            <a:noFill/>
          </a:ln>
        </p:spPr>
      </p:pic>
      <p:pic>
        <p:nvPicPr>
          <p:cNvPr id="71" name="Shape 71"/>
          <p:cNvPicPr preferRelativeResize="0"/>
          <p:nvPr/>
        </p:nvPicPr>
        <p:blipFill>
          <a:blip r:embed="rId4">
            <a:alphaModFix/>
          </a:blip>
          <a:stretch>
            <a:fillRect/>
          </a:stretch>
        </p:blipFill>
        <p:spPr>
          <a:xfrm>
            <a:off x="1894675" y="1338287"/>
            <a:ext cx="1395774" cy="1395774"/>
          </a:xfrm>
          <a:prstGeom prst="rect">
            <a:avLst/>
          </a:prstGeom>
          <a:noFill/>
          <a:ln>
            <a:noFill/>
          </a:ln>
        </p:spPr>
      </p:pic>
      <p:pic>
        <p:nvPicPr>
          <p:cNvPr id="72" name="Shape 72"/>
          <p:cNvPicPr preferRelativeResize="0"/>
          <p:nvPr/>
        </p:nvPicPr>
        <p:blipFill>
          <a:blip r:embed="rId5">
            <a:alphaModFix/>
          </a:blip>
          <a:stretch>
            <a:fillRect/>
          </a:stretch>
        </p:blipFill>
        <p:spPr>
          <a:xfrm>
            <a:off x="858846" y="2995757"/>
            <a:ext cx="1395774" cy="1395792"/>
          </a:xfrm>
          <a:prstGeom prst="rect">
            <a:avLst/>
          </a:prstGeom>
          <a:noFill/>
          <a:ln>
            <a:noFill/>
          </a:ln>
        </p:spPr>
      </p:pic>
      <p:cxnSp>
        <p:nvCxnSpPr>
          <p:cNvPr id="73" name="Shape 73"/>
          <p:cNvCxnSpPr/>
          <p:nvPr/>
        </p:nvCxnSpPr>
        <p:spPr>
          <a:xfrm flipH="1">
            <a:off x="2248125" y="2855100"/>
            <a:ext cx="593399" cy="1791300"/>
          </a:xfrm>
          <a:prstGeom prst="straightConnector1">
            <a:avLst/>
          </a:prstGeom>
          <a:noFill/>
          <a:ln cap="flat" cmpd="sng" w="19050">
            <a:solidFill>
              <a:schemeClr val="dk2"/>
            </a:solidFill>
            <a:prstDash val="solid"/>
            <a:round/>
            <a:headEnd len="lg" w="lg" type="none"/>
            <a:tailEnd len="lg" w="lg" type="none"/>
          </a:ln>
        </p:spPr>
      </p:cxnSp>
      <p:pic>
        <p:nvPicPr>
          <p:cNvPr id="74" name="Shape 74"/>
          <p:cNvPicPr preferRelativeResize="0"/>
          <p:nvPr/>
        </p:nvPicPr>
        <p:blipFill>
          <a:blip r:embed="rId6">
            <a:alphaModFix/>
          </a:blip>
          <a:stretch>
            <a:fillRect/>
          </a:stretch>
        </p:blipFill>
        <p:spPr>
          <a:xfrm>
            <a:off x="2841512" y="3008362"/>
            <a:ext cx="1484762" cy="1484762"/>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Your Teachers!</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gn="ctr">
              <a:spcBef>
                <a:spcPts val="0"/>
              </a:spcBef>
              <a:buNone/>
            </a:pPr>
            <a:r>
              <a:rPr lang="en" sz="2000">
                <a:solidFill>
                  <a:srgbClr val="FFFFFF"/>
                </a:solidFill>
              </a:rPr>
              <a:t>Jason Oettinger</a:t>
            </a:r>
          </a:p>
          <a:p>
            <a:pPr rtl="0" algn="ctr">
              <a:spcBef>
                <a:spcPts val="0"/>
              </a:spcBef>
              <a:buNone/>
            </a:pPr>
            <a:r>
              <a:rPr lang="en" sz="2000">
                <a:solidFill>
                  <a:srgbClr val="FFFFFF"/>
                </a:solidFill>
              </a:rPr>
              <a:t>Co-Lab Lead Developer/Engineer</a:t>
            </a:r>
          </a:p>
          <a:p>
            <a:pPr rtl="0" algn="ctr">
              <a:spcBef>
                <a:spcPts val="0"/>
              </a:spcBef>
              <a:buNone/>
            </a:pPr>
            <a:r>
              <a:rPr lang="en" sz="2000">
                <a:solidFill>
                  <a:srgbClr val="FFFFFF"/>
                </a:solidFill>
              </a:rPr>
              <a:t>BME/ECE ‘15</a:t>
            </a:r>
          </a:p>
          <a:p>
            <a:pPr rtl="0">
              <a:spcBef>
                <a:spcPts val="0"/>
              </a:spcBef>
              <a:buNone/>
            </a:pPr>
            <a:r>
              <a:t/>
            </a:r>
            <a:endParaRPr>
              <a:solidFill>
                <a:srgbClr val="FFFFFF"/>
              </a:solidFill>
            </a:endParaRPr>
          </a:p>
          <a:p>
            <a:pPr>
              <a:spcBef>
                <a:spcPts val="0"/>
              </a:spcBef>
              <a:buNone/>
            </a:pPr>
            <a:r>
              <a:t/>
            </a:r>
            <a:endParaRPr>
              <a:solidFill>
                <a:srgbClr val="FFFFFF"/>
              </a:solidFill>
            </a:endParaRPr>
          </a:p>
        </p:txBody>
      </p:sp>
      <p:graphicFrame>
        <p:nvGraphicFramePr>
          <p:cNvPr id="81" name="Shape 81"/>
          <p:cNvGraphicFramePr/>
          <p:nvPr/>
        </p:nvGraphicFramePr>
        <p:xfrm>
          <a:off x="963475" y="3137850"/>
          <a:ext cx="3000000" cy="3000000"/>
        </p:xfrm>
        <a:graphic>
          <a:graphicData uri="http://schemas.openxmlformats.org/drawingml/2006/table">
            <a:tbl>
              <a:tblPr>
                <a:noFill/>
                <a:tableStyleId>{2BD435C5-7268-4057-9AB2-B0B79C2D1591}</a:tableStyleId>
              </a:tblPr>
              <a:tblGrid>
                <a:gridCol w="3215725"/>
                <a:gridCol w="4401550"/>
              </a:tblGrid>
              <a:tr h="381000">
                <a:tc>
                  <a:txBody>
                    <a:bodyPr>
                      <a:noAutofit/>
                    </a:bodyPr>
                    <a:lstStyle/>
                    <a:p>
                      <a:pPr>
                        <a:spcBef>
                          <a:spcPts val="0"/>
                        </a:spcBef>
                        <a:buNone/>
                      </a:pPr>
                      <a:r>
                        <a:rPr lang="en">
                          <a:solidFill>
                            <a:srgbClr val="FFFFFF"/>
                          </a:solidFill>
                          <a:latin typeface="Average"/>
                          <a:ea typeface="Average"/>
                          <a:cs typeface="Average"/>
                          <a:sym typeface="Average"/>
                        </a:rPr>
                        <a:t>Likes</a:t>
                      </a:r>
                    </a:p>
                  </a:txBody>
                  <a:tcPr marT="91425" marB="91425" marR="91425" marL="91425"/>
                </a:tc>
                <a:tc>
                  <a:txBody>
                    <a:bodyPr>
                      <a:noAutofit/>
                    </a:bodyPr>
                    <a:lstStyle/>
                    <a:p>
                      <a:pPr>
                        <a:spcBef>
                          <a:spcPts val="0"/>
                        </a:spcBef>
                        <a:buNone/>
                      </a:pPr>
                      <a:r>
                        <a:rPr lang="en">
                          <a:solidFill>
                            <a:srgbClr val="FFFFFF"/>
                          </a:solidFill>
                          <a:latin typeface="Average"/>
                          <a:ea typeface="Average"/>
                          <a:cs typeface="Average"/>
                          <a:sym typeface="Average"/>
                        </a:rPr>
                        <a:t>Dislikes</a:t>
                      </a:r>
                    </a:p>
                  </a:txBody>
                  <a:tcPr marT="91425" marB="91425" marR="91425" marL="91425"/>
                </a:tc>
              </a:tr>
              <a:tr h="381000">
                <a:tc>
                  <a:txBody>
                    <a:bodyPr>
                      <a:noAutofit/>
                    </a:bodyPr>
                    <a:lstStyle/>
                    <a:p>
                      <a:pPr rtl="0">
                        <a:spcBef>
                          <a:spcPts val="0"/>
                        </a:spcBef>
                        <a:buNone/>
                      </a:pPr>
                      <a:r>
                        <a:rPr lang="en">
                          <a:solidFill>
                            <a:srgbClr val="FFFFFF"/>
                          </a:solidFill>
                          <a:latin typeface="Average"/>
                          <a:ea typeface="Average"/>
                          <a:cs typeface="Average"/>
                          <a:sym typeface="Average"/>
                        </a:rPr>
                        <a:t>Ordering food at 3 AM from bed</a:t>
                      </a:r>
                    </a:p>
                    <a:p>
                      <a:pPr rtl="0">
                        <a:spcBef>
                          <a:spcPts val="0"/>
                        </a:spcBef>
                        <a:buNone/>
                      </a:pPr>
                      <a:r>
                        <a:rPr lang="en">
                          <a:solidFill>
                            <a:srgbClr val="FFFFFF"/>
                          </a:solidFill>
                          <a:latin typeface="Average"/>
                          <a:ea typeface="Average"/>
                          <a:cs typeface="Average"/>
                          <a:sym typeface="Average"/>
                        </a:rPr>
                        <a:t>Pretending I’m flying an airplane</a:t>
                      </a:r>
                    </a:p>
                    <a:p>
                      <a:pPr rtl="0">
                        <a:spcBef>
                          <a:spcPts val="0"/>
                        </a:spcBef>
                        <a:buNone/>
                      </a:pPr>
                      <a:r>
                        <a:rPr lang="en">
                          <a:solidFill>
                            <a:srgbClr val="FFFFFF"/>
                          </a:solidFill>
                          <a:latin typeface="Average"/>
                          <a:ea typeface="Average"/>
                          <a:cs typeface="Average"/>
                          <a:sym typeface="Average"/>
                        </a:rPr>
                        <a:t>The 3D printers in the hall</a:t>
                      </a:r>
                    </a:p>
                  </a:txBody>
                  <a:tcPr marT="91425" marB="91425" marR="91425" marL="91425"/>
                </a:tc>
                <a:tc>
                  <a:txBody>
                    <a:bodyPr>
                      <a:noAutofit/>
                    </a:bodyPr>
                    <a:lstStyle/>
                    <a:p>
                      <a:pPr rtl="0">
                        <a:spcBef>
                          <a:spcPts val="0"/>
                        </a:spcBef>
                        <a:buNone/>
                      </a:pPr>
                      <a:r>
                        <a:rPr lang="en">
                          <a:solidFill>
                            <a:srgbClr val="FFFFFF"/>
                          </a:solidFill>
                          <a:latin typeface="Average"/>
                          <a:ea typeface="Average"/>
                          <a:cs typeface="Average"/>
                          <a:sym typeface="Average"/>
                        </a:rPr>
                        <a:t>Java (language and coffee, but the island is okay)</a:t>
                      </a:r>
                    </a:p>
                    <a:p>
                      <a:pPr rtl="0">
                        <a:spcBef>
                          <a:spcPts val="0"/>
                        </a:spcBef>
                        <a:buNone/>
                      </a:pPr>
                      <a:r>
                        <a:rPr lang="en">
                          <a:solidFill>
                            <a:srgbClr val="FFFFFF"/>
                          </a:solidFill>
                          <a:latin typeface="Average"/>
                          <a:ea typeface="Average"/>
                          <a:cs typeface="Average"/>
                          <a:sym typeface="Average"/>
                        </a:rPr>
                        <a:t>Actually flying an airplane</a:t>
                      </a:r>
                    </a:p>
                    <a:p>
                      <a:pPr rtl="0">
                        <a:spcBef>
                          <a:spcPts val="0"/>
                        </a:spcBef>
                        <a:buNone/>
                      </a:pPr>
                      <a:r>
                        <a:rPr lang="en">
                          <a:solidFill>
                            <a:srgbClr val="FFFFFF"/>
                          </a:solidFill>
                          <a:latin typeface="Average"/>
                          <a:ea typeface="Average"/>
                          <a:cs typeface="Average"/>
                          <a:sym typeface="Average"/>
                        </a:rPr>
                        <a:t>The 3D Printers in the hall</a:t>
                      </a: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gn="ctr">
              <a:spcBef>
                <a:spcPts val="0"/>
              </a:spcBef>
              <a:buNone/>
            </a:pPr>
            <a:r>
              <a:rPr lang="en"/>
              <a:t>Your Teachers!</a:t>
            </a:r>
          </a:p>
        </p:txBody>
      </p:sp>
      <p:sp>
        <p:nvSpPr>
          <p:cNvPr id="87" name="Shape 8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gn="ctr">
              <a:spcBef>
                <a:spcPts val="0"/>
              </a:spcBef>
              <a:buNone/>
            </a:pPr>
            <a:r>
              <a:rPr lang="en" sz="2000">
                <a:solidFill>
                  <a:srgbClr val="FFFFFF"/>
                </a:solidFill>
              </a:rPr>
              <a:t>Eleanor Mehlenbacher</a:t>
            </a:r>
          </a:p>
          <a:p>
            <a:pPr lvl="0" rtl="0" algn="ctr">
              <a:spcBef>
                <a:spcPts val="0"/>
              </a:spcBef>
              <a:buNone/>
            </a:pPr>
            <a:r>
              <a:rPr lang="en" sz="2000">
                <a:solidFill>
                  <a:srgbClr val="FFFFFF"/>
                </a:solidFill>
              </a:rPr>
              <a:t>OIT Training Supervisor</a:t>
            </a:r>
          </a:p>
          <a:p>
            <a:pPr lvl="0" rtl="0" algn="ctr">
              <a:spcBef>
                <a:spcPts val="0"/>
              </a:spcBef>
              <a:buNone/>
            </a:pPr>
            <a:r>
              <a:rPr lang="en" sz="2000">
                <a:solidFill>
                  <a:srgbClr val="FFFFFF"/>
                </a:solidFill>
              </a:rPr>
              <a:t>Computer Science &amp; Music ‘16</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graphicFrame>
        <p:nvGraphicFramePr>
          <p:cNvPr id="88" name="Shape 88"/>
          <p:cNvGraphicFramePr/>
          <p:nvPr/>
        </p:nvGraphicFramePr>
        <p:xfrm>
          <a:off x="952500" y="3137850"/>
          <a:ext cx="3000000" cy="3000000"/>
        </p:xfrm>
        <a:graphic>
          <a:graphicData uri="http://schemas.openxmlformats.org/drawingml/2006/table">
            <a:tbl>
              <a:tblPr>
                <a:noFill/>
                <a:tableStyleId>{C19A104D-F971-41EE-97EA-9695FC98170B}</a:tableStyleId>
              </a:tblPr>
              <a:tblGrid>
                <a:gridCol w="3619500"/>
                <a:gridCol w="3619500"/>
              </a:tblGrid>
              <a:tr h="381000">
                <a:tc>
                  <a:txBody>
                    <a:bodyPr>
                      <a:noAutofit/>
                    </a:bodyPr>
                    <a:lstStyle/>
                    <a:p>
                      <a:pPr lvl="0" rtl="0">
                        <a:spcBef>
                          <a:spcPts val="0"/>
                        </a:spcBef>
                        <a:buNone/>
                      </a:pPr>
                      <a:r>
                        <a:rPr lang="en">
                          <a:solidFill>
                            <a:srgbClr val="FFFFFF"/>
                          </a:solidFill>
                          <a:latin typeface="Average"/>
                          <a:ea typeface="Average"/>
                          <a:cs typeface="Average"/>
                          <a:sym typeface="Average"/>
                        </a:rPr>
                        <a:t>Likes</a:t>
                      </a:r>
                    </a:p>
                  </a:txBody>
                  <a:tcPr marT="91425" marB="91425" marR="91425" marL="91425"/>
                </a:tc>
                <a:tc>
                  <a:txBody>
                    <a:bodyPr>
                      <a:noAutofit/>
                    </a:bodyPr>
                    <a:lstStyle/>
                    <a:p>
                      <a:pPr lvl="0" rtl="0">
                        <a:spcBef>
                          <a:spcPts val="0"/>
                        </a:spcBef>
                        <a:buNone/>
                      </a:pPr>
                      <a:r>
                        <a:rPr lang="en">
                          <a:solidFill>
                            <a:srgbClr val="FFFFFF"/>
                          </a:solidFill>
                          <a:latin typeface="Average"/>
                          <a:ea typeface="Average"/>
                          <a:cs typeface="Average"/>
                          <a:sym typeface="Average"/>
                        </a:rPr>
                        <a:t>Dislikes</a:t>
                      </a:r>
                    </a:p>
                  </a:txBody>
                  <a:tcPr marT="91425" marB="91425" marR="91425" marL="91425"/>
                </a:tc>
              </a:tr>
              <a:tr h="381000">
                <a:tc>
                  <a:txBody>
                    <a:bodyPr>
                      <a:noAutofit/>
                    </a:bodyPr>
                    <a:lstStyle/>
                    <a:p>
                      <a:pPr rtl="0">
                        <a:spcBef>
                          <a:spcPts val="0"/>
                        </a:spcBef>
                        <a:buNone/>
                      </a:pPr>
                      <a:r>
                        <a:rPr lang="en">
                          <a:solidFill>
                            <a:srgbClr val="FFFFFF"/>
                          </a:solidFill>
                          <a:latin typeface="Average"/>
                          <a:ea typeface="Average"/>
                          <a:cs typeface="Average"/>
                          <a:sym typeface="Average"/>
                        </a:rPr>
                        <a:t>Listening to, performing, &amp; writing music</a:t>
                      </a:r>
                    </a:p>
                    <a:p>
                      <a:pPr rtl="0">
                        <a:spcBef>
                          <a:spcPts val="0"/>
                        </a:spcBef>
                        <a:buNone/>
                      </a:pPr>
                      <a:r>
                        <a:rPr lang="en">
                          <a:solidFill>
                            <a:srgbClr val="FFFFFF"/>
                          </a:solidFill>
                          <a:latin typeface="Average"/>
                          <a:ea typeface="Average"/>
                          <a:cs typeface="Average"/>
                          <a:sym typeface="Average"/>
                        </a:rPr>
                        <a:t>MMORPGs :)</a:t>
                      </a:r>
                    </a:p>
                    <a:p>
                      <a:pPr lvl="0" rtl="0">
                        <a:spcBef>
                          <a:spcPts val="0"/>
                        </a:spcBef>
                        <a:buNone/>
                      </a:pPr>
                      <a:r>
                        <a:rPr lang="en">
                          <a:solidFill>
                            <a:srgbClr val="FFFFFF"/>
                          </a:solidFill>
                          <a:latin typeface="Average"/>
                          <a:ea typeface="Average"/>
                          <a:cs typeface="Average"/>
                          <a:sym typeface="Average"/>
                        </a:rPr>
                        <a:t>Latte art competitions</a:t>
                      </a:r>
                    </a:p>
                  </a:txBody>
                  <a:tcPr marT="91425" marB="91425" marR="91425" marL="91425"/>
                </a:tc>
                <a:tc>
                  <a:txBody>
                    <a:bodyPr>
                      <a:noAutofit/>
                    </a:bodyPr>
                    <a:lstStyle/>
                    <a:p>
                      <a:pPr rtl="0">
                        <a:spcBef>
                          <a:spcPts val="0"/>
                        </a:spcBef>
                        <a:buNone/>
                      </a:pPr>
                      <a:r>
                        <a:rPr lang="en">
                          <a:solidFill>
                            <a:srgbClr val="FFFFFF"/>
                          </a:solidFill>
                          <a:latin typeface="Average"/>
                          <a:ea typeface="Average"/>
                          <a:cs typeface="Average"/>
                          <a:sym typeface="Average"/>
                        </a:rPr>
                        <a:t>Duke Parking &amp; Transportation</a:t>
                      </a:r>
                    </a:p>
                    <a:p>
                      <a:pPr lvl="0" rtl="0">
                        <a:spcBef>
                          <a:spcPts val="0"/>
                        </a:spcBef>
                        <a:buNone/>
                      </a:pPr>
                      <a:r>
                        <a:rPr lang="en">
                          <a:solidFill>
                            <a:srgbClr val="FFFFFF"/>
                          </a:solidFill>
                          <a:latin typeface="Average"/>
                          <a:ea typeface="Average"/>
                          <a:cs typeface="Average"/>
                          <a:sym typeface="Average"/>
                        </a:rPr>
                        <a:t>Avocados</a:t>
                      </a: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gn="ctr">
              <a:spcBef>
                <a:spcPts val="0"/>
              </a:spcBef>
              <a:buNone/>
            </a:pPr>
            <a:r>
              <a:rPr lang="en"/>
              <a:t>Your Teachers!</a:t>
            </a:r>
          </a:p>
        </p:txBody>
      </p:sp>
      <p:sp>
        <p:nvSpPr>
          <p:cNvPr id="94" name="Shape 9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gn="ctr">
              <a:spcBef>
                <a:spcPts val="0"/>
              </a:spcBef>
              <a:buNone/>
            </a:pPr>
            <a:r>
              <a:rPr lang="en" sz="2000">
                <a:solidFill>
                  <a:srgbClr val="FFFFFF"/>
                </a:solidFill>
              </a:rPr>
              <a:t>Mohamad Chamas</a:t>
            </a:r>
          </a:p>
          <a:p>
            <a:pPr lvl="0" rtl="0" algn="ctr">
              <a:spcBef>
                <a:spcPts val="0"/>
              </a:spcBef>
              <a:buNone/>
            </a:pPr>
            <a:r>
              <a:rPr lang="en" sz="2000">
                <a:solidFill>
                  <a:srgbClr val="FFFFFF"/>
                </a:solidFill>
              </a:rPr>
              <a:t>Technology Trainer</a:t>
            </a:r>
          </a:p>
          <a:p>
            <a:pPr lvl="0" rtl="0" algn="ctr">
              <a:spcBef>
                <a:spcPts val="0"/>
              </a:spcBef>
              <a:buNone/>
            </a:pPr>
            <a:r>
              <a:rPr lang="en" sz="2000">
                <a:solidFill>
                  <a:srgbClr val="FFFFFF"/>
                </a:solidFill>
              </a:rPr>
              <a:t>Program II - Languages ‘18</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graphicFrame>
        <p:nvGraphicFramePr>
          <p:cNvPr id="95" name="Shape 95"/>
          <p:cNvGraphicFramePr/>
          <p:nvPr/>
        </p:nvGraphicFramePr>
        <p:xfrm>
          <a:off x="973337" y="3129175"/>
          <a:ext cx="3000000" cy="3000000"/>
        </p:xfrm>
        <a:graphic>
          <a:graphicData uri="http://schemas.openxmlformats.org/drawingml/2006/table">
            <a:tbl>
              <a:tblPr>
                <a:noFill/>
                <a:tableStyleId>{E150A1C4-21F1-4B3F-8092-392AFDF664E9}</a:tableStyleId>
              </a:tblPr>
              <a:tblGrid>
                <a:gridCol w="4961225"/>
                <a:gridCol w="2236100"/>
              </a:tblGrid>
              <a:tr h="381000">
                <a:tc>
                  <a:txBody>
                    <a:bodyPr>
                      <a:noAutofit/>
                    </a:bodyPr>
                    <a:lstStyle/>
                    <a:p>
                      <a:pPr lvl="0" rtl="0">
                        <a:spcBef>
                          <a:spcPts val="0"/>
                        </a:spcBef>
                        <a:buNone/>
                      </a:pPr>
                      <a:r>
                        <a:rPr lang="en">
                          <a:solidFill>
                            <a:srgbClr val="FFFFFF"/>
                          </a:solidFill>
                          <a:latin typeface="Average"/>
                          <a:ea typeface="Average"/>
                          <a:cs typeface="Average"/>
                          <a:sym typeface="Average"/>
                        </a:rPr>
                        <a:t>Likes</a:t>
                      </a:r>
                    </a:p>
                  </a:txBody>
                  <a:tcPr marT="91425" marB="91425" marR="91425" marL="91425"/>
                </a:tc>
                <a:tc>
                  <a:txBody>
                    <a:bodyPr>
                      <a:noAutofit/>
                    </a:bodyPr>
                    <a:lstStyle/>
                    <a:p>
                      <a:pPr lvl="0" rtl="0">
                        <a:spcBef>
                          <a:spcPts val="0"/>
                        </a:spcBef>
                        <a:buNone/>
                      </a:pPr>
                      <a:r>
                        <a:rPr lang="en">
                          <a:solidFill>
                            <a:srgbClr val="FFFFFF"/>
                          </a:solidFill>
                          <a:latin typeface="Average"/>
                          <a:ea typeface="Average"/>
                          <a:cs typeface="Average"/>
                          <a:sym typeface="Average"/>
                        </a:rPr>
                        <a:t>Dislikes</a:t>
                      </a:r>
                    </a:p>
                  </a:txBody>
                  <a:tcPr marT="91425" marB="91425" marR="91425" marL="91425"/>
                </a:tc>
              </a:tr>
              <a:tr h="381000">
                <a:tc>
                  <a:txBody>
                    <a:bodyPr>
                      <a:noAutofit/>
                    </a:bodyPr>
                    <a:lstStyle/>
                    <a:p>
                      <a:pPr rtl="0">
                        <a:spcBef>
                          <a:spcPts val="0"/>
                        </a:spcBef>
                        <a:buNone/>
                      </a:pPr>
                      <a:r>
                        <a:rPr lang="en">
                          <a:solidFill>
                            <a:srgbClr val="FFFFFF"/>
                          </a:solidFill>
                          <a:latin typeface="Average"/>
                          <a:ea typeface="Average"/>
                          <a:cs typeface="Average"/>
                          <a:sym typeface="Average"/>
                        </a:rPr>
                        <a:t>Rap &amp; Aphex Twin</a:t>
                      </a:r>
                    </a:p>
                    <a:p>
                      <a:pPr rtl="0">
                        <a:spcBef>
                          <a:spcPts val="0"/>
                        </a:spcBef>
                        <a:buNone/>
                      </a:pPr>
                      <a:r>
                        <a:rPr lang="en">
                          <a:solidFill>
                            <a:srgbClr val="FFFFFF"/>
                          </a:solidFill>
                          <a:latin typeface="Average"/>
                          <a:ea typeface="Average"/>
                          <a:cs typeface="Average"/>
                          <a:sym typeface="Average"/>
                        </a:rPr>
                        <a:t>Football (real football, a certain population would call it soccer)</a:t>
                      </a:r>
                    </a:p>
                    <a:p>
                      <a:pPr lvl="0" rtl="0">
                        <a:spcBef>
                          <a:spcPts val="0"/>
                        </a:spcBef>
                        <a:buNone/>
                      </a:pPr>
                      <a:r>
                        <a:rPr lang="en">
                          <a:solidFill>
                            <a:srgbClr val="FFFFFF"/>
                          </a:solidFill>
                          <a:latin typeface="Average"/>
                          <a:ea typeface="Average"/>
                          <a:cs typeface="Average"/>
                          <a:sym typeface="Average"/>
                        </a:rPr>
                        <a:t>Travel</a:t>
                      </a:r>
                    </a:p>
                  </a:txBody>
                  <a:tcPr marT="91425" marB="91425" marR="91425" marL="91425"/>
                </a:tc>
                <a:tc>
                  <a:txBody>
                    <a:bodyPr>
                      <a:noAutofit/>
                    </a:bodyPr>
                    <a:lstStyle/>
                    <a:p>
                      <a:pPr rtl="0">
                        <a:spcBef>
                          <a:spcPts val="0"/>
                        </a:spcBef>
                        <a:buNone/>
                      </a:pPr>
                      <a:r>
                        <a:rPr lang="en">
                          <a:solidFill>
                            <a:srgbClr val="FFFFFF"/>
                          </a:solidFill>
                          <a:latin typeface="Average"/>
                          <a:ea typeface="Average"/>
                          <a:cs typeface="Average"/>
                          <a:sym typeface="Average"/>
                        </a:rPr>
                        <a:t>Neoliberalism</a:t>
                      </a:r>
                    </a:p>
                    <a:p>
                      <a:pPr rtl="0">
                        <a:spcBef>
                          <a:spcPts val="0"/>
                        </a:spcBef>
                        <a:buNone/>
                      </a:pPr>
                      <a:r>
                        <a:rPr lang="en">
                          <a:solidFill>
                            <a:srgbClr val="FFFFFF"/>
                          </a:solidFill>
                          <a:latin typeface="Average"/>
                          <a:ea typeface="Average"/>
                          <a:cs typeface="Average"/>
                          <a:sym typeface="Average"/>
                        </a:rPr>
                        <a:t>Classic economy</a:t>
                      </a:r>
                    </a:p>
                    <a:p>
                      <a:pPr lvl="0" rtl="0">
                        <a:spcBef>
                          <a:spcPts val="0"/>
                        </a:spcBef>
                        <a:buNone/>
                      </a:pPr>
                      <a:r>
                        <a:rPr lang="en">
                          <a:solidFill>
                            <a:srgbClr val="FFFFFF"/>
                          </a:solidFill>
                          <a:latin typeface="Average"/>
                          <a:ea typeface="Average"/>
                          <a:cs typeface="Average"/>
                          <a:sym typeface="Average"/>
                        </a:rPr>
                        <a:t>Weak/moist handshakes</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Time to Time Travel!</a:t>
            </a:r>
          </a:p>
        </p:txBody>
      </p:sp>
      <p:sp>
        <p:nvSpPr>
          <p:cNvPr id="101" name="Shape 10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What did web pages look like ten years ago?</a:t>
            </a:r>
          </a:p>
          <a:p>
            <a:pPr indent="-228600" lvl="0" marL="457200" rtl="0">
              <a:spcBef>
                <a:spcPts val="0"/>
              </a:spcBef>
              <a:buClr>
                <a:srgbClr val="FFFFFF"/>
              </a:buClr>
            </a:pPr>
            <a:r>
              <a:rPr lang="en">
                <a:solidFill>
                  <a:srgbClr val="FFFFFF"/>
                </a:solidFill>
              </a:rPr>
              <a:t>What do they look like now?</a:t>
            </a:r>
          </a:p>
          <a:p>
            <a:pPr indent="-228600" lvl="0" marL="457200">
              <a:spcBef>
                <a:spcPts val="0"/>
              </a:spcBef>
              <a:buClr>
                <a:srgbClr val="FFFFFF"/>
              </a:buClr>
            </a:pPr>
            <a:r>
              <a:rPr lang="en">
                <a:solidFill>
                  <a:srgbClr val="FFFFFF"/>
                </a:solidFill>
              </a:rPr>
              <a:t>Why?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The glory of The Modern Web</a:t>
            </a:r>
          </a:p>
        </p:txBody>
      </p:sp>
      <p:sp>
        <p:nvSpPr>
          <p:cNvPr id="107" name="Shape 10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HTML5: Meaning</a:t>
            </a:r>
          </a:p>
          <a:p>
            <a:pPr indent="-228600" lvl="1" marL="914400" rtl="0">
              <a:spcBef>
                <a:spcPts val="0"/>
              </a:spcBef>
              <a:buClr>
                <a:srgbClr val="FFFFFF"/>
              </a:buClr>
            </a:pPr>
            <a:r>
              <a:rPr lang="en">
                <a:solidFill>
                  <a:srgbClr val="FFFFFF"/>
                </a:solidFill>
              </a:rPr>
              <a:t>Semanticism</a:t>
            </a:r>
          </a:p>
          <a:p>
            <a:pPr indent="-228600" lvl="0" marL="457200" rtl="0">
              <a:spcBef>
                <a:spcPts val="0"/>
              </a:spcBef>
              <a:buClr>
                <a:srgbClr val="FFFFFF"/>
              </a:buClr>
            </a:pPr>
            <a:r>
              <a:rPr lang="en">
                <a:solidFill>
                  <a:srgbClr val="FFFFFF"/>
                </a:solidFill>
              </a:rPr>
              <a:t>CSS3: Appearance</a:t>
            </a:r>
          </a:p>
          <a:p>
            <a:pPr indent="-228600" lvl="1" marL="914400" rtl="0">
              <a:spcBef>
                <a:spcPts val="0"/>
              </a:spcBef>
              <a:buClr>
                <a:srgbClr val="FFFFFF"/>
              </a:buClr>
            </a:pPr>
            <a:r>
              <a:rPr lang="en">
                <a:solidFill>
                  <a:srgbClr val="FFFFFF"/>
                </a:solidFill>
              </a:rPr>
              <a:t>Animation</a:t>
            </a:r>
          </a:p>
          <a:p>
            <a:pPr indent="-228600" lvl="0" marL="457200" rtl="0">
              <a:spcBef>
                <a:spcPts val="0"/>
              </a:spcBef>
              <a:buClr>
                <a:srgbClr val="FFFFFF"/>
              </a:buClr>
            </a:pPr>
            <a:r>
              <a:rPr lang="en">
                <a:solidFill>
                  <a:srgbClr val="FFFFFF"/>
                </a:solidFill>
              </a:rPr>
              <a:t>Javascript (ES5/6): Function</a:t>
            </a:r>
          </a:p>
          <a:p>
            <a:pPr indent="-228600" lvl="1" marL="914400" rtl="0">
              <a:spcBef>
                <a:spcPts val="0"/>
              </a:spcBef>
              <a:buClr>
                <a:srgbClr val="FFFFFF"/>
              </a:buClr>
            </a:pPr>
            <a:r>
              <a:rPr lang="en">
                <a:solidFill>
                  <a:srgbClr val="FFFFFF"/>
                </a:solidFill>
              </a:rPr>
              <a:t>Events</a:t>
            </a:r>
          </a:p>
          <a:p>
            <a:pPr indent="-228600" lvl="1" marL="914400" rtl="0">
              <a:spcBef>
                <a:spcPts val="0"/>
              </a:spcBef>
              <a:buClr>
                <a:srgbClr val="FFFFFF"/>
              </a:buClr>
            </a:pPr>
            <a:r>
              <a:rPr lang="en">
                <a:solidFill>
                  <a:srgbClr val="FFFFFF"/>
                </a:solidFill>
              </a:rPr>
              <a:t>Web workers</a:t>
            </a:r>
          </a:p>
          <a:p>
            <a:pPr indent="-228600" lvl="1" marL="914400" rtl="0">
              <a:spcBef>
                <a:spcPts val="0"/>
              </a:spcBef>
              <a:buClr>
                <a:srgbClr val="FFFFFF"/>
              </a:buClr>
            </a:pPr>
            <a:r>
              <a:rPr lang="en">
                <a:solidFill>
                  <a:srgbClr val="FFFFFF"/>
                </a:solidFill>
              </a:rPr>
              <a:t>XHTTPRequest and other APIs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HTML5 Semantic Markup</a:t>
            </a:r>
          </a:p>
        </p:txBody>
      </p:sp>
      <p:pic>
        <p:nvPicPr>
          <p:cNvPr id="113" name="Shape 113"/>
          <p:cNvPicPr preferRelativeResize="0"/>
          <p:nvPr/>
        </p:nvPicPr>
        <p:blipFill>
          <a:blip r:embed="rId3">
            <a:alphaModFix/>
          </a:blip>
          <a:stretch>
            <a:fillRect/>
          </a:stretch>
        </p:blipFill>
        <p:spPr>
          <a:xfrm>
            <a:off x="2165350" y="1243075"/>
            <a:ext cx="4813300" cy="3429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