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457200" y="1200150"/>
            <a:ext cx="3994525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2" type="body"/>
          </p:nvPr>
        </p:nvSpPr>
        <p:spPr>
          <a:xfrm>
            <a:off x="4692273" y="1200150"/>
            <a:ext cx="3994525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idx="1" type="body"/>
          </p:nvPr>
        </p:nvSpPr>
        <p:spPr>
          <a:xfrm>
            <a:off x="457200" y="4406309"/>
            <a:ext cx="8229600" cy="51952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300">
                <a:solidFill>
                  <a:schemeClr val="dk1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Welcome Back!</a:t>
            </a:r>
          </a:p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arenR"/>
            </a:pPr>
            <a:r>
              <a:rPr lang="en"/>
              <a:t>Sit on down and bring up your site</a:t>
            </a:r>
          </a:p>
          <a:p>
            <a:pPr indent="-228600" lvl="0" marL="457200" rtl="0">
              <a:spcBef>
                <a:spcPts val="0"/>
              </a:spcBef>
              <a:buAutoNum type="arabicParenR"/>
            </a:pPr>
            <a:r>
              <a:rPr lang="en"/>
              <a:t>Pat yourself on the back again for getting your first website online!</a:t>
            </a:r>
          </a:p>
          <a:p>
            <a:pPr indent="-228600" lvl="0" marL="457200">
              <a:spcBef>
                <a:spcPts val="0"/>
              </a:spcBef>
              <a:buAutoNum type="arabicParenR"/>
            </a:pPr>
            <a:r>
              <a:rPr lang="en"/>
              <a:t>If you haven’t already, find some sites that you think look good and pull them up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Display: Inline</a:t>
            </a:r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660400" rtl="0">
              <a:lnSpc>
                <a:spcPct val="150857"/>
              </a:lnSpc>
              <a:spcBef>
                <a:spcPts val="0"/>
              </a:spcBef>
              <a:buClr>
                <a:srgbClr val="4D4D4D"/>
              </a:buClr>
              <a:buSzPct val="100000"/>
              <a:buFont typeface="Wingdings"/>
              <a:buChar char="§"/>
            </a:pPr>
            <a:r>
              <a:rPr lang="en" sz="1800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Will not clear previous content to drop to the next line like block elements</a:t>
            </a:r>
          </a:p>
          <a:p>
            <a:pPr indent="-342900" lvl="0" marL="660400" rtl="0">
              <a:lnSpc>
                <a:spcPct val="150857"/>
              </a:lnSpc>
              <a:spcBef>
                <a:spcPts val="0"/>
              </a:spcBef>
              <a:buClr>
                <a:srgbClr val="4D4D4D"/>
              </a:buClr>
              <a:buSzPct val="100000"/>
              <a:buFont typeface="Wingdings"/>
              <a:buChar char="§"/>
            </a:pPr>
            <a:r>
              <a:rPr lang="en" sz="1800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Will ignore top and bottom margin settings, but will apply left and right margins, and any padding</a:t>
            </a:r>
          </a:p>
          <a:p>
            <a:pPr indent="-342900" lvl="0" marL="660400" rtl="0">
              <a:lnSpc>
                <a:spcPct val="150857"/>
              </a:lnSpc>
              <a:spcBef>
                <a:spcPts val="0"/>
              </a:spcBef>
              <a:buClr>
                <a:srgbClr val="4D4D4D"/>
              </a:buClr>
              <a:buSzPct val="100000"/>
              <a:buFont typeface="Wingdings"/>
              <a:buChar char="§"/>
            </a:pPr>
            <a:r>
              <a:rPr lang="en" sz="1800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Will ignore the </a:t>
            </a:r>
            <a:r>
              <a:rPr lang="en" sz="1800">
                <a:solidFill>
                  <a:srgbClr val="4D4D4D"/>
                </a:solidFill>
                <a:latin typeface="Courier New"/>
                <a:ea typeface="Courier New"/>
                <a:cs typeface="Courier New"/>
                <a:sym typeface="Courier New"/>
              </a:rPr>
              <a:t>width</a:t>
            </a:r>
            <a:r>
              <a:rPr lang="en" sz="1800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 and </a:t>
            </a:r>
            <a:r>
              <a:rPr lang="en" sz="1800">
                <a:solidFill>
                  <a:srgbClr val="4D4D4D"/>
                </a:solidFill>
                <a:latin typeface="Courier New"/>
                <a:ea typeface="Courier New"/>
                <a:cs typeface="Courier New"/>
                <a:sym typeface="Courier New"/>
              </a:rPr>
              <a:t>height</a:t>
            </a:r>
            <a:r>
              <a:rPr lang="en" sz="1800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 properties</a:t>
            </a:r>
          </a:p>
          <a:p>
            <a:pPr indent="-342900" lvl="0" marL="660400" rtl="0">
              <a:lnSpc>
                <a:spcPct val="150857"/>
              </a:lnSpc>
              <a:spcBef>
                <a:spcPts val="0"/>
              </a:spcBef>
              <a:buClr>
                <a:srgbClr val="4D4D4D"/>
              </a:buClr>
              <a:buSzPct val="100000"/>
              <a:buFont typeface="Wingdings"/>
              <a:buChar char="§"/>
            </a:pPr>
            <a:r>
              <a:rPr lang="en" sz="1800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If floated left or right, will automatically become a block-level element, subject to all block characteristics</a:t>
            </a:r>
          </a:p>
          <a:p>
            <a:pPr indent="-317500" lvl="0" marL="457200" rtl="0">
              <a:lnSpc>
                <a:spcPct val="150857"/>
              </a:lnSpc>
              <a:spcBef>
                <a:spcPts val="0"/>
              </a:spcBef>
              <a:buClr>
                <a:srgbClr val="4D4D4D"/>
              </a:buClr>
              <a:buSzPct val="77777"/>
              <a:buFont typeface="Wingdings"/>
              <a:buChar char="§"/>
            </a:pPr>
            <a:r>
              <a:rPr lang="en" sz="1800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rPr>
              <a:t>Examples of Elements that do this by default:</a:t>
            </a:r>
          </a:p>
          <a:p>
            <a:pPr lvl="0" rtl="0">
              <a:lnSpc>
                <a:spcPct val="150857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" sz="1400">
                <a:solidFill>
                  <a:srgbClr val="E06C1F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&lt;a&gt;</a:t>
            </a:r>
            <a:r>
              <a:rPr lang="en" sz="1400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, </a:t>
            </a:r>
            <a:r>
              <a:rPr lang="en" sz="1400">
                <a:solidFill>
                  <a:srgbClr val="E06C1F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&lt;span&gt;</a:t>
            </a:r>
            <a:r>
              <a:rPr lang="en" sz="1400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, </a:t>
            </a:r>
            <a:r>
              <a:rPr lang="en" sz="1400">
                <a:solidFill>
                  <a:srgbClr val="E06C1F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&lt;b&gt;</a:t>
            </a:r>
            <a:r>
              <a:rPr lang="en" sz="1400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, </a:t>
            </a:r>
            <a:r>
              <a:rPr lang="en" sz="1400">
                <a:solidFill>
                  <a:srgbClr val="E06C1F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&lt;em&gt;</a:t>
            </a:r>
            <a:r>
              <a:rPr lang="en" sz="1400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, </a:t>
            </a:r>
            <a:r>
              <a:rPr lang="en" sz="1400">
                <a:solidFill>
                  <a:srgbClr val="E06C1F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&lt;i&gt;</a:t>
            </a:r>
            <a:r>
              <a:rPr lang="en" sz="1400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, </a:t>
            </a:r>
            <a:r>
              <a:rPr lang="en" sz="1400">
                <a:solidFill>
                  <a:srgbClr val="E06C1F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&lt;cite&gt;</a:t>
            </a:r>
            <a:r>
              <a:rPr lang="en" sz="1400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, </a:t>
            </a:r>
            <a:r>
              <a:rPr lang="en" sz="1400">
                <a:solidFill>
                  <a:srgbClr val="E06C1F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&lt;mark&gt;</a:t>
            </a:r>
            <a:r>
              <a:rPr lang="en" sz="1400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, and </a:t>
            </a:r>
            <a:r>
              <a:rPr lang="en" sz="1400">
                <a:solidFill>
                  <a:srgbClr val="E06C1F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&lt;code&gt;</a:t>
            </a:r>
            <a:r>
              <a:rPr lang="en" sz="1400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.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Display: Inline-Block</a:t>
            </a: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660400" rtl="0">
              <a:lnSpc>
                <a:spcPct val="150857"/>
              </a:lnSpc>
              <a:spcBef>
                <a:spcPts val="0"/>
              </a:spcBef>
              <a:buClr>
                <a:srgbClr val="4D4D4D"/>
              </a:buClr>
              <a:buSzPct val="100000"/>
              <a:buFont typeface="Wingdings"/>
              <a:buChar char="§"/>
            </a:pPr>
            <a:r>
              <a:rPr lang="en" sz="1800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rPr>
              <a:t>Normally inline elements cannot contain block elements</a:t>
            </a:r>
          </a:p>
          <a:p>
            <a:pPr indent="-342900" lvl="0" marL="660400">
              <a:lnSpc>
                <a:spcPct val="150857"/>
              </a:lnSpc>
              <a:spcBef>
                <a:spcPts val="0"/>
              </a:spcBef>
              <a:buClr>
                <a:srgbClr val="4D4D4D"/>
              </a:buClr>
              <a:buSzPct val="100000"/>
              <a:buFont typeface="Wingdings"/>
              <a:buChar char="§"/>
            </a:pPr>
            <a:r>
              <a:rPr lang="en" sz="1800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rPr>
              <a:t>However, display:inline-block makes an element inline, but it’s contents will be treated as if they lived inside a block element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Display: None</a:t>
            </a:r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Doesn’t take up any space.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Doesn’t appear at all.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Positioning</a:t>
            </a:r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1F497D"/>
              </a:buClr>
              <a:buSzPct val="100000"/>
            </a:pPr>
            <a:r>
              <a:rPr lang="en" sz="3600">
                <a:solidFill>
                  <a:srgbClr val="1F497D"/>
                </a:solidFill>
              </a:rPr>
              <a:t>Static</a:t>
            </a:r>
          </a:p>
          <a:p>
            <a:pPr indent="-228600" lvl="0" marL="457200" rtl="0">
              <a:spcBef>
                <a:spcPts val="0"/>
              </a:spcBef>
              <a:buClr>
                <a:srgbClr val="1F497D"/>
              </a:buClr>
              <a:buSzPct val="100000"/>
            </a:pPr>
            <a:r>
              <a:rPr lang="en" sz="3600">
                <a:solidFill>
                  <a:srgbClr val="1F497D"/>
                </a:solidFill>
              </a:rPr>
              <a:t>Absolute</a:t>
            </a:r>
          </a:p>
          <a:p>
            <a:pPr indent="-228600" lvl="0" marL="457200" rtl="0">
              <a:spcBef>
                <a:spcPts val="0"/>
              </a:spcBef>
              <a:buClr>
                <a:srgbClr val="1F497D"/>
              </a:buClr>
              <a:buSzPct val="100000"/>
            </a:pPr>
            <a:r>
              <a:rPr lang="en" sz="3600">
                <a:solidFill>
                  <a:srgbClr val="1F497D"/>
                </a:solidFill>
              </a:rPr>
              <a:t>Fixed</a:t>
            </a:r>
          </a:p>
          <a:p>
            <a:pPr indent="-228600" lvl="0" marL="457200" rtl="0">
              <a:spcBef>
                <a:spcPts val="0"/>
              </a:spcBef>
              <a:buClr>
                <a:srgbClr val="1F497D"/>
              </a:buClr>
              <a:buSzPct val="100000"/>
            </a:pPr>
            <a:r>
              <a:rPr lang="en" sz="3600">
                <a:solidFill>
                  <a:srgbClr val="1F497D"/>
                </a:solidFill>
              </a:rPr>
              <a:t>Relative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3600">
              <a:solidFill>
                <a:srgbClr val="1F497D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rgbClr val="1F497D"/>
                </a:solidFill>
              </a:rPr>
              <a:t>check these examples: developer.mozilla.org/samples/cssref/css-positioning.html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295300" y="205975"/>
            <a:ext cx="8391599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Let’s style some things on your page!</a:t>
            </a:r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Change something about the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font</a:t>
            </a:r>
            <a:r>
              <a:rPr lang="en"/>
              <a:t> of your h1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Make your link text </a:t>
            </a:r>
            <a:r>
              <a:rPr lang="en">
                <a:solidFill>
                  <a:srgbClr val="FF0000"/>
                </a:solidFill>
              </a:rPr>
              <a:t>red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Change the </a:t>
            </a:r>
            <a:r>
              <a:rPr lang="en">
                <a:highlight>
                  <a:srgbClr val="00FFFF"/>
                </a:highlight>
              </a:rPr>
              <a:t>background color</a:t>
            </a:r>
            <a:r>
              <a:rPr lang="en"/>
              <a:t> of all list items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Make the first item in every list </a:t>
            </a:r>
            <a:r>
              <a:rPr b="1" lang="en"/>
              <a:t>bold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>
              <a:spcBef>
                <a:spcPts val="0"/>
              </a:spcBef>
              <a:buNone/>
            </a:pPr>
            <a:r>
              <a:rPr lang="en" sz="2200"/>
              <a:t>Reference: </a:t>
            </a:r>
            <a:r>
              <a:rPr lang="en" sz="2200">
                <a:solidFill>
                  <a:srgbClr val="6D9EEB"/>
                </a:solidFill>
              </a:rPr>
              <a:t>https://developer.mozilla.org/en-US/docs/Web/CSS/Reference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3000"/>
              <a:t>Now let’s style things so they look good!</a:t>
            </a:r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Nav bar! What elements do we need?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nav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ul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li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a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Organize page in customizable divs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Before tomorrow!</a:t>
            </a:r>
          </a:p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347250" y="1200150"/>
            <a:ext cx="8536499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2400"/>
              <a:t>Finish styling your page. Let’s make it shiny!</a:t>
            </a:r>
          </a:p>
          <a:p>
            <a:pPr rtl="0">
              <a:spcBef>
                <a:spcPts val="0"/>
              </a:spcBef>
              <a:buNone/>
            </a:pPr>
            <a:r>
              <a:rPr lang="en" sz="2400"/>
              <a:t>	</a:t>
            </a:r>
            <a:r>
              <a:rPr lang="en" sz="1800"/>
              <a:t>-Have your web-resume divided up into sections</a:t>
            </a:r>
          </a:p>
          <a:p>
            <a:pPr rtl="0">
              <a:spcBef>
                <a:spcPts val="0"/>
              </a:spcBef>
              <a:buNone/>
            </a:pPr>
            <a:r>
              <a:rPr lang="en" sz="1800"/>
              <a:t>	-Have links that direct you to those sections</a:t>
            </a:r>
          </a:p>
          <a:p>
            <a:pPr rtl="0">
              <a:spcBef>
                <a:spcPts val="0"/>
              </a:spcBef>
              <a:buNone/>
            </a:pPr>
            <a:r>
              <a:rPr lang="en" sz="1800"/>
              <a:t>	-Style your page with your own unique style</a:t>
            </a:r>
          </a:p>
          <a:p>
            <a:pPr rtl="0">
              <a:spcBef>
                <a:spcPts val="0"/>
              </a:spcBef>
              <a:buNone/>
            </a:pPr>
            <a:r>
              <a:rPr lang="en" sz="2400"/>
              <a:t>Fighting Git again (this time should be easier)</a:t>
            </a:r>
          </a:p>
          <a:p>
            <a:pPr indent="-342900" lvl="0" marL="457200" rtl="0">
              <a:spcBef>
                <a:spcPts val="0"/>
              </a:spcBef>
              <a:buSzPct val="100000"/>
              <a:buAutoNum type="arabicParenR"/>
            </a:pPr>
            <a:r>
              <a:rPr lang="en" sz="1800"/>
              <a:t>Go to github.com and make a repository called “YOURUSERNAME.github.io”</a:t>
            </a:r>
          </a:p>
          <a:p>
            <a:pPr indent="-342900" lvl="0" marL="457200" rtl="0">
              <a:spcBef>
                <a:spcPts val="0"/>
              </a:spcBef>
              <a:buSzPct val="100000"/>
              <a:buAutoNum type="arabicParenR"/>
            </a:pPr>
            <a:r>
              <a:rPr lang="en" sz="1800"/>
              <a:t>Go to thetoolbox.github.io and download the files into your project folder</a:t>
            </a:r>
          </a:p>
          <a:p>
            <a:pPr indent="-342900" lvl="0" marL="457200" rtl="0">
              <a:spcBef>
                <a:spcPts val="0"/>
              </a:spcBef>
              <a:buSzPct val="100000"/>
              <a:buAutoNum type="arabicParenR"/>
            </a:pPr>
            <a:r>
              <a:rPr lang="en" sz="1800"/>
              <a:t>Run git-setup.command once</a:t>
            </a:r>
          </a:p>
          <a:p>
            <a:pPr indent="-342900" lvl="0" marL="457200" rtl="0">
              <a:spcBef>
                <a:spcPts val="0"/>
              </a:spcBef>
              <a:buSzPct val="100000"/>
              <a:buAutoNum type="arabicParenR"/>
            </a:pPr>
            <a:r>
              <a:rPr lang="en" sz="1800"/>
              <a:t>Run git-commit.command every time you make changes to update your site</a:t>
            </a:r>
          </a:p>
          <a:p>
            <a:pPr indent="-342900" lvl="0" marL="457200">
              <a:spcBef>
                <a:spcPts val="0"/>
              </a:spcBef>
              <a:buSzPct val="100000"/>
              <a:buAutoNum type="arabicParenR"/>
            </a:pPr>
            <a:r>
              <a:rPr lang="en" sz="1800"/>
              <a:t>Your site should now be at YOURUSERNAME.github.io!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Web Dev</a:t>
            </a:r>
          </a:p>
        </p:txBody>
      </p:sp>
      <p:sp>
        <p:nvSpPr>
          <p:cNvPr id="37" name="Shape 37"/>
          <p:cNvSpPr txBox="1"/>
          <p:nvPr>
            <p:ph idx="1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/>
              <a:t>http://bit.ly/rootswebdev2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Quick Review Time!</a:t>
            </a:r>
          </a:p>
        </p:txBody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What tag would you use…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	...to put the content of your page inside?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	...to hold the title of your site?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	...to emphasize one word in your text?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	...to add a script to your page?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Review Two: </a:t>
            </a:r>
            <a:r>
              <a:rPr b="0" lang="en" sz="3000"/>
              <a:t>Back to Emmet</a:t>
            </a:r>
          </a:p>
        </p:txBody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Let’s try making a few pages with Emmet!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	A page with a paragraph inside of the body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	An unordered list with 5 items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	A link with the id ‘linky’ with the text ‘LINK’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Review Two Point Two: Selectors</a:t>
            </a:r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Follow along on your machine as we play the game again as a class!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algn="ctr">
              <a:spcBef>
                <a:spcPts val="0"/>
              </a:spcBef>
              <a:buNone/>
            </a:pPr>
            <a:r>
              <a:rPr lang="en">
                <a:solidFill>
                  <a:srgbClr val="A4C2F4"/>
                </a:solidFill>
              </a:rPr>
              <a:t>http://flukeout.github.io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Design Examples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CSS!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Now that we can select things, let’s start pretty-fying those things we’re selecting!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	</a:t>
            </a:r>
          </a:p>
        </p:txBody>
      </p:sp>
      <p:sp>
        <p:nvSpPr>
          <p:cNvPr id="67" name="Shape 67"/>
          <p:cNvSpPr txBox="1"/>
          <p:nvPr/>
        </p:nvSpPr>
        <p:spPr>
          <a:xfrm>
            <a:off x="1009475" y="2576550"/>
            <a:ext cx="6893400" cy="2095799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2200">
                <a:solidFill>
                  <a:srgbClr val="FFFFFF"/>
                </a:solidFill>
              </a:rPr>
              <a:t>&lt;</a:t>
            </a:r>
            <a:r>
              <a:rPr lang="en" sz="2200">
                <a:solidFill>
                  <a:srgbClr val="FF9900"/>
                </a:solidFill>
              </a:rPr>
              <a:t>style</a:t>
            </a:r>
            <a:r>
              <a:rPr lang="en" sz="2200">
                <a:solidFill>
                  <a:srgbClr val="FFFFFF"/>
                </a:solidFill>
              </a:rPr>
              <a:t>&gt;</a:t>
            </a:r>
          </a:p>
          <a:p>
            <a:pPr indent="457200" rtl="0">
              <a:spcBef>
                <a:spcPts val="0"/>
              </a:spcBef>
              <a:buNone/>
            </a:pPr>
            <a:r>
              <a:rPr lang="en" sz="2200">
                <a:solidFill>
                  <a:srgbClr val="FF0000"/>
                </a:solidFill>
              </a:rPr>
              <a:t>body</a:t>
            </a:r>
            <a:r>
              <a:rPr lang="en" sz="2200">
                <a:solidFill>
                  <a:srgbClr val="FFFFFF"/>
                </a:solidFill>
              </a:rPr>
              <a:t> {</a:t>
            </a:r>
          </a:p>
          <a:p>
            <a:pPr rtl="0">
              <a:spcBef>
                <a:spcPts val="0"/>
              </a:spcBef>
              <a:buNone/>
            </a:pPr>
            <a:r>
              <a:rPr lang="en" sz="2200">
                <a:solidFill>
                  <a:srgbClr val="FFFFFF"/>
                </a:solidFill>
              </a:rPr>
              <a:t>		</a:t>
            </a:r>
            <a:r>
              <a:rPr lang="en" sz="2200">
                <a:solidFill>
                  <a:srgbClr val="6AA84F"/>
                </a:solidFill>
              </a:rPr>
              <a:t>color</a:t>
            </a:r>
            <a:r>
              <a:rPr lang="en" sz="2200">
                <a:solidFill>
                  <a:srgbClr val="FFFFFF"/>
                </a:solidFill>
              </a:rPr>
              <a:t>: white</a:t>
            </a:r>
          </a:p>
          <a:p>
            <a:pPr indent="457200" rtl="0">
              <a:spcBef>
                <a:spcPts val="0"/>
              </a:spcBef>
              <a:buNone/>
            </a:pPr>
            <a:r>
              <a:rPr lang="en" sz="2200">
                <a:solidFill>
                  <a:srgbClr val="FFFFFF"/>
                </a:solidFill>
              </a:rPr>
              <a:t>	</a:t>
            </a:r>
            <a:r>
              <a:rPr lang="en" sz="2200">
                <a:solidFill>
                  <a:srgbClr val="6AA84F"/>
                </a:solidFill>
              </a:rPr>
              <a:t>background-color</a:t>
            </a:r>
            <a:r>
              <a:rPr lang="en" sz="2200">
                <a:solidFill>
                  <a:srgbClr val="FFFFFF"/>
                </a:solidFill>
              </a:rPr>
              <a:t>: black;</a:t>
            </a:r>
          </a:p>
          <a:p>
            <a:pPr indent="457200" rtl="0">
              <a:spcBef>
                <a:spcPts val="0"/>
              </a:spcBef>
              <a:buNone/>
            </a:pPr>
            <a:r>
              <a:rPr lang="en" sz="2200">
                <a:solidFill>
                  <a:srgbClr val="FFFFFF"/>
                </a:solidFill>
              </a:rPr>
              <a:t>}</a:t>
            </a:r>
          </a:p>
          <a:p>
            <a:pPr>
              <a:spcBef>
                <a:spcPts val="0"/>
              </a:spcBef>
              <a:buNone/>
            </a:pPr>
            <a:r>
              <a:rPr lang="en" sz="2200">
                <a:solidFill>
                  <a:srgbClr val="FFFFFF"/>
                </a:solidFill>
              </a:rPr>
              <a:t>&lt;</a:t>
            </a:r>
            <a:r>
              <a:rPr lang="en" sz="2200">
                <a:solidFill>
                  <a:srgbClr val="FF9900"/>
                </a:solidFill>
              </a:rPr>
              <a:t>/style</a:t>
            </a:r>
            <a:r>
              <a:rPr lang="en" sz="2200">
                <a:solidFill>
                  <a:srgbClr val="FFFFFF"/>
                </a:solidFill>
              </a:rPr>
              <a:t>&gt;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0" lang="en" sz="4400">
                <a:solidFill>
                  <a:srgbClr val="000000"/>
                </a:solidFill>
              </a:rPr>
              <a:t>The Box Model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1F497D"/>
              </a:buClr>
              <a:buSzPct val="100000"/>
            </a:pPr>
            <a:r>
              <a:rPr lang="en" sz="1800">
                <a:solidFill>
                  <a:srgbClr val="1F497D"/>
                </a:solidFill>
              </a:rPr>
              <a:t>Everything is a box</a:t>
            </a:r>
          </a:p>
          <a:p>
            <a:pPr indent="-228600" lvl="0" marL="457200" rtl="0">
              <a:spcBef>
                <a:spcPts val="0"/>
              </a:spcBef>
              <a:buClr>
                <a:srgbClr val="1F497D"/>
              </a:buClr>
              <a:buSzPct val="100000"/>
            </a:pPr>
            <a:r>
              <a:rPr lang="en" sz="1800">
                <a:solidFill>
                  <a:srgbClr val="1F497D"/>
                </a:solidFill>
              </a:rPr>
              <a:t>Think about portraits on a wall</a:t>
            </a:r>
          </a:p>
          <a:p>
            <a:pPr indent="-228600" lvl="1" marL="914400" rtl="0">
              <a:spcBef>
                <a:spcPts val="360"/>
              </a:spcBef>
              <a:buClr>
                <a:srgbClr val="1F497D"/>
              </a:buClr>
              <a:buSzPct val="100000"/>
            </a:pPr>
            <a:r>
              <a:rPr lang="en" sz="1800">
                <a:solidFill>
                  <a:srgbClr val="1F497D"/>
                </a:solidFill>
              </a:rPr>
              <a:t>Margin = space between portraits</a:t>
            </a:r>
          </a:p>
          <a:p>
            <a:pPr indent="-228600" lvl="1" marL="914400" rtl="0">
              <a:spcBef>
                <a:spcPts val="360"/>
              </a:spcBef>
              <a:buClr>
                <a:srgbClr val="1F497D"/>
              </a:buClr>
              <a:buSzPct val="100000"/>
            </a:pPr>
            <a:r>
              <a:rPr lang="en" sz="1800">
                <a:solidFill>
                  <a:srgbClr val="1F497D"/>
                </a:solidFill>
              </a:rPr>
              <a:t>Border = the frame</a:t>
            </a:r>
          </a:p>
          <a:p>
            <a:pPr indent="-228600" lvl="1" marL="914400" rtl="0">
              <a:spcBef>
                <a:spcPts val="360"/>
              </a:spcBef>
              <a:buClr>
                <a:srgbClr val="1F497D"/>
              </a:buClr>
              <a:buSzPct val="100000"/>
            </a:pPr>
            <a:r>
              <a:rPr lang="en" sz="1800">
                <a:solidFill>
                  <a:srgbClr val="1F497D"/>
                </a:solidFill>
              </a:rPr>
              <a:t>Padding = the matte</a:t>
            </a:r>
          </a:p>
          <a:p>
            <a:pPr indent="-228600" lvl="1" marL="914400" rtl="0">
              <a:spcBef>
                <a:spcPts val="360"/>
              </a:spcBef>
              <a:buClr>
                <a:srgbClr val="1F497D"/>
              </a:buClr>
              <a:buSzPct val="100000"/>
            </a:pPr>
            <a:r>
              <a:rPr lang="en" sz="1800">
                <a:solidFill>
                  <a:srgbClr val="1F497D"/>
                </a:solidFill>
              </a:rPr>
              <a:t>Width/height = the portrait</a:t>
            </a:r>
          </a:p>
          <a:p>
            <a:pPr indent="-228600" lvl="0" marL="457200" rtl="0">
              <a:spcBef>
                <a:spcPts val="0"/>
              </a:spcBef>
              <a:buClr>
                <a:srgbClr val="1F497D"/>
              </a:buClr>
              <a:buSzPct val="100000"/>
            </a:pPr>
            <a:r>
              <a:rPr lang="en" sz="1800">
                <a:solidFill>
                  <a:srgbClr val="1F497D"/>
                </a:solidFill>
              </a:rPr>
              <a:t>Use Chrome Developer tools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74" name="Shape 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4525" y="1200150"/>
            <a:ext cx="3093174" cy="244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Display: Block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660400" marR="0" rtl="0" algn="l">
              <a:lnSpc>
                <a:spcPct val="150857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ct val="100000"/>
              <a:buFont typeface="Wingdings"/>
              <a:buChar char="§"/>
            </a:pPr>
            <a:r>
              <a:rPr lang="en" sz="1800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rPr>
              <a:t>Expands naturally to fill its parent container width</a:t>
            </a:r>
          </a:p>
          <a:p>
            <a:pPr indent="-342900" lvl="0" marL="660400" rtl="0">
              <a:lnSpc>
                <a:spcPct val="150857"/>
              </a:lnSpc>
              <a:spcBef>
                <a:spcPts val="0"/>
              </a:spcBef>
              <a:buClr>
                <a:srgbClr val="4D4D4D"/>
              </a:buClr>
              <a:buSzPct val="100000"/>
              <a:buFont typeface="Wingdings"/>
              <a:buChar char="§"/>
            </a:pPr>
            <a:r>
              <a:rPr lang="en" sz="1800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rPr>
              <a:t>Can have margins and/or padding</a:t>
            </a:r>
          </a:p>
          <a:p>
            <a:pPr indent="-342900" lvl="0" marL="660400" rtl="0">
              <a:lnSpc>
                <a:spcPct val="150857"/>
              </a:lnSpc>
              <a:spcBef>
                <a:spcPts val="0"/>
              </a:spcBef>
              <a:buClr>
                <a:srgbClr val="4D4D4D"/>
              </a:buClr>
              <a:buSzPct val="100000"/>
              <a:buFont typeface="Wingdings"/>
              <a:buChar char="§"/>
            </a:pPr>
            <a:r>
              <a:rPr lang="en" sz="1800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rPr>
              <a:t>Expands naturally to fit its child elements </a:t>
            </a:r>
          </a:p>
          <a:p>
            <a:pPr indent="-342900" lvl="0" marL="660400" rtl="0">
              <a:lnSpc>
                <a:spcPct val="150857"/>
              </a:lnSpc>
              <a:spcBef>
                <a:spcPts val="0"/>
              </a:spcBef>
              <a:buClr>
                <a:srgbClr val="4D4D4D"/>
              </a:buClr>
              <a:buSzPct val="100000"/>
              <a:buFont typeface="Wingdings"/>
              <a:buChar char="§"/>
            </a:pPr>
            <a:r>
              <a:rPr lang="en" sz="1800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rPr>
              <a:t>By default, will be placed below previous elements in the markup </a:t>
            </a:r>
          </a:p>
          <a:p>
            <a:pPr indent="-342900" lvl="0" marL="660400" rtl="0">
              <a:lnSpc>
                <a:spcPct val="150857"/>
              </a:lnSpc>
              <a:spcBef>
                <a:spcPts val="0"/>
              </a:spcBef>
              <a:buClr>
                <a:srgbClr val="4D4D4D"/>
              </a:buClr>
              <a:buSzPct val="100000"/>
              <a:buFont typeface="Wingdings"/>
              <a:buChar char="§"/>
            </a:pPr>
            <a:r>
              <a:rPr lang="en" sz="1800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rPr>
              <a:t>Example of Elements that do this by default:</a:t>
            </a:r>
          </a:p>
          <a:p>
            <a:pPr indent="457200" lvl="0" marL="45720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E06C1F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&lt;p&gt;</a:t>
            </a:r>
            <a:r>
              <a:rPr lang="en" sz="1400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, </a:t>
            </a:r>
            <a:r>
              <a:rPr lang="en" sz="1400">
                <a:solidFill>
                  <a:srgbClr val="E06C1F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&lt;div&gt;</a:t>
            </a:r>
            <a:r>
              <a:rPr lang="en" sz="1400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, </a:t>
            </a:r>
            <a:r>
              <a:rPr lang="en" sz="1400">
                <a:solidFill>
                  <a:srgbClr val="E06C1F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&lt;form&gt;</a:t>
            </a:r>
            <a:r>
              <a:rPr lang="en" sz="1400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, </a:t>
            </a:r>
            <a:r>
              <a:rPr lang="en" sz="1400">
                <a:solidFill>
                  <a:srgbClr val="E06C1F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&lt;header&gt;</a:t>
            </a:r>
            <a:r>
              <a:rPr lang="en" sz="1400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, </a:t>
            </a:r>
            <a:r>
              <a:rPr lang="en" sz="1400">
                <a:solidFill>
                  <a:srgbClr val="E06C1F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&lt;nav&gt;</a:t>
            </a:r>
            <a:r>
              <a:rPr lang="en" sz="1400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, </a:t>
            </a:r>
            <a:r>
              <a:rPr lang="en" sz="1400">
                <a:solidFill>
                  <a:srgbClr val="E06C1F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&lt;ul&gt;</a:t>
            </a:r>
            <a:r>
              <a:rPr lang="en" sz="1400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, </a:t>
            </a:r>
            <a:r>
              <a:rPr lang="en" sz="1400">
                <a:solidFill>
                  <a:srgbClr val="E06C1F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&lt;li&gt;</a:t>
            </a:r>
            <a:r>
              <a:rPr lang="en" sz="1400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, and </a:t>
            </a:r>
            <a:r>
              <a:rPr lang="en" sz="1400">
                <a:solidFill>
                  <a:srgbClr val="E06C1F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&lt;h1&gt;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