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85" r:id="rId14"/>
    <p:sldId id="271" r:id="rId15"/>
    <p:sldId id="272" r:id="rId16"/>
    <p:sldId id="273" r:id="rId17"/>
    <p:sldId id="274" r:id="rId18"/>
    <p:sldId id="286" r:id="rId19"/>
    <p:sldId id="276" r:id="rId20"/>
    <p:sldId id="277" r:id="rId21"/>
    <p:sldId id="278" r:id="rId22"/>
    <p:sldId id="279" r:id="rId23"/>
    <p:sldId id="287" r:id="rId24"/>
    <p:sldId id="281" r:id="rId25"/>
    <p:sldId id="282" r:id="rId26"/>
    <p:sldId id="283" r:id="rId27"/>
    <p:sldId id="284" r:id="rId28"/>
    <p:sldId id="288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89" r:id="rId45"/>
    <p:sldId id="29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34" r:id="rId61"/>
    <p:sldId id="335" r:id="rId62"/>
    <p:sldId id="336" r:id="rId63"/>
    <p:sldId id="337" r:id="rId64"/>
    <p:sldId id="338" r:id="rId6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>
        <p:scale>
          <a:sx n="125" d="100"/>
          <a:sy n="125" d="100"/>
        </p:scale>
        <p:origin x="-278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520104"/>
        <c:axId val="2125430248"/>
      </c:barChart>
      <c:catAx>
        <c:axId val="2125520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430248"/>
        <c:crosses val="autoZero"/>
        <c:auto val="1"/>
        <c:lblAlgn val="ctr"/>
        <c:lblOffset val="100"/>
        <c:noMultiLvlLbl val="0"/>
      </c:catAx>
      <c:valAx>
        <c:axId val="2125430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520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723288"/>
        <c:axId val="2126726296"/>
      </c:barChart>
      <c:catAx>
        <c:axId val="2126723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6726296"/>
        <c:crosses val="autoZero"/>
        <c:auto val="1"/>
        <c:lblAlgn val="ctr"/>
        <c:lblOffset val="100"/>
        <c:noMultiLvlLbl val="0"/>
      </c:catAx>
      <c:valAx>
        <c:axId val="2126726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723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836712"/>
        <c:axId val="2126839720"/>
      </c:barChart>
      <c:catAx>
        <c:axId val="21268367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6839720"/>
        <c:crosses val="autoZero"/>
        <c:auto val="1"/>
        <c:lblAlgn val="ctr"/>
        <c:lblOffset val="100"/>
        <c:noMultiLvlLbl val="0"/>
      </c:catAx>
      <c:valAx>
        <c:axId val="2126839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836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Manager projektu i produktu (1 osoba)</a:t>
            </a:r>
          </a:p>
          <a:p>
            <a:r>
              <a:rPr lang="pl-PL" smtClean="0"/>
              <a:t>Analityk (1 osoba)</a:t>
            </a:r>
          </a:p>
          <a:p>
            <a:r>
              <a:rPr lang="pl-PL" smtClean="0"/>
              <a:t>Zespoły programistyczne (5 osób) odpowiedzialne za:</a:t>
            </a:r>
          </a:p>
          <a:p>
            <a:pPr lvl="1"/>
            <a:r>
              <a:rPr lang="pl-PL" smtClean="0"/>
              <a:t>Aplikację mobilną</a:t>
            </a:r>
          </a:p>
          <a:p>
            <a:pPr lvl="1"/>
            <a:r>
              <a:rPr lang="pl-PL" smtClean="0"/>
              <a:t>Serwer obsługi zapytań</a:t>
            </a:r>
          </a:p>
          <a:p>
            <a:pPr lvl="1"/>
            <a:r>
              <a:rPr lang="pl-PL" smtClean="0"/>
              <a:t>API</a:t>
            </a:r>
          </a:p>
          <a:p>
            <a:pPr lvl="1"/>
            <a:endParaRPr lang="pl-PL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Przygotowanie</a:t>
            </a:r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</a:t>
            </a:r>
            <a:r>
              <a:rPr lang="en-US" smtClean="0"/>
              <a:t> </a:t>
            </a:r>
            <a:r>
              <a:rPr lang="pl-PL" smtClean="0"/>
              <a:t>trwania</a:t>
            </a:r>
            <a:r>
              <a:rPr lang="en-US" smtClean="0"/>
              <a:t> etapów</a:t>
            </a:r>
            <a:r>
              <a:rPr lang="pl-PL" smtClean="0"/>
              <a:t> w fazie</a:t>
            </a:r>
            <a:r>
              <a:rPr lang="en-US" smtClean="0"/>
              <a:t> przygotowania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Prototyp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12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Wdrożenie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 Serwer obsługi zapytań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4335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45185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3622723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37" y="40206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+mj-lt"/>
              </a:rPr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Korzystanie z API, umożliwiającego dodawanie materiałów przez partnerów będzie wymagało uwierzytelnienia. Zabezpiecza to system przed spamem i niewiarygodnymi źródłami danych.</a:t>
            </a:r>
          </a:p>
          <a:p>
            <a:r>
              <a:rPr lang="pl-PL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Ilość etapów uwierzytelnienia. </a:t>
            </a:r>
          </a:p>
          <a:p>
            <a:r>
              <a:rPr lang="pl-PL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</a:t>
            </a:r>
          </a:p>
          <a:p>
            <a:r>
              <a:rPr lang="pl-PL" dirty="0" smtClean="0">
                <a:latin typeface="+mj-lt"/>
              </a:rPr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uwierzytelnienia.</a:t>
            </a:r>
          </a:p>
          <a:p>
            <a:pPr marL="457200" lvl="1" indent="0">
              <a:buNone/>
            </a:pPr>
            <a:r>
              <a:rPr lang="pl-PL" dirty="0" smtClean="0"/>
              <a:t>3 - Uwierzytelnienie jednostopniowe.</a:t>
            </a:r>
          </a:p>
          <a:p>
            <a:pPr marL="457200" lvl="1" indent="0">
              <a:buNone/>
            </a:pPr>
            <a:r>
              <a:rPr lang="pl-PL" dirty="0" smtClean="0"/>
              <a:t>5 - Uwierzytelnienie dwustopniowe.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Materiały szkoleniowe i samouczki dla użytkowników oraz współpracowników.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Ilość dostępnych materiałów szkoleniowych.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materiałów.</a:t>
            </a:r>
          </a:p>
          <a:p>
            <a:pPr marL="457200" lvl="1" indent="0">
              <a:buNone/>
            </a:pPr>
            <a:r>
              <a:rPr lang="pl-PL" dirty="0" smtClean="0"/>
              <a:t>2 - Jedno z: samouczek w aplikacji mobilnej,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3 - Samouczek w aplikacji mobilnej oraz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5 - Samouczek w aplikacji mobilnej oraz instrukcja obsługi API dla współpracowników oraz szkolenia dla współpracowników.</a:t>
            </a:r>
          </a:p>
        </p:txBody>
      </p:sp>
    </p:spTree>
    <p:extLst>
      <p:ext uri="{BB962C8B-B14F-4D97-AF65-F5344CB8AC3E}">
        <p14:creationId xmlns:p14="http://schemas.microsoft.com/office/powerpoint/2010/main" val="25380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Możliwość zarządzania informacjami w bazie wydarzeń. Dodawanie, edycja, usuwanie i wyszukiwanie wydarzeń.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Dostępność funkcji obsługi wydarzeń.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zarządzania danymi.</a:t>
            </a:r>
          </a:p>
          <a:p>
            <a:pPr marL="457200" lvl="1" indent="0">
              <a:buNone/>
            </a:pPr>
            <a:r>
              <a:rPr lang="pl-PL" dirty="0" smtClean="0"/>
              <a:t>2 - Dodawanie wydarzeń.</a:t>
            </a:r>
          </a:p>
          <a:p>
            <a:pPr marL="457200" lvl="1" indent="0">
              <a:buNone/>
            </a:pPr>
            <a:r>
              <a:rPr lang="pl-PL" dirty="0" smtClean="0"/>
              <a:t>3 - Dodawanie, edycja wydarzeń.</a:t>
            </a:r>
          </a:p>
          <a:p>
            <a:pPr marL="457200" lvl="1" indent="0">
              <a:buNone/>
            </a:pPr>
            <a:r>
              <a:rPr lang="pl-PL" dirty="0" smtClean="0"/>
              <a:t>4 - Dodawanie, edycja i usuwanie wydarzeń.</a:t>
            </a:r>
          </a:p>
          <a:p>
            <a:pPr marL="457200" lvl="1" indent="0">
              <a:buNone/>
            </a:pPr>
            <a:r>
              <a:rPr lang="pl-PL" dirty="0" smtClean="0"/>
              <a:t>5 - Dodawanie, edycja, usuwanie i wyszukiwanie wydarzeń.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6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Prostota obsługi, łatwy dostęp do funkcji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Ankietyzacja wybranej grupy użytkowników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Poniżej 50%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2 - 50% - 60%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3 - 60% - 70%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4 - 70% - 80%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5 - powyżej 80% ankietowanych uznało interfejs za intuicyjny.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3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Poprawne rozpoznawanie obrazów bezpośrednio przekłada się na użyteczność aplikacji.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Procent poprawnie rozpoznanych zdjęć plakatów.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Poniżej 50%.</a:t>
            </a:r>
          </a:p>
          <a:p>
            <a:pPr marL="457200" lvl="1" indent="0">
              <a:buNone/>
            </a:pPr>
            <a:r>
              <a:rPr lang="pl-PL" dirty="0" smtClean="0"/>
              <a:t>2 – Od 51% do 60%.</a:t>
            </a:r>
          </a:p>
          <a:p>
            <a:pPr marL="457200" lvl="1" indent="0">
              <a:buNone/>
            </a:pPr>
            <a:r>
              <a:rPr lang="pl-PL" dirty="0" smtClean="0"/>
              <a:t>3 – Od 61 do 80%.</a:t>
            </a:r>
          </a:p>
          <a:p>
            <a:pPr marL="457200" lvl="1" indent="0">
              <a:buNone/>
            </a:pPr>
            <a:r>
              <a:rPr lang="pl-PL" dirty="0" smtClean="0"/>
              <a:t>4 – Od 81 do 95%.</a:t>
            </a:r>
          </a:p>
          <a:p>
            <a:pPr marL="457200" lvl="1" indent="0">
              <a:buNone/>
            </a:pPr>
            <a:r>
              <a:rPr lang="pl-PL" dirty="0" smtClean="0"/>
              <a:t>5 – Powyżej 95%.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914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 </a:t>
            </a:r>
          </a:p>
          <a:p>
            <a:pPr marL="457200" lvl="1" indent="0">
              <a:buNone/>
            </a:pPr>
            <a:r>
              <a:rPr lang="pl-PL" dirty="0" smtClean="0"/>
              <a:t>Czas od wysłania zdjęcia przez użytkownika do uzyskania informacji zwrotnej o wydarzeniu.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Liczba sekund między wysłaniem żądania a otrzymaniem odpowiedzi.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/>
              <a:t>H</a:t>
            </a:r>
            <a:r>
              <a:rPr lang="pl-PL" dirty="0" smtClean="0"/>
              <a:t>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Więcej niż 15 sek.</a:t>
            </a:r>
          </a:p>
          <a:p>
            <a:pPr marL="457200" lvl="1" indent="0">
              <a:buNone/>
            </a:pPr>
            <a:r>
              <a:rPr lang="pl-PL" dirty="0" smtClean="0"/>
              <a:t>2 – Od 10 do 15 sek.</a:t>
            </a:r>
          </a:p>
          <a:p>
            <a:pPr marL="457200" lvl="1" indent="0">
              <a:buNone/>
            </a:pPr>
            <a:r>
              <a:rPr lang="pl-PL" dirty="0" smtClean="0"/>
              <a:t>3 – Od 6 do 9 sek.</a:t>
            </a:r>
          </a:p>
          <a:p>
            <a:pPr marL="457200" lvl="1" indent="0">
              <a:buNone/>
            </a:pPr>
            <a:r>
              <a:rPr lang="pl-PL" dirty="0" smtClean="0"/>
              <a:t>4 – Od 3 od 6 sek.</a:t>
            </a:r>
          </a:p>
          <a:p>
            <a:pPr marL="457200" lvl="1" indent="0">
              <a:buNone/>
            </a:pPr>
            <a:r>
              <a:rPr lang="pl-PL" dirty="0" smtClean="0"/>
              <a:t>5 – Poniżej 3 sek.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08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Polega na określeniu kompletności dokumentacji i zaawansowania mechanizmów testowych. W przypadku, gdy każda funkcja może być przetestowana automatycznie, to ewentualne zmiany będą szybciej wdrażane.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Łatwość przeprowadzania testów.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1 </a:t>
            </a:r>
            <a:r>
              <a:rPr lang="pl-PL" dirty="0" smtClean="0"/>
              <a:t>– Brak </a:t>
            </a:r>
            <a:r>
              <a:rPr lang="pl-PL" dirty="0"/>
              <a:t>automatycznych testów i niekompletność dokumentacji</a:t>
            </a:r>
            <a:r>
              <a:rPr lang="pl-PL" dirty="0" smtClean="0"/>
              <a:t>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2 </a:t>
            </a:r>
            <a:r>
              <a:rPr lang="pl-PL" dirty="0" smtClean="0"/>
              <a:t>– System posiada </a:t>
            </a:r>
            <a:r>
              <a:rPr lang="pl-PL" dirty="0"/>
              <a:t>kompletną dokumentację, ale testy muszą zostać utworzone od </a:t>
            </a:r>
            <a:r>
              <a:rPr lang="pl-PL" dirty="0" smtClean="0"/>
              <a:t>podstaw</a:t>
            </a:r>
            <a:r>
              <a:rPr lang="pl-PL" dirty="0"/>
              <a:t>.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4 – W pełni automatyczne testy dla kluczowych funkcji systemu.</a:t>
            </a:r>
          </a:p>
          <a:p>
            <a:pPr marL="457200" lvl="1" indent="0">
              <a:buNone/>
            </a:pPr>
            <a:r>
              <a:rPr lang="pl-PL" dirty="0"/>
              <a:t>5 </a:t>
            </a:r>
            <a:r>
              <a:rPr lang="pl-PL" dirty="0" smtClean="0"/>
              <a:t>– W </a:t>
            </a:r>
            <a:r>
              <a:rPr lang="pl-PL" dirty="0"/>
              <a:t>pełni automatyczne testy dla każdej funkcji </a:t>
            </a:r>
            <a:r>
              <a:rPr lang="pl-PL" dirty="0" smtClean="0"/>
              <a:t>systemu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4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8" y="2879112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3" y="2841708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93" y="3155367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4" y="315536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2766" y="4232323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308" y="4232323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540974"/>
            <a:ext cx="1224135" cy="2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17241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61225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7" y="2824265"/>
            <a:ext cx="1373439" cy="1373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07089"/>
            <a:ext cx="1390615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6" y="3120748"/>
            <a:ext cx="763295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3" y="3106351"/>
            <a:ext cx="792088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20748"/>
            <a:ext cx="763295" cy="763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7417" y="409382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7130752" y="232511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2354" y="393949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234348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79" y="3976226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2" y="3197595"/>
            <a:ext cx="609600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32354" y="3129336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9670" y="1917324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54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1644</Words>
  <Application>Microsoft Macintosh PowerPoint</Application>
  <PresentationFormat>On-screen Show (4:3)</PresentationFormat>
  <Paragraphs>763</Paragraphs>
  <Slides>64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Harmonogram i podział pracy</vt:lpstr>
      <vt:lpstr>Główne etapy pracy</vt:lpstr>
      <vt:lpstr>Zespół (7 osób)</vt:lpstr>
      <vt:lpstr>Harmonogram i podział pracy</vt:lpstr>
      <vt:lpstr>Przygotowanie</vt:lpstr>
      <vt:lpstr>Czas trwania etapów w fazie przygotowania</vt:lpstr>
      <vt:lpstr>Przygotowanie</vt:lpstr>
      <vt:lpstr>PowerPoint Presentation</vt:lpstr>
      <vt:lpstr>Harmonogram i podział pracy</vt:lpstr>
      <vt:lpstr>Prototyp</vt:lpstr>
      <vt:lpstr>Czas trwania etapów w fazie prototypu</vt:lpstr>
      <vt:lpstr>Prototyp</vt:lpstr>
      <vt:lpstr>PowerPoint Presentation</vt:lpstr>
      <vt:lpstr>Harmonogram i podział pracy</vt:lpstr>
      <vt:lpstr>Wdrożenie</vt:lpstr>
      <vt:lpstr>Czas trwania etapów w fazie wdrożenia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111</cp:revision>
  <dcterms:created xsi:type="dcterms:W3CDTF">2013-01-02T17:31:24Z</dcterms:created>
  <dcterms:modified xsi:type="dcterms:W3CDTF">2013-01-13T17:05:55Z</dcterms:modified>
</cp:coreProperties>
</file>