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58" r:id="rId5"/>
    <p:sldId id="273" r:id="rId6"/>
    <p:sldId id="259" r:id="rId7"/>
    <p:sldId id="260" r:id="rId8"/>
    <p:sldId id="261" r:id="rId9"/>
    <p:sldId id="262" r:id="rId10"/>
    <p:sldId id="275" r:id="rId11"/>
    <p:sldId id="263" r:id="rId12"/>
    <p:sldId id="264" r:id="rId13"/>
    <p:sldId id="265" r:id="rId14"/>
    <p:sldId id="266" r:id="rId15"/>
    <p:sldId id="267" r:id="rId16"/>
    <p:sldId id="270" r:id="rId17"/>
    <p:sldId id="268" r:id="rId18"/>
    <p:sldId id="269" r:id="rId19"/>
    <p:sldId id="274"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85" autoAdjust="0"/>
    <p:restoredTop sz="94660"/>
  </p:normalViewPr>
  <p:slideViewPr>
    <p:cSldViewPr>
      <p:cViewPr varScale="1">
        <p:scale>
          <a:sx n="61" d="100"/>
          <a:sy n="61" d="100"/>
        </p:scale>
        <p:origin x="-141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3/31/2019</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3/31/2019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3/31/2019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3/31/2019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3/31/2019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3/31/2019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3/31/2019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3/31/2019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3/31/2019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3/31/2019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3/31/2019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3/31/2019</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mage2.slideserve.com/4378219/i-t-s-requirements-in-india-n.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mage2.slideserve.com/4378219/road-safety-in-india-n.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mage2.slideserve.com/4378219/emergency-management-systems-n.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mage2.slideserve.com/4378219/public-transport-n.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mage3.slideserve.com/7049436/option-3-increase-existing-infrastructure-capacity-n.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mage3.slideserve.com/7049436/option-3-increase-existing-infrastructure-capacity-n.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mage2.slideserve.com/4378219/conclusion-n.jp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mage2.slideserve.com/4378219/problems-in-transportation-n.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mage2.slideserve.com/4378219/intelligent-transportation-technologies-n.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image2.slideserve.com/4378219/intelligent-transportation-applications-n.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57158" y="3200400"/>
            <a:ext cx="8572560" cy="3371872"/>
          </a:xfrm>
        </p:spPr>
        <p:txBody>
          <a:bodyPr/>
          <a:lstStyle/>
          <a:p>
            <a:pPr algn="l"/>
            <a:r>
              <a:rPr lang="en-IN" sz="2400" dirty="0" smtClean="0"/>
              <a:t>GUIDED BY</a:t>
            </a:r>
            <a:r>
              <a:rPr lang="en-IN" sz="2400" dirty="0" smtClean="0"/>
              <a:t>:                                                         REPRESENTED </a:t>
            </a:r>
            <a:r>
              <a:rPr lang="en-IN" sz="2400" dirty="0" smtClean="0"/>
              <a:t>BY</a:t>
            </a:r>
            <a:r>
              <a:rPr lang="en-IN" sz="2400" dirty="0" smtClean="0"/>
              <a:t>:</a:t>
            </a:r>
          </a:p>
          <a:p>
            <a:pPr algn="l"/>
            <a:r>
              <a:rPr lang="en-IN" sz="2400" dirty="0" smtClean="0"/>
              <a:t>DR. VANDANA  BHATTACHARJEE                  NAMRATA KUMARI</a:t>
            </a:r>
          </a:p>
          <a:p>
            <a:pPr algn="l"/>
            <a:r>
              <a:rPr lang="en-IN" sz="2400" dirty="0" smtClean="0"/>
              <a:t> </a:t>
            </a:r>
            <a:r>
              <a:rPr lang="en-IN" sz="2400" dirty="0" smtClean="0"/>
              <a:t>                                                                             (MT/ITY/10007/18)</a:t>
            </a:r>
            <a:endParaRPr lang="en-IN" dirty="0"/>
          </a:p>
        </p:txBody>
      </p:sp>
      <p:sp>
        <p:nvSpPr>
          <p:cNvPr id="3" name="Title 2"/>
          <p:cNvSpPr>
            <a:spLocks noGrp="1"/>
          </p:cNvSpPr>
          <p:nvPr>
            <p:ph type="ctrTitle"/>
          </p:nvPr>
        </p:nvSpPr>
        <p:spPr/>
        <p:txBody>
          <a:bodyPr>
            <a:normAutofit fontScale="90000"/>
          </a:bodyPr>
          <a:lstStyle/>
          <a:p>
            <a:r>
              <a:rPr lang="en-IN" dirty="0" smtClean="0"/>
              <a:t>INTELLIGENT TRANSPORTATION SYSTEM</a:t>
            </a:r>
            <a:br>
              <a:rPr lang="en-IN" dirty="0" smtClean="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ITS Elements</a:t>
            </a:r>
            <a:endParaRPr lang="en-IN" dirty="0"/>
          </a:p>
        </p:txBody>
      </p:sp>
      <p:sp>
        <p:nvSpPr>
          <p:cNvPr id="3" name="Content Placeholder 2"/>
          <p:cNvSpPr>
            <a:spLocks noGrp="1"/>
          </p:cNvSpPr>
          <p:nvPr>
            <p:ph sz="quarter" idx="1"/>
          </p:nvPr>
        </p:nvSpPr>
        <p:spPr/>
        <p:txBody>
          <a:bodyPr/>
          <a:lstStyle/>
          <a:p>
            <a:r>
              <a:rPr lang="en-IN" dirty="0" smtClean="0"/>
              <a:t>RTMC </a:t>
            </a:r>
            <a:r>
              <a:rPr lang="en-IN" dirty="0" smtClean="0"/>
              <a:t>(regional traffic management </a:t>
            </a:r>
            <a:r>
              <a:rPr lang="en-IN" dirty="0" err="1" smtClean="0"/>
              <a:t>center</a:t>
            </a:r>
            <a:r>
              <a:rPr lang="en-IN" dirty="0" smtClean="0"/>
              <a:t>)Hardware</a:t>
            </a:r>
          </a:p>
          <a:p>
            <a:pPr>
              <a:buFont typeface="Wingdings" pitchFamily="2" charset="2"/>
              <a:buChar char="Ø"/>
            </a:pPr>
            <a:r>
              <a:rPr lang="en-IN" dirty="0" smtClean="0"/>
              <a:t> stable platform</a:t>
            </a:r>
            <a:endParaRPr lang="en-IN" dirty="0" smtClean="0"/>
          </a:p>
          <a:p>
            <a:r>
              <a:rPr lang="en-IN" dirty="0" smtClean="0"/>
              <a:t>RTMC </a:t>
            </a:r>
            <a:r>
              <a:rPr lang="en-IN" dirty="0" smtClean="0"/>
              <a:t>Software</a:t>
            </a:r>
          </a:p>
          <a:p>
            <a:pPr>
              <a:buFont typeface="Wingdings" pitchFamily="2" charset="2"/>
              <a:buChar char="Ø"/>
            </a:pPr>
            <a:r>
              <a:rPr lang="en-IN" dirty="0" smtClean="0"/>
              <a:t>         Application software</a:t>
            </a:r>
          </a:p>
          <a:p>
            <a:pPr>
              <a:buFont typeface="Wingdings" pitchFamily="2" charset="2"/>
              <a:buChar char="Ø"/>
            </a:pPr>
            <a:r>
              <a:rPr lang="en-IN" dirty="0" smtClean="0"/>
              <a:t>        </a:t>
            </a:r>
            <a:r>
              <a:rPr lang="en-IN" dirty="0" smtClean="0"/>
              <a:t>• Device drivers </a:t>
            </a:r>
            <a:endParaRPr lang="en-IN" dirty="0" smtClean="0"/>
          </a:p>
          <a:p>
            <a:pPr>
              <a:buFont typeface="Wingdings" pitchFamily="2" charset="2"/>
              <a:buChar char="Ø"/>
            </a:pPr>
            <a:r>
              <a:rPr lang="en-IN" dirty="0" smtClean="0"/>
              <a:t> </a:t>
            </a:r>
            <a:r>
              <a:rPr lang="en-IN" dirty="0" smtClean="0"/>
              <a:t>       • </a:t>
            </a:r>
            <a:r>
              <a:rPr lang="en-IN" dirty="0" smtClean="0"/>
              <a:t>Operating system software </a:t>
            </a:r>
            <a:endParaRPr lang="en-IN" dirty="0" smtClean="0"/>
          </a:p>
          <a:p>
            <a:pPr>
              <a:buFont typeface="Wingdings" pitchFamily="2" charset="2"/>
              <a:buChar char="Ø"/>
            </a:pPr>
            <a:r>
              <a:rPr lang="en-IN" dirty="0" smtClean="0"/>
              <a:t> </a:t>
            </a:r>
            <a:r>
              <a:rPr lang="en-IN" dirty="0" smtClean="0"/>
              <a:t>       • </a:t>
            </a:r>
            <a:r>
              <a:rPr lang="en-IN" dirty="0" smtClean="0"/>
              <a:t>Database </a:t>
            </a:r>
            <a:endParaRPr lang="en-IN" dirty="0" smtClean="0"/>
          </a:p>
          <a:p>
            <a:pPr>
              <a:buFont typeface="Wingdings" pitchFamily="2" charset="2"/>
              <a:buChar char="Ø"/>
            </a:pPr>
            <a:r>
              <a:rPr lang="en-IN" dirty="0" smtClean="0"/>
              <a:t> </a:t>
            </a:r>
            <a:r>
              <a:rPr lang="en-IN" dirty="0" smtClean="0"/>
              <a:t>       • </a:t>
            </a:r>
            <a:r>
              <a:rPr lang="en-IN" dirty="0" smtClean="0"/>
              <a:t>Other commercial off the shelf packages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hlinkClick r:id="rId2" tooltip="11.i t s requirements in india"/>
              </a:rPr>
              <a:t>I.T.S REQUIREMENTS IN INDIA</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Number </a:t>
            </a:r>
            <a:r>
              <a:rPr lang="en-IN" dirty="0" smtClean="0"/>
              <a:t>of vehicles – Risen hence road accidents have also increased.</a:t>
            </a:r>
          </a:p>
          <a:p>
            <a:r>
              <a:rPr lang="en-IN" dirty="0" smtClean="0"/>
              <a:t>World’s highest annual road fatalities - 80,000 persons killed on Indian roads every year.</a:t>
            </a:r>
          </a:p>
          <a:p>
            <a:r>
              <a:rPr lang="en-IN" dirty="0" smtClean="0"/>
              <a:t>I.T.S India project –</a:t>
            </a:r>
          </a:p>
          <a:p>
            <a:r>
              <a:rPr lang="en-IN" dirty="0" smtClean="0"/>
              <a:t>To improve road safety and the efficiency of transportation systems.</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hlinkClick r:id="rId2" tooltip="12.road safety in india"/>
              </a:rPr>
              <a:t>ROAD SAFETY IN INDIA</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smtClean="0"/>
              <a:t>Ownership </a:t>
            </a:r>
            <a:r>
              <a:rPr lang="en-IN" dirty="0" smtClean="0"/>
              <a:t>of cars in India - 6 per thousand of population as against 500 in developed economies.</a:t>
            </a:r>
          </a:p>
          <a:p>
            <a:r>
              <a:rPr lang="en-IN" dirty="0" smtClean="0"/>
              <a:t>Number of fatalities per 10,000 vehicles - 14.39 in India, compared to 1.0 to 2.50 in many high income countries</a:t>
            </a:r>
          </a:p>
          <a:p>
            <a:r>
              <a:rPr lang="en-IN" dirty="0" smtClean="0"/>
              <a:t>Causes Of Road Accidents</a:t>
            </a:r>
          </a:p>
          <a:p>
            <a:r>
              <a:rPr lang="en-IN" dirty="0" smtClean="0"/>
              <a:t>➢ Driver’s fault -83.5%</a:t>
            </a:r>
          </a:p>
          <a:p>
            <a:r>
              <a:rPr lang="en-IN" dirty="0" smtClean="0"/>
              <a:t>➢ Pedestrian fault/fault of passengers -4.7%</a:t>
            </a:r>
          </a:p>
          <a:p>
            <a:r>
              <a:rPr lang="en-IN" dirty="0" smtClean="0"/>
              <a:t>➢ Mechanical defect in vehicles -3%</a:t>
            </a:r>
          </a:p>
          <a:p>
            <a:r>
              <a:rPr lang="en-IN" dirty="0" smtClean="0"/>
              <a:t>➢ Bad roads -1.1%</a:t>
            </a:r>
          </a:p>
          <a:p>
            <a:r>
              <a:rPr lang="en-IN" dirty="0" smtClean="0"/>
              <a:t>➢ Bad weather -0.9%</a:t>
            </a:r>
          </a:p>
          <a:p>
            <a:r>
              <a:rPr lang="en-IN" dirty="0" smtClean="0"/>
              <a:t>➢ Other factors-6.8%</a:t>
            </a:r>
          </a:p>
          <a:p>
            <a:r>
              <a:rPr lang="en-IN" dirty="0" err="1" smtClean="0"/>
              <a:t>E.g</a:t>
            </a:r>
            <a:r>
              <a:rPr lang="en-IN" dirty="0" smtClean="0"/>
              <a:t> :cattle</a:t>
            </a:r>
            <a:r>
              <a:rPr lang="en-IN" dirty="0" smtClean="0"/>
              <a:t>, fallen trees, road blockages, non-functioning of signals and</a:t>
            </a:r>
          </a:p>
          <a:p>
            <a:pPr>
              <a:buNone/>
            </a:pPr>
            <a:r>
              <a:rPr lang="en-IN" dirty="0" smtClean="0"/>
              <a:t>             absence </a:t>
            </a:r>
            <a:r>
              <a:rPr lang="en-IN" dirty="0" smtClean="0"/>
              <a:t>of rear reflectors/road signs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hlinkClick r:id="rId2" tooltip="15.emergency management systems"/>
              </a:rPr>
              <a:t>EMERGENCY MANAGEMENT </a:t>
            </a:r>
            <a:r>
              <a:rPr lang="en-IN" b="1" u="sng" dirty="0" smtClean="0">
                <a:hlinkClick r:id="rId2" tooltip="15.emergency management systems"/>
              </a:rPr>
              <a:t>SYSTEMS</a:t>
            </a:r>
            <a:endParaRPr lang="en-IN" dirty="0"/>
          </a:p>
        </p:txBody>
      </p:sp>
      <p:sp>
        <p:nvSpPr>
          <p:cNvPr id="3" name="Content Placeholder 2"/>
          <p:cNvSpPr>
            <a:spLocks noGrp="1"/>
          </p:cNvSpPr>
          <p:nvPr>
            <p:ph sz="quarter" idx="1"/>
          </p:nvPr>
        </p:nvSpPr>
        <p:spPr/>
        <p:txBody>
          <a:bodyPr/>
          <a:lstStyle/>
          <a:p>
            <a:pPr>
              <a:buNone/>
            </a:pPr>
            <a:r>
              <a:rPr lang="en-IN" dirty="0" smtClean="0"/>
              <a:t>➢ Sense the type of emergency and the location</a:t>
            </a:r>
          </a:p>
          <a:p>
            <a:pPr>
              <a:buNone/>
            </a:pPr>
            <a:r>
              <a:rPr lang="en-IN" dirty="0" smtClean="0"/>
              <a:t>➢ Reach the victim with appropriate personnel and equipment, as required</a:t>
            </a:r>
          </a:p>
          <a:p>
            <a:pPr>
              <a:buNone/>
            </a:pPr>
            <a:r>
              <a:rPr lang="en-IN" dirty="0" smtClean="0"/>
              <a:t>➢ Care for the victim as appropriate</a:t>
            </a:r>
          </a:p>
          <a:p>
            <a:pPr>
              <a:buNone/>
            </a:pPr>
            <a:r>
              <a:rPr lang="en-IN" dirty="0" smtClean="0"/>
              <a:t>➢ Feedback to enable audit and healthy evolution of the system and its services.</a:t>
            </a:r>
          </a:p>
          <a:p>
            <a:pPr>
              <a:buNone/>
            </a:pPr>
            <a:r>
              <a:rPr lang="en-IN" dirty="0" smtClean="0"/>
              <a:t/>
            </a:r>
            <a:br>
              <a:rPr lang="en-IN"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hlinkClick r:id="rId2" tooltip="17.public transport"/>
              </a:rPr>
              <a:t>PUBLIC </a:t>
            </a:r>
            <a:r>
              <a:rPr lang="en-IN" b="1" u="sng" dirty="0" smtClean="0">
                <a:hlinkClick r:id="rId2" tooltip="17.public transport"/>
              </a:rPr>
              <a:t>TRANSPORT</a:t>
            </a:r>
            <a:endParaRPr lang="en-IN" dirty="0"/>
          </a:p>
        </p:txBody>
      </p:sp>
      <p:sp>
        <p:nvSpPr>
          <p:cNvPr id="3" name="Content Placeholder 2"/>
          <p:cNvSpPr>
            <a:spLocks noGrp="1"/>
          </p:cNvSpPr>
          <p:nvPr>
            <p:ph sz="quarter" idx="1"/>
          </p:nvPr>
        </p:nvSpPr>
        <p:spPr/>
        <p:txBody>
          <a:bodyPr/>
          <a:lstStyle/>
          <a:p>
            <a:r>
              <a:rPr lang="en-IN" dirty="0" smtClean="0"/>
              <a:t>Improving the accessibility and attractiveness </a:t>
            </a:r>
            <a:r>
              <a:rPr lang="en-IN" dirty="0" smtClean="0"/>
              <a:t>that </a:t>
            </a:r>
            <a:r>
              <a:rPr lang="en-IN" dirty="0" smtClean="0"/>
              <a:t>help reduce congestion in towns and cities.</a:t>
            </a:r>
          </a:p>
          <a:p>
            <a:r>
              <a:rPr lang="en-IN" dirty="0" smtClean="0"/>
              <a:t>Public transport management has the important task of coordinating the various forms of public transport to allow multi-modal travel.</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hlinkClick r:id="rId2" tooltip="23.option 3 increase existing infrastructure capacity"/>
              </a:rPr>
              <a:t>Increase Existing Infrastructure Capacity</a:t>
            </a:r>
            <a:endParaRPr lang="en-IN" dirty="0"/>
          </a:p>
        </p:txBody>
      </p:sp>
      <p:sp>
        <p:nvSpPr>
          <p:cNvPr id="3" name="Content Placeholder 2"/>
          <p:cNvSpPr>
            <a:spLocks noGrp="1"/>
          </p:cNvSpPr>
          <p:nvPr>
            <p:ph sz="quarter" idx="1"/>
          </p:nvPr>
        </p:nvSpPr>
        <p:spPr/>
        <p:txBody>
          <a:bodyPr/>
          <a:lstStyle/>
          <a:p>
            <a:r>
              <a:rPr lang="en-IN" dirty="0" smtClean="0"/>
              <a:t>Simple:</a:t>
            </a:r>
          </a:p>
          <a:p>
            <a:pPr lvl="1"/>
            <a:r>
              <a:rPr lang="en-IN" dirty="0" smtClean="0"/>
              <a:t>More people per vehicle (carpool, bus)</a:t>
            </a:r>
          </a:p>
          <a:p>
            <a:pPr lvl="1"/>
            <a:r>
              <a:rPr lang="en-IN" dirty="0" smtClean="0"/>
              <a:t>Smaller vehicles (motorcycles)</a:t>
            </a:r>
          </a:p>
          <a:p>
            <a:pPr lvl="1"/>
            <a:r>
              <a:rPr lang="en-IN" dirty="0" smtClean="0"/>
              <a:t>Narrow lanes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hlinkClick r:id="rId2" tooltip="23.option 3 increase existing infrastructure capacity"/>
              </a:rPr>
              <a:t>Increase Existing Infrastructure Capacity</a:t>
            </a:r>
            <a:endParaRPr lang="en-IN" dirty="0"/>
          </a:p>
        </p:txBody>
      </p:sp>
      <p:sp>
        <p:nvSpPr>
          <p:cNvPr id="3" name="Content Placeholder 2"/>
          <p:cNvSpPr>
            <a:spLocks noGrp="1"/>
          </p:cNvSpPr>
          <p:nvPr>
            <p:ph sz="quarter" idx="1"/>
          </p:nvPr>
        </p:nvSpPr>
        <p:spPr/>
        <p:txBody>
          <a:bodyPr/>
          <a:lstStyle/>
          <a:p>
            <a:r>
              <a:rPr lang="en-IN" dirty="0" smtClean="0"/>
              <a:t>complex:</a:t>
            </a:r>
          </a:p>
          <a:p>
            <a:pPr lvl="1"/>
            <a:r>
              <a:rPr lang="en-IN" dirty="0" smtClean="0"/>
              <a:t>Vehicle automation</a:t>
            </a:r>
          </a:p>
          <a:p>
            <a:pPr lvl="1"/>
            <a:r>
              <a:rPr lang="en-IN" dirty="0" smtClean="0"/>
              <a:t>Variable speed limits</a:t>
            </a:r>
          </a:p>
          <a:p>
            <a:pPr lvl="1"/>
            <a:r>
              <a:rPr lang="en-IN" dirty="0" smtClean="0"/>
              <a:t>Variable use facilities</a:t>
            </a:r>
          </a:p>
          <a:p>
            <a:pPr lvl="1"/>
            <a:r>
              <a:rPr lang="en-IN" dirty="0" smtClean="0"/>
              <a:t>Traffic monitoring</a:t>
            </a:r>
          </a:p>
          <a:p>
            <a:pPr lvl="1">
              <a:buNone/>
            </a:pP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hlinkClick r:id="rId2" tooltip="18.conclusion"/>
              </a:rPr>
              <a:t>CONCLUSION</a:t>
            </a:r>
            <a:endParaRPr lang="en-IN" dirty="0"/>
          </a:p>
        </p:txBody>
      </p:sp>
      <p:sp>
        <p:nvSpPr>
          <p:cNvPr id="3" name="Content Placeholder 2"/>
          <p:cNvSpPr>
            <a:spLocks noGrp="1"/>
          </p:cNvSpPr>
          <p:nvPr>
            <p:ph sz="quarter" idx="1"/>
          </p:nvPr>
        </p:nvSpPr>
        <p:spPr/>
        <p:txBody>
          <a:bodyPr/>
          <a:lstStyle/>
          <a:p>
            <a:r>
              <a:rPr lang="en-IN" dirty="0" smtClean="0"/>
              <a:t>The rapid increase in </a:t>
            </a:r>
            <a:r>
              <a:rPr lang="en-IN" smtClean="0"/>
              <a:t>e_Safety</a:t>
            </a:r>
            <a:r>
              <a:rPr lang="en-IN" dirty="0" smtClean="0"/>
              <a:t> </a:t>
            </a:r>
            <a:r>
              <a:rPr lang="en-IN" dirty="0" smtClean="0"/>
              <a:t>is in growing demand to the day.</a:t>
            </a:r>
          </a:p>
          <a:p>
            <a:r>
              <a:rPr lang="en-IN" dirty="0" smtClean="0"/>
              <a:t>The making of new vehicles should be well equipped with necessary technologies.</a:t>
            </a:r>
          </a:p>
          <a:p>
            <a:r>
              <a:rPr lang="en-IN" dirty="0" smtClean="0"/>
              <a:t>To change the road user culture. This includes stronger levels of traffic regulation and enforcement.</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Finally to </a:t>
            </a:r>
            <a:r>
              <a:rPr lang="en-IN" b="1" u="sng" dirty="0" smtClean="0"/>
              <a:t>sum up</a:t>
            </a:r>
            <a:endParaRPr lang="en-IN" dirty="0"/>
          </a:p>
        </p:txBody>
      </p:sp>
      <p:sp>
        <p:nvSpPr>
          <p:cNvPr id="3" name="Content Placeholder 2"/>
          <p:cNvSpPr>
            <a:spLocks noGrp="1"/>
          </p:cNvSpPr>
          <p:nvPr>
            <p:ph sz="quarter" idx="1"/>
          </p:nvPr>
        </p:nvSpPr>
        <p:spPr/>
        <p:txBody>
          <a:bodyPr/>
          <a:lstStyle/>
          <a:p>
            <a:r>
              <a:rPr lang="en-IN" dirty="0" smtClean="0"/>
              <a:t>Raising </a:t>
            </a:r>
            <a:r>
              <a:rPr lang="en-IN" dirty="0" smtClean="0"/>
              <a:t>awareness on ITS and road safety</a:t>
            </a:r>
          </a:p>
          <a:p>
            <a:r>
              <a:rPr lang="en-IN" dirty="0" smtClean="0"/>
              <a:t> </a:t>
            </a:r>
            <a:r>
              <a:rPr lang="en-IN" dirty="0" smtClean="0"/>
              <a:t>protecting vulnerable road users</a:t>
            </a:r>
          </a:p>
          <a:p>
            <a:r>
              <a:rPr lang="en-IN" dirty="0" smtClean="0"/>
              <a:t> </a:t>
            </a:r>
            <a:r>
              <a:rPr lang="en-IN" dirty="0" smtClean="0"/>
              <a:t>Traffic Management</a:t>
            </a:r>
          </a:p>
          <a:p>
            <a:r>
              <a:rPr lang="en-IN" dirty="0" smtClean="0"/>
              <a:t> </a:t>
            </a:r>
            <a:r>
              <a:rPr lang="en-IN" dirty="0" smtClean="0"/>
              <a:t>Emergency Response Management</a:t>
            </a:r>
          </a:p>
          <a:p>
            <a:r>
              <a:rPr lang="en-IN" dirty="0" smtClean="0"/>
              <a:t>Commercial </a:t>
            </a:r>
            <a:r>
              <a:rPr lang="en-IN" dirty="0" smtClean="0"/>
              <a:t>Vehicle Operations</a:t>
            </a:r>
          </a:p>
          <a:p>
            <a:r>
              <a:rPr lang="en-IN" dirty="0" smtClean="0"/>
              <a:t> Traffic </a:t>
            </a:r>
            <a:r>
              <a:rPr lang="en-IN" dirty="0" smtClean="0"/>
              <a:t>and </a:t>
            </a:r>
            <a:r>
              <a:rPr lang="en-IN" dirty="0" err="1" smtClean="0"/>
              <a:t>Traveler</a:t>
            </a:r>
            <a:r>
              <a:rPr lang="en-IN" dirty="0" smtClean="0"/>
              <a:t> information</a:t>
            </a:r>
          </a:p>
          <a:p>
            <a:r>
              <a:rPr lang="en-IN" dirty="0" smtClean="0"/>
              <a:t>Public </a:t>
            </a:r>
            <a:r>
              <a:rPr lang="en-IN" dirty="0" smtClean="0"/>
              <a:t>Transport Management</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a:t>
            </a:r>
            <a:endParaRPr lang="en-IN" dirty="0"/>
          </a:p>
        </p:txBody>
      </p:sp>
      <p:sp>
        <p:nvSpPr>
          <p:cNvPr id="3" name="Content Placeholder 2"/>
          <p:cNvSpPr>
            <a:spLocks noGrp="1"/>
          </p:cNvSpPr>
          <p:nvPr>
            <p:ph sz="quarter" idx="1"/>
          </p:nvPr>
        </p:nvSpPr>
        <p:spPr/>
        <p:txBody>
          <a:bodyPr/>
          <a:lstStyle/>
          <a:p>
            <a:r>
              <a:rPr lang="en-IN" dirty="0" smtClean="0"/>
              <a:t>Transportation </a:t>
            </a:r>
            <a:r>
              <a:rPr lang="en-IN" dirty="0" smtClean="0"/>
              <a:t>Planning &amp; Engineering – BY P.S.Papacostas &amp; P. D. </a:t>
            </a:r>
            <a:r>
              <a:rPr lang="en-IN" dirty="0" smtClean="0"/>
              <a:t>Prevedorous</a:t>
            </a:r>
          </a:p>
          <a:p>
            <a:r>
              <a:rPr lang="en-IN" dirty="0" smtClean="0"/>
              <a:t>incog.org</a:t>
            </a:r>
          </a:p>
          <a:p>
            <a:r>
              <a:rPr lang="en-IN" dirty="0" smtClean="0"/>
              <a:t>Internet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CONTENTS</a:t>
            </a:r>
            <a:endParaRPr lang="en-IN" dirty="0">
              <a:solidFill>
                <a:srgbClr val="C00000"/>
              </a:solidFill>
            </a:endParaRPr>
          </a:p>
        </p:txBody>
      </p:sp>
      <p:sp>
        <p:nvSpPr>
          <p:cNvPr id="3" name="Content Placeholder 2"/>
          <p:cNvSpPr>
            <a:spLocks noGrp="1"/>
          </p:cNvSpPr>
          <p:nvPr>
            <p:ph sz="quarter" idx="1"/>
          </p:nvPr>
        </p:nvSpPr>
        <p:spPr/>
        <p:txBody>
          <a:bodyPr/>
          <a:lstStyle/>
          <a:p>
            <a:r>
              <a:rPr lang="en-IN" dirty="0" smtClean="0"/>
              <a:t>Introduction to Intelligent </a:t>
            </a:r>
            <a:r>
              <a:rPr lang="en-IN" dirty="0" smtClean="0"/>
              <a:t>Transportation System(I.T.S</a:t>
            </a:r>
            <a:r>
              <a:rPr lang="en-IN" dirty="0" smtClean="0"/>
              <a:t>)</a:t>
            </a:r>
            <a:endParaRPr lang="en-IN" dirty="0" smtClean="0"/>
          </a:p>
          <a:p>
            <a:r>
              <a:rPr lang="en-IN" dirty="0" smtClean="0"/>
              <a:t>F</a:t>
            </a:r>
            <a:r>
              <a:rPr lang="en-IN" dirty="0" smtClean="0"/>
              <a:t>eatures </a:t>
            </a:r>
            <a:r>
              <a:rPr lang="en-IN" dirty="0" smtClean="0"/>
              <a:t>of I.T.S which is practiced in the </a:t>
            </a:r>
            <a:r>
              <a:rPr lang="en-IN" dirty="0" smtClean="0"/>
              <a:t>world</a:t>
            </a:r>
          </a:p>
          <a:p>
            <a:r>
              <a:rPr lang="en-IN" dirty="0" smtClean="0"/>
              <a:t>Problems in transportation</a:t>
            </a:r>
          </a:p>
          <a:p>
            <a:r>
              <a:rPr lang="en-IN" dirty="0" smtClean="0"/>
              <a:t>T</a:t>
            </a:r>
            <a:r>
              <a:rPr lang="en-IN" dirty="0" smtClean="0"/>
              <a:t>echnologies</a:t>
            </a:r>
            <a:endParaRPr lang="en-IN" dirty="0" smtClean="0"/>
          </a:p>
          <a:p>
            <a:r>
              <a:rPr lang="en-IN" dirty="0" smtClean="0"/>
              <a:t>The I.T.S status in </a:t>
            </a:r>
            <a:r>
              <a:rPr lang="en-IN" dirty="0" smtClean="0"/>
              <a:t>India</a:t>
            </a:r>
          </a:p>
          <a:p>
            <a:r>
              <a:rPr lang="en-IN" dirty="0" smtClean="0"/>
              <a:t>Implementation of I.T.S</a:t>
            </a:r>
          </a:p>
          <a:p>
            <a:r>
              <a:rPr lang="en-IN" dirty="0" smtClean="0"/>
              <a:t>Reference</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Content Placeholder 2"/>
          <p:cNvSpPr>
            <a:spLocks noGrp="1"/>
          </p:cNvSpPr>
          <p:nvPr>
            <p:ph sz="quarter" idx="1"/>
          </p:nvPr>
        </p:nvSpPr>
        <p:spPr>
          <a:xfrm>
            <a:off x="914400" y="285728"/>
            <a:ext cx="7772400" cy="5734072"/>
          </a:xfrm>
        </p:spPr>
        <p:txBody>
          <a:bodyPr>
            <a:normAutofit/>
          </a:bodyPr>
          <a:lstStyle/>
          <a:p>
            <a:pPr>
              <a:buNone/>
            </a:pPr>
            <a:endParaRPr lang="en-IN" dirty="0" smtClean="0"/>
          </a:p>
          <a:p>
            <a:pPr>
              <a:buNone/>
            </a:pPr>
            <a:endParaRPr lang="en-IN" dirty="0" smtClean="0"/>
          </a:p>
          <a:p>
            <a:endParaRPr lang="en-IN" dirty="0" smtClean="0"/>
          </a:p>
          <a:p>
            <a:endParaRPr lang="en-IN" dirty="0" smtClean="0"/>
          </a:p>
          <a:p>
            <a:pPr>
              <a:buNone/>
            </a:pPr>
            <a:r>
              <a:rPr lang="en-IN" dirty="0" smtClean="0"/>
              <a:t>                     </a:t>
            </a:r>
            <a:r>
              <a:rPr lang="en-IN" sz="6000" b="1" dirty="0" smtClean="0">
                <a:solidFill>
                  <a:schemeClr val="accent2">
                    <a:lumMod val="60000"/>
                    <a:lumOff val="40000"/>
                  </a:schemeClr>
                </a:solidFill>
              </a:rPr>
              <a:t>THANK  YOU!                  </a:t>
            </a:r>
            <a:endParaRPr lang="en-IN" sz="6000" b="1" dirty="0">
              <a:solidFill>
                <a:schemeClr val="accent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sz="quarter" idx="1"/>
          </p:nvPr>
        </p:nvSpPr>
        <p:spPr/>
        <p:txBody>
          <a:bodyPr/>
          <a:lstStyle/>
          <a:p>
            <a:r>
              <a:rPr lang="en-IN" dirty="0" smtClean="0"/>
              <a:t>Intelligent Transport Systems (ITS) intend to add information and communications technology to transport infrastructure and vehicles in an effort to improve:</a:t>
            </a:r>
          </a:p>
          <a:p>
            <a:r>
              <a:rPr lang="en-IN" dirty="0" smtClean="0"/>
              <a:t>Safety</a:t>
            </a:r>
          </a:p>
          <a:p>
            <a:r>
              <a:rPr lang="en-IN" dirty="0" smtClean="0"/>
              <a:t>R</a:t>
            </a:r>
            <a:r>
              <a:rPr lang="en-IN" dirty="0" smtClean="0"/>
              <a:t>eliability</a:t>
            </a:r>
          </a:p>
          <a:p>
            <a:r>
              <a:rPr lang="en-IN" dirty="0" smtClean="0"/>
              <a:t>E</a:t>
            </a:r>
            <a:r>
              <a:rPr lang="en-IN" dirty="0" smtClean="0"/>
              <a:t>fficiency</a:t>
            </a:r>
            <a:endParaRPr lang="en-IN" dirty="0" smtClean="0"/>
          </a:p>
          <a:p>
            <a:r>
              <a:rPr lang="en-IN" dirty="0" smtClean="0"/>
              <a:t>Q</a:t>
            </a:r>
            <a:r>
              <a:rPr lang="en-IN" dirty="0" smtClean="0"/>
              <a:t>uality </a:t>
            </a:r>
            <a:r>
              <a:rPr lang="en-IN" dirty="0" smtClean="0"/>
              <a:t>of means of transport</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INTRODUCTION</a:t>
            </a:r>
            <a:endParaRPr lang="en-IN" dirty="0">
              <a:solidFill>
                <a:srgbClr val="C00000"/>
              </a:solidFill>
            </a:endParaRPr>
          </a:p>
        </p:txBody>
      </p:sp>
      <p:sp>
        <p:nvSpPr>
          <p:cNvPr id="3" name="Content Placeholder 2"/>
          <p:cNvSpPr>
            <a:spLocks noGrp="1"/>
          </p:cNvSpPr>
          <p:nvPr>
            <p:ph sz="quarter" idx="1"/>
          </p:nvPr>
        </p:nvSpPr>
        <p:spPr/>
        <p:txBody>
          <a:bodyPr>
            <a:normAutofit lnSpcReduction="10000"/>
          </a:bodyPr>
          <a:lstStyle/>
          <a:p>
            <a:r>
              <a:rPr lang="en-IN" dirty="0" smtClean="0"/>
              <a:t>Intelligent Transportation Systems (ITS) is a set of tools that allows technology to improve the efficiency and safety on </a:t>
            </a:r>
            <a:r>
              <a:rPr lang="en-IN" dirty="0" smtClean="0"/>
              <a:t>roadways.</a:t>
            </a:r>
          </a:p>
          <a:p>
            <a:r>
              <a:rPr lang="en-IN" dirty="0" smtClean="0"/>
              <a:t>By </a:t>
            </a:r>
            <a:r>
              <a:rPr lang="en-IN" dirty="0" smtClean="0"/>
              <a:t>providing agencies the ability to </a:t>
            </a:r>
            <a:r>
              <a:rPr lang="en-IN" dirty="0" smtClean="0"/>
              <a:t>“see</a:t>
            </a:r>
            <a:r>
              <a:rPr lang="en-IN" dirty="0" smtClean="0"/>
              <a:t>” the current traffic conditions and manage the roadway system in </a:t>
            </a:r>
            <a:r>
              <a:rPr lang="en-IN" b="1" dirty="0" smtClean="0"/>
              <a:t>real time</a:t>
            </a:r>
            <a:r>
              <a:rPr lang="en-IN" dirty="0" smtClean="0"/>
              <a:t>.</a:t>
            </a:r>
          </a:p>
          <a:p>
            <a:r>
              <a:rPr lang="en-IN" dirty="0" smtClean="0"/>
              <a:t>This is greatly beneficial when dealing with an incident. </a:t>
            </a:r>
            <a:endParaRPr lang="en-IN" dirty="0" smtClean="0"/>
          </a:p>
          <a:p>
            <a:r>
              <a:rPr lang="en-IN" dirty="0" smtClean="0"/>
              <a:t>It </a:t>
            </a:r>
            <a:r>
              <a:rPr lang="en-IN" dirty="0" smtClean="0"/>
              <a:t>allows agencies to visually evaluate the incident and determine the necessary equipment and personnel needed without having to physically be at the site and quickly dispatching the proper response equipment and staff, thus saving time and, more importantly, </a:t>
            </a:r>
            <a:r>
              <a:rPr lang="en-IN" b="1" dirty="0" smtClean="0"/>
              <a:t>lives</a:t>
            </a:r>
            <a:r>
              <a:rPr lang="en-IN" dirty="0" smtClean="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hlinkClick r:id="rId2" tooltip="5.problems in transportation"/>
              </a:rPr>
              <a:t>PROBLEMS IN </a:t>
            </a:r>
            <a:r>
              <a:rPr lang="en-IN" b="1" u="sng" dirty="0" smtClean="0">
                <a:hlinkClick r:id="rId2" tooltip="5.problems in transportation"/>
              </a:rPr>
              <a:t>TRANSPORTATION</a:t>
            </a:r>
            <a:endParaRPr lang="en-IN" dirty="0"/>
          </a:p>
        </p:txBody>
      </p:sp>
      <p:sp>
        <p:nvSpPr>
          <p:cNvPr id="3" name="Content Placeholder 2"/>
          <p:cNvSpPr>
            <a:spLocks noGrp="1"/>
          </p:cNvSpPr>
          <p:nvPr>
            <p:ph sz="quarter" idx="1"/>
          </p:nvPr>
        </p:nvSpPr>
        <p:spPr/>
        <p:txBody>
          <a:bodyPr/>
          <a:lstStyle/>
          <a:p>
            <a:r>
              <a:rPr lang="en-IN" dirty="0" smtClean="0"/>
              <a:t>TRAFFIC CONGESTION</a:t>
            </a:r>
          </a:p>
          <a:p>
            <a:r>
              <a:rPr lang="en-IN" dirty="0" smtClean="0"/>
              <a:t>FUEL CONSUMPTION</a:t>
            </a:r>
          </a:p>
          <a:p>
            <a:r>
              <a:rPr lang="en-IN" dirty="0" smtClean="0"/>
              <a:t>TO REDUCE </a:t>
            </a:r>
            <a:r>
              <a:rPr lang="en-IN" dirty="0" smtClean="0"/>
              <a:t>ROAD ACCIDENTS</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sz="quarter" idx="1"/>
          </p:nvPr>
        </p:nvPicPr>
        <p:blipFill>
          <a:blip r:embed="rId2"/>
          <a:srcRect/>
          <a:stretch>
            <a:fillRect/>
          </a:stretch>
        </p:blipFill>
        <p:spPr bwMode="auto">
          <a:xfrm>
            <a:off x="428595" y="242848"/>
            <a:ext cx="8358247" cy="6400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sz="quarter" idx="1"/>
          </p:nvPr>
        </p:nvPicPr>
        <p:blipFill>
          <a:blip r:embed="rId2"/>
          <a:srcRect/>
          <a:stretch>
            <a:fillRect/>
          </a:stretch>
        </p:blipFill>
        <p:spPr bwMode="auto">
          <a:xfrm>
            <a:off x="203171" y="214290"/>
            <a:ext cx="8583671" cy="6429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C00000"/>
            </a:solidFill>
          </a:ln>
        </p:spPr>
        <p:txBody>
          <a:bodyPr>
            <a:normAutofit fontScale="90000"/>
          </a:bodyPr>
          <a:lstStyle/>
          <a:p>
            <a:r>
              <a:rPr lang="en-IN" b="1" dirty="0" smtClean="0">
                <a:solidFill>
                  <a:srgbClr val="C00000"/>
                </a:solidFill>
                <a:hlinkClick r:id="rId2" tooltip="8.intelligent transportation technologies"/>
              </a:rPr>
              <a:t>Intelligent transportation technologies</a:t>
            </a:r>
            <a:endParaRPr lang="en-IN" dirty="0">
              <a:solidFill>
                <a:srgbClr val="C00000"/>
              </a:solidFill>
            </a:endParaRPr>
          </a:p>
        </p:txBody>
      </p:sp>
      <p:sp>
        <p:nvSpPr>
          <p:cNvPr id="3" name="Content Placeholder 2"/>
          <p:cNvSpPr>
            <a:spLocks noGrp="1"/>
          </p:cNvSpPr>
          <p:nvPr>
            <p:ph sz="quarter" idx="1"/>
          </p:nvPr>
        </p:nvSpPr>
        <p:spPr/>
        <p:txBody>
          <a:bodyPr>
            <a:normAutofit/>
          </a:bodyPr>
          <a:lstStyle/>
          <a:p>
            <a:r>
              <a:rPr lang="en-IN" dirty="0" smtClean="0"/>
              <a:t>Wireless </a:t>
            </a:r>
            <a:r>
              <a:rPr lang="en-IN" dirty="0" smtClean="0"/>
              <a:t>communications</a:t>
            </a:r>
          </a:p>
          <a:p>
            <a:r>
              <a:rPr lang="en-IN" dirty="0" smtClean="0"/>
              <a:t>Computational technologies</a:t>
            </a:r>
          </a:p>
          <a:p>
            <a:r>
              <a:rPr lang="en-IN" dirty="0" smtClean="0"/>
              <a:t>Sensing technologies</a:t>
            </a:r>
          </a:p>
          <a:p>
            <a:r>
              <a:rPr lang="en-IN" dirty="0" smtClean="0"/>
              <a:t>Video vehicle detection</a:t>
            </a:r>
          </a:p>
          <a:p>
            <a:r>
              <a:rPr lang="en-IN" dirty="0" smtClean="0"/>
              <a:t>Probe &amp; smart vehicles</a:t>
            </a:r>
          </a:p>
          <a:p>
            <a:r>
              <a:rPr lang="en-IN" dirty="0" smtClean="0"/>
              <a:t>The incident detection </a:t>
            </a:r>
            <a:r>
              <a:rPr lang="en-IN" dirty="0" err="1" smtClean="0"/>
              <a:t>centers</a:t>
            </a:r>
            <a:endParaRPr lang="en-IN" dirty="0" smtClean="0"/>
          </a:p>
          <a:p>
            <a:r>
              <a:rPr lang="en-IN" dirty="0" smtClean="0"/>
              <a:t>In vehicle information &amp; route guide</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hlinkClick r:id="rId2" tooltip="9.intelligent transportation applications"/>
              </a:rPr>
              <a:t>Intelligent transportation applications</a:t>
            </a:r>
            <a:endParaRPr lang="en-IN" dirty="0"/>
          </a:p>
        </p:txBody>
      </p:sp>
      <p:sp>
        <p:nvSpPr>
          <p:cNvPr id="3" name="Content Placeholder 2"/>
          <p:cNvSpPr>
            <a:spLocks noGrp="1"/>
          </p:cNvSpPr>
          <p:nvPr>
            <p:ph sz="quarter" idx="1"/>
          </p:nvPr>
        </p:nvSpPr>
        <p:spPr/>
        <p:txBody>
          <a:bodyPr/>
          <a:lstStyle/>
          <a:p>
            <a:r>
              <a:rPr lang="en-IN" dirty="0" smtClean="0"/>
              <a:t>Electronic toll collection</a:t>
            </a:r>
          </a:p>
          <a:p>
            <a:r>
              <a:rPr lang="en-IN" dirty="0" smtClean="0"/>
              <a:t>Emergency vehicle notification systems</a:t>
            </a:r>
          </a:p>
          <a:p>
            <a:r>
              <a:rPr lang="en-IN" dirty="0" smtClean="0"/>
              <a:t>Automatic road enforcement</a:t>
            </a:r>
          </a:p>
          <a:p>
            <a:r>
              <a:rPr lang="en-IN" dirty="0" smtClean="0"/>
              <a:t>Hot lanes</a:t>
            </a:r>
            <a:endParaRPr lang="en-IN" dirty="0"/>
          </a:p>
        </p:txBody>
      </p:sp>
      <p:pic>
        <p:nvPicPr>
          <p:cNvPr id="3074" name="Picture 2" descr="C:\Users\US\Desktop\intelligent-transportation-applications1-n.jpg"/>
          <p:cNvPicPr>
            <a:picLocks noChangeAspect="1" noChangeArrowheads="1"/>
          </p:cNvPicPr>
          <p:nvPr/>
        </p:nvPicPr>
        <p:blipFill>
          <a:blip r:embed="rId3"/>
          <a:srcRect/>
          <a:stretch>
            <a:fillRect/>
          </a:stretch>
        </p:blipFill>
        <p:spPr bwMode="auto">
          <a:xfrm>
            <a:off x="1571604" y="3714752"/>
            <a:ext cx="6000792" cy="246697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5560</TotalTime>
  <Words>638</Words>
  <Application>Microsoft Office PowerPoint</Application>
  <PresentationFormat>On-screen Show (4:3)</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INTELLIGENT TRANSPORTATION SYSTEM </vt:lpstr>
      <vt:lpstr>CONTENTS</vt:lpstr>
      <vt:lpstr>INTRODUCTION</vt:lpstr>
      <vt:lpstr>INTRODUCTION</vt:lpstr>
      <vt:lpstr>PROBLEMS IN TRANSPORTATION</vt:lpstr>
      <vt:lpstr>Slide 6</vt:lpstr>
      <vt:lpstr>Slide 7</vt:lpstr>
      <vt:lpstr>Intelligent transportation technologies</vt:lpstr>
      <vt:lpstr>Intelligent transportation applications</vt:lpstr>
      <vt:lpstr>ITS Elements</vt:lpstr>
      <vt:lpstr>I.T.S REQUIREMENTS IN INDIA</vt:lpstr>
      <vt:lpstr>ROAD SAFETY IN INDIA</vt:lpstr>
      <vt:lpstr>EMERGENCY MANAGEMENT SYSTEMS</vt:lpstr>
      <vt:lpstr>PUBLIC TRANSPORT</vt:lpstr>
      <vt:lpstr>Increase Existing Infrastructure Capacity</vt:lpstr>
      <vt:lpstr>Increase Existing Infrastructure Capacity</vt:lpstr>
      <vt:lpstr>CONCLUSION</vt:lpstr>
      <vt:lpstr>Finally to sum up</vt:lpstr>
      <vt:lpstr>Reference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TRANSPORTATION SYSTEM </dc:title>
  <dc:creator>US</dc:creator>
  <cp:lastModifiedBy>US</cp:lastModifiedBy>
  <cp:revision>17</cp:revision>
  <dcterms:created xsi:type="dcterms:W3CDTF">2019-03-31T07:52:01Z</dcterms:created>
  <dcterms:modified xsi:type="dcterms:W3CDTF">2019-04-04T04:32:57Z</dcterms:modified>
</cp:coreProperties>
</file>