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76" r:id="rId3"/>
    <p:sldId id="277" r:id="rId4"/>
    <p:sldId id="278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E03"/>
    <a:srgbClr val="FF0101"/>
    <a:srgbClr val="4A1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86408" autoAdjust="0"/>
  </p:normalViewPr>
  <p:slideViewPr>
    <p:cSldViewPr>
      <p:cViewPr varScale="1">
        <p:scale>
          <a:sx n="89" d="100"/>
          <a:sy n="89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0D075-FEBE-416F-8FB3-03435779179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F4B7B-9EDD-4319-9B56-C69FDE0878B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4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자 이제 영상도 보았으니</a:t>
            </a:r>
            <a:endParaRPr lang="en-US" altLang="ko-KR" sz="1800" dirty="0" smtClean="0"/>
          </a:p>
          <a:p>
            <a:r>
              <a:rPr lang="ko-KR" altLang="en-US" sz="1800" dirty="0" smtClean="0"/>
              <a:t>수사에 절차에 대해 알아봅시다</a:t>
            </a:r>
            <a:endParaRPr lang="en-US" altLang="ko-KR" sz="1800" dirty="0" smtClean="0"/>
          </a:p>
          <a:p>
            <a:r>
              <a:rPr lang="ko-KR" altLang="en-US" sz="1800" dirty="0" smtClean="0"/>
              <a:t>사건이 생기면 현장 도착 전에 준비를 해야 되는</a:t>
            </a:r>
            <a:endParaRPr lang="en-US" altLang="ko-KR" sz="1800" dirty="0" smtClean="0"/>
          </a:p>
          <a:p>
            <a:r>
              <a:rPr lang="ko-KR" altLang="en-US" sz="1800" dirty="0" smtClean="0"/>
              <a:t>것은 당연합니다 </a:t>
            </a:r>
            <a:endParaRPr lang="en-US" altLang="ko-KR" sz="1800" dirty="0" smtClean="0"/>
          </a:p>
          <a:p>
            <a:r>
              <a:rPr lang="ko-KR" altLang="en-US" sz="1800" dirty="0" smtClean="0"/>
              <a:t>이때 준비하는 것은 법과학자 별로 다른데</a:t>
            </a:r>
            <a:endParaRPr lang="en-US" altLang="ko-KR" sz="1800" dirty="0" smtClean="0"/>
          </a:p>
          <a:p>
            <a:r>
              <a:rPr lang="ko-KR" altLang="en-US" sz="1800" dirty="0" smtClean="0"/>
              <a:t>공통 준비물은 여기 보이는 이 흰색 옷이죠</a:t>
            </a:r>
            <a:endParaRPr lang="en-US" altLang="ko-KR" sz="1800" dirty="0" smtClean="0"/>
          </a:p>
          <a:p>
            <a:r>
              <a:rPr lang="ko-KR" altLang="en-US" sz="1800" dirty="0" smtClean="0"/>
              <a:t>사건현장을 자신의 몸으로부터 보호하는 것입니다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다음에 사건 현장에서 자신이 기억해야 할 내용을 적은 수첩과 펜인 당연히 필요할 것입니다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4B7B-9EDD-4319-9B56-C69FDE0878B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3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이제 사건현장에 도착하여 현장에 접근합니다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주변에 위험한 것은 없는지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훼손 할 수 있는 증거는 없는지 확인하며 사건 현장에 접근합니다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현장에 왔으면 이제 일반인이 접근할 수 없도록</a:t>
            </a:r>
            <a:endParaRPr lang="en-US" altLang="ko-KR" sz="1800" dirty="0" smtClean="0"/>
          </a:p>
          <a:p>
            <a:r>
              <a:rPr lang="en-US" altLang="ko-KR" sz="1800" dirty="0" smtClean="0"/>
              <a:t>Police line</a:t>
            </a:r>
            <a:r>
              <a:rPr lang="ko-KR" altLang="en-US" sz="1800" dirty="0" smtClean="0"/>
              <a:t>을 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바로 사건현장을 확보하고 보존하는 것입니다</a:t>
            </a:r>
            <a:endParaRPr lang="en-US" altLang="ko-KR" sz="1800" dirty="0" smtClean="0"/>
          </a:p>
          <a:p>
            <a:r>
              <a:rPr lang="ko-KR" altLang="en-US" sz="1800" dirty="0" smtClean="0"/>
              <a:t>다음에 무엇을 해야 할까요</a:t>
            </a:r>
            <a:r>
              <a:rPr lang="en-US" altLang="ko-KR" sz="180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4B7B-9EDD-4319-9B56-C69FDE0878B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17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26104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본격적 조사를 하기 전에 사전 조사를 해야 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법과학자들은 신이 아니기 때문에 기본적인 사실을 알고 수사를 해야 더 효율적인 수사를 할 수 있게</a:t>
            </a:r>
            <a:endParaRPr lang="en-US" altLang="ko-KR" sz="1800" dirty="0" smtClean="0"/>
          </a:p>
          <a:p>
            <a:r>
              <a:rPr lang="ko-KR" altLang="en-US" sz="1800" dirty="0" smtClean="0"/>
              <a:t>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다음에 물질 증거의 가능성을 검토해야 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물질 증거는 이런 족적이나 이런 지문을</a:t>
            </a:r>
            <a:endParaRPr lang="en-US" altLang="ko-KR" sz="1800" dirty="0" smtClean="0"/>
          </a:p>
          <a:p>
            <a:r>
              <a:rPr lang="ko-KR" altLang="en-US" sz="1800" dirty="0" smtClean="0"/>
              <a:t>말합니다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이런 증거를 찾았다고 모두 가져올 수는 없습니다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그래서 증거가 될 수 있는 것들만</a:t>
            </a:r>
            <a:endParaRPr lang="en-US" altLang="ko-KR" sz="1800" dirty="0" smtClean="0"/>
          </a:p>
          <a:p>
            <a:r>
              <a:rPr lang="ko-KR" altLang="en-US" sz="1800" dirty="0" smtClean="0"/>
              <a:t>검토합니다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다음에 현장에 대해서 기록을 해야 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잊어버리지 않기 위해서 기록을 하는 것입니다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다음에 글로는 채울 수 없는 부분을 채우기 위해</a:t>
            </a:r>
            <a:endParaRPr lang="en-US" altLang="ko-KR" sz="1800" dirty="0" smtClean="0"/>
          </a:p>
          <a:p>
            <a:r>
              <a:rPr lang="ko-KR" altLang="en-US" sz="1800" dirty="0" smtClean="0"/>
              <a:t>사진을 촬영합니다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그래서 사건현장을 수사가 끝날 때 까지 놓는 것이 아니라 사진으로 남겨 놓는</a:t>
            </a:r>
            <a:endParaRPr lang="en-US" altLang="ko-KR" sz="1800" dirty="0" smtClean="0"/>
          </a:p>
          <a:p>
            <a:r>
              <a:rPr lang="ko-KR" altLang="en-US" sz="1800" dirty="0" smtClean="0"/>
              <a:t>것입니다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4B7B-9EDD-4319-9B56-C69FDE0878B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다음에 현장을 스케치 합니다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사진을 촬영 했는데 다시 스케치를 하는 이유는 사진은 부분적인 중요한 내용을 촬영하지만 스케치는 사건현장의 주변환경 등 전체적인 내용을 그립니다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그리고 물적 증거의 가능성을 검토합니다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물질 증거와 물적 증거의 차이점은 무엇일까요</a:t>
            </a:r>
            <a:r>
              <a:rPr lang="en-US" altLang="ko-KR" sz="1800" dirty="0" smtClean="0"/>
              <a:t>?</a:t>
            </a:r>
          </a:p>
          <a:p>
            <a:r>
              <a:rPr lang="ko-KR" altLang="en-US" sz="1800" dirty="0" smtClean="0"/>
              <a:t>물질 증거는 형태가 거의 평면이지만 물적 증거는 사건현장에 있던 모든 물건을 말합니다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그래서 다음으로는 물적 증거물을 수집하고</a:t>
            </a:r>
            <a:endParaRPr lang="en-US" altLang="ko-KR" sz="1800" dirty="0" smtClean="0"/>
          </a:p>
          <a:p>
            <a:r>
              <a:rPr lang="ko-KR" altLang="en-US" sz="1800" dirty="0" smtClean="0"/>
              <a:t>기록합니다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마지막으로 놓친 것이 없는지 최종조사를 하고 이렇게 현장통제를 해제합니다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4B7B-9EDD-4319-9B56-C69FDE0878B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3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그러면 과학 수사가 발전 되지 않았을 때는 어떻게 수사를 했을 까요</a:t>
            </a:r>
            <a:r>
              <a:rPr lang="en-US" altLang="ko-KR" sz="1800" dirty="0" smtClean="0"/>
              <a:t>?</a:t>
            </a:r>
          </a:p>
          <a:p>
            <a:r>
              <a:rPr lang="ko-KR" altLang="en-US" sz="1800" dirty="0" smtClean="0"/>
              <a:t>바로 목격자를 찾는 것입니다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따라서 목격자가 없으면 사건을 해결하지 못하는 것입니다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그리고 만약에 시신이 톱에 찔려 사망했다면</a:t>
            </a:r>
            <a:endParaRPr lang="en-US" altLang="ko-KR" sz="1800" dirty="0" smtClean="0"/>
          </a:p>
          <a:p>
            <a:r>
              <a:rPr lang="ko-KR" altLang="en-US" sz="1800" dirty="0" smtClean="0"/>
              <a:t>톱을 가지고 있는 사람 모두를 불러서 신문 하는 것</a:t>
            </a:r>
            <a:endParaRPr lang="en-US" altLang="ko-KR" sz="1800" dirty="0" smtClean="0"/>
          </a:p>
          <a:p>
            <a:r>
              <a:rPr lang="ko-KR" altLang="en-US" sz="1800" dirty="0" smtClean="0"/>
              <a:t>입니다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정말 단순하죠</a:t>
            </a:r>
            <a:r>
              <a:rPr lang="en-US" altLang="ko-KR" sz="180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4B7B-9EDD-4319-9B56-C69FDE0878B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43B6-BFD8-4085-825E-B1A38B9A34B2}" type="datetimeFigureOut">
              <a:rPr lang="ko-KR" altLang="en-US" smtClean="0"/>
              <a:pPr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2005-CF03-4F8B-923A-5002A0409E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1" b="20190"/>
          <a:stretch/>
        </p:blipFill>
        <p:spPr bwMode="auto">
          <a:xfrm>
            <a:off x="0" y="2204863"/>
            <a:ext cx="9144000" cy="2448273"/>
          </a:xfrm>
          <a:prstGeom prst="rect">
            <a:avLst/>
          </a:prstGeom>
          <a:noFill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수사의 절차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" name="내용 개체 틀 9" descr="수사복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456560" y="2096851"/>
            <a:ext cx="4007033" cy="2664296"/>
          </a:xfrm>
        </p:spPr>
      </p:pic>
      <p:pic>
        <p:nvPicPr>
          <p:cNvPr id="11" name="그림 10" descr="수첩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2888" y="2204863"/>
            <a:ext cx="3780420" cy="25202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1560" y="5589241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dirty="0" smtClean="0">
                <a:solidFill>
                  <a:schemeClr val="bg1"/>
                </a:solidFill>
              </a:rPr>
              <a:t>현장 도착 전 준비 사항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액자 2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857250 w 9144000"/>
              <a:gd name="connsiteY5" fmla="*/ 857250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857250 w 9144000"/>
              <a:gd name="connsiteY9" fmla="*/ 85725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9054501 w 9144000"/>
              <a:gd name="connsiteY7" fmla="*/ 6759874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9054501 w 9144000"/>
              <a:gd name="connsiteY7" fmla="*/ 6759874 h 6858000"/>
              <a:gd name="connsiteX8" fmla="*/ 9063128 w 9144000"/>
              <a:gd name="connsiteY8" fmla="*/ 89499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98125 w 9144000"/>
              <a:gd name="connsiteY6" fmla="*/ 6751249 h 6858000"/>
              <a:gd name="connsiteX7" fmla="*/ 9054501 w 9144000"/>
              <a:gd name="connsiteY7" fmla="*/ 6759874 h 6858000"/>
              <a:gd name="connsiteX8" fmla="*/ 9063128 w 9144000"/>
              <a:gd name="connsiteY8" fmla="*/ 89499 h 6858000"/>
              <a:gd name="connsiteX9" fmla="*/ 98126 w 9144000"/>
              <a:gd name="connsiteY9" fmla="*/ 981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8126" y="98126"/>
                </a:moveTo>
                <a:cubicBezTo>
                  <a:pt x="98126" y="2315834"/>
                  <a:pt x="98125" y="4533541"/>
                  <a:pt x="98125" y="6751249"/>
                </a:cubicBezTo>
                <a:lnTo>
                  <a:pt x="9054501" y="6759874"/>
                </a:lnTo>
                <a:cubicBezTo>
                  <a:pt x="9057377" y="4536416"/>
                  <a:pt x="9060252" y="2312957"/>
                  <a:pt x="9063128" y="89499"/>
                </a:cubicBezTo>
                <a:lnTo>
                  <a:pt x="98126" y="98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1" b="20190"/>
          <a:stretch/>
        </p:blipFill>
        <p:spPr bwMode="auto">
          <a:xfrm>
            <a:off x="0" y="2204863"/>
            <a:ext cx="9144000" cy="244827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1520" y="33265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dirty="0" smtClean="0">
                <a:solidFill>
                  <a:schemeClr val="bg1"/>
                </a:solidFill>
              </a:rPr>
              <a:t>현장 접근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980728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3. </a:t>
            </a:r>
            <a:r>
              <a:rPr lang="ko-KR" altLang="en-US" sz="3200" dirty="0" smtClean="0">
                <a:solidFill>
                  <a:schemeClr val="bg1"/>
                </a:solidFill>
              </a:rPr>
              <a:t>현장 확보 및 보존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679328" y="3087963"/>
            <a:ext cx="10907674" cy="3797421"/>
            <a:chOff x="-679328" y="2636912"/>
            <a:chExt cx="10907674" cy="3797421"/>
          </a:xfrm>
        </p:grpSpPr>
        <p:pic>
          <p:nvPicPr>
            <p:cNvPr id="2051" name="Picture 3" descr="G:\2018 동아리\기타사진\police-line-2070573_1920.png"/>
            <p:cNvPicPr>
              <a:picLocks noChangeAspect="1" noChangeArrowheads="1"/>
            </p:cNvPicPr>
            <p:nvPr/>
          </p:nvPicPr>
          <p:blipFill>
            <a:blip r:embed="rId4" cstate="print"/>
            <a:srcRect t="47474" b="47126"/>
            <a:stretch>
              <a:fillRect/>
            </a:stretch>
          </p:blipFill>
          <p:spPr bwMode="auto">
            <a:xfrm rot="1532795">
              <a:off x="-679328" y="3537592"/>
              <a:ext cx="10907674" cy="579803"/>
            </a:xfrm>
            <a:prstGeom prst="rect">
              <a:avLst/>
            </a:prstGeom>
            <a:noFill/>
          </p:spPr>
        </p:pic>
        <p:pic>
          <p:nvPicPr>
            <p:cNvPr id="2052" name="Picture 4" descr="G:\2018 동아리\기타사진\crime-scene-29308_128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51720" y="2636912"/>
              <a:ext cx="4975126" cy="3797421"/>
            </a:xfrm>
            <a:prstGeom prst="rect">
              <a:avLst/>
            </a:prstGeom>
            <a:noFill/>
          </p:spPr>
        </p:pic>
        <p:pic>
          <p:nvPicPr>
            <p:cNvPr id="14" name="Picture 3" descr="G:\2018 동아리\기타사진\police-line-2070573_1920.png"/>
            <p:cNvPicPr>
              <a:picLocks noChangeAspect="1" noChangeArrowheads="1"/>
            </p:cNvPicPr>
            <p:nvPr/>
          </p:nvPicPr>
          <p:blipFill>
            <a:blip r:embed="rId4" cstate="print"/>
            <a:srcRect t="47474" b="47126"/>
            <a:stretch>
              <a:fillRect/>
            </a:stretch>
          </p:blipFill>
          <p:spPr bwMode="auto">
            <a:xfrm rot="21149121">
              <a:off x="-444622" y="3599793"/>
              <a:ext cx="10050002" cy="534213"/>
            </a:xfrm>
            <a:prstGeom prst="rect">
              <a:avLst/>
            </a:prstGeom>
            <a:noFill/>
          </p:spPr>
        </p:pic>
      </p:grpSp>
      <p:sp>
        <p:nvSpPr>
          <p:cNvPr id="10" name="액자 2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857250 w 9144000"/>
              <a:gd name="connsiteY5" fmla="*/ 857250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857250 w 9144000"/>
              <a:gd name="connsiteY9" fmla="*/ 85725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9054501 w 9144000"/>
              <a:gd name="connsiteY7" fmla="*/ 6759874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9054501 w 9144000"/>
              <a:gd name="connsiteY7" fmla="*/ 6759874 h 6858000"/>
              <a:gd name="connsiteX8" fmla="*/ 9063128 w 9144000"/>
              <a:gd name="connsiteY8" fmla="*/ 89499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98125 w 9144000"/>
              <a:gd name="connsiteY6" fmla="*/ 6751249 h 6858000"/>
              <a:gd name="connsiteX7" fmla="*/ 9054501 w 9144000"/>
              <a:gd name="connsiteY7" fmla="*/ 6759874 h 6858000"/>
              <a:gd name="connsiteX8" fmla="*/ 9063128 w 9144000"/>
              <a:gd name="connsiteY8" fmla="*/ 89499 h 6858000"/>
              <a:gd name="connsiteX9" fmla="*/ 98126 w 9144000"/>
              <a:gd name="connsiteY9" fmla="*/ 981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8126" y="98126"/>
                </a:moveTo>
                <a:cubicBezTo>
                  <a:pt x="98126" y="2315834"/>
                  <a:pt x="98125" y="4533541"/>
                  <a:pt x="98125" y="6751249"/>
                </a:cubicBezTo>
                <a:lnTo>
                  <a:pt x="9054501" y="6759874"/>
                </a:lnTo>
                <a:cubicBezTo>
                  <a:pt x="9057377" y="4536416"/>
                  <a:pt x="9060252" y="2312957"/>
                  <a:pt x="9063128" y="89499"/>
                </a:cubicBezTo>
                <a:lnTo>
                  <a:pt x="98126" y="98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1" b="20190"/>
          <a:stretch/>
        </p:blipFill>
        <p:spPr bwMode="auto">
          <a:xfrm>
            <a:off x="0" y="2204863"/>
            <a:ext cx="9144000" cy="2448273"/>
          </a:xfrm>
          <a:prstGeom prst="rect">
            <a:avLst/>
          </a:prstGeom>
          <a:noFill/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4. </a:t>
            </a:r>
            <a:r>
              <a:rPr lang="ko-KR" altLang="en-US" dirty="0" smtClean="0">
                <a:solidFill>
                  <a:schemeClr val="bg1"/>
                </a:solidFill>
              </a:rPr>
              <a:t>사전 조사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5. </a:t>
            </a:r>
            <a:r>
              <a:rPr lang="ko-KR" altLang="en-US" dirty="0" smtClean="0">
                <a:solidFill>
                  <a:schemeClr val="bg1"/>
                </a:solidFill>
              </a:rPr>
              <a:t>물질 증거의 가능성 검토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6. </a:t>
            </a:r>
            <a:r>
              <a:rPr lang="ko-KR" altLang="en-US" dirty="0" smtClean="0">
                <a:solidFill>
                  <a:schemeClr val="bg1"/>
                </a:solidFill>
              </a:rPr>
              <a:t>현장 기록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7. </a:t>
            </a:r>
            <a:r>
              <a:rPr lang="ko-KR" altLang="en-US" dirty="0" smtClean="0">
                <a:solidFill>
                  <a:schemeClr val="bg1"/>
                </a:solidFill>
              </a:rPr>
              <a:t>현장 사진 촬영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G:\2018 동아리\기타사진\호주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9169" y="3717032"/>
            <a:ext cx="5024306" cy="2831756"/>
          </a:xfrm>
          <a:prstGeom prst="rect">
            <a:avLst/>
          </a:prstGeom>
          <a:noFill/>
        </p:spPr>
      </p:pic>
      <p:sp>
        <p:nvSpPr>
          <p:cNvPr id="6" name="액자 2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857250 w 9144000"/>
              <a:gd name="connsiteY5" fmla="*/ 857250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857250 w 9144000"/>
              <a:gd name="connsiteY9" fmla="*/ 85725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9054501 w 9144000"/>
              <a:gd name="connsiteY7" fmla="*/ 6759874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9054501 w 9144000"/>
              <a:gd name="connsiteY7" fmla="*/ 6759874 h 6858000"/>
              <a:gd name="connsiteX8" fmla="*/ 9063128 w 9144000"/>
              <a:gd name="connsiteY8" fmla="*/ 89499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98125 w 9144000"/>
              <a:gd name="connsiteY6" fmla="*/ 6751249 h 6858000"/>
              <a:gd name="connsiteX7" fmla="*/ 9054501 w 9144000"/>
              <a:gd name="connsiteY7" fmla="*/ 6759874 h 6858000"/>
              <a:gd name="connsiteX8" fmla="*/ 9063128 w 9144000"/>
              <a:gd name="connsiteY8" fmla="*/ 89499 h 6858000"/>
              <a:gd name="connsiteX9" fmla="*/ 98126 w 9144000"/>
              <a:gd name="connsiteY9" fmla="*/ 981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8126" y="98126"/>
                </a:moveTo>
                <a:cubicBezTo>
                  <a:pt x="98126" y="2315834"/>
                  <a:pt x="98125" y="4533541"/>
                  <a:pt x="98125" y="6751249"/>
                </a:cubicBezTo>
                <a:lnTo>
                  <a:pt x="9054501" y="6759874"/>
                </a:lnTo>
                <a:cubicBezTo>
                  <a:pt x="9057377" y="4536416"/>
                  <a:pt x="9060252" y="2312957"/>
                  <a:pt x="9063128" y="89499"/>
                </a:cubicBezTo>
                <a:lnTo>
                  <a:pt x="98126" y="98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1" b="20190"/>
          <a:stretch/>
        </p:blipFill>
        <p:spPr bwMode="auto">
          <a:xfrm>
            <a:off x="0" y="2204863"/>
            <a:ext cx="9144000" cy="2448273"/>
          </a:xfrm>
          <a:prstGeom prst="rect">
            <a:avLst/>
          </a:prstGeom>
          <a:noFill/>
        </p:spPr>
      </p:pic>
      <p:pic>
        <p:nvPicPr>
          <p:cNvPr id="7" name="Picture 3" descr="G:\2018 동아리\기타사진\police-line-2070573_1920.png"/>
          <p:cNvPicPr>
            <a:picLocks noChangeAspect="1" noChangeArrowheads="1"/>
          </p:cNvPicPr>
          <p:nvPr/>
        </p:nvPicPr>
        <p:blipFill>
          <a:blip r:embed="rId4" cstate="print"/>
          <a:srcRect t="47474" b="47126"/>
          <a:stretch>
            <a:fillRect/>
          </a:stretch>
        </p:blipFill>
        <p:spPr bwMode="auto">
          <a:xfrm rot="1532795">
            <a:off x="2339752" y="5443843"/>
            <a:ext cx="6160402" cy="230883"/>
          </a:xfrm>
          <a:prstGeom prst="rect">
            <a:avLst/>
          </a:prstGeom>
          <a:noFill/>
        </p:spPr>
      </p:pic>
      <p:pic>
        <p:nvPicPr>
          <p:cNvPr id="8" name="Picture 4" descr="G:\2018 동아리\기타사진\crime-scene-29308_128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2185" y="5085184"/>
            <a:ext cx="2809836" cy="1512168"/>
          </a:xfrm>
          <a:prstGeom prst="rect">
            <a:avLst/>
          </a:prstGeom>
          <a:noFill/>
        </p:spPr>
      </p:pic>
      <p:pic>
        <p:nvPicPr>
          <p:cNvPr id="9" name="Picture 3" descr="G:\2018 동아리\기타사진\police-line-2070573_1920.png"/>
          <p:cNvPicPr>
            <a:picLocks noChangeAspect="1" noChangeArrowheads="1"/>
          </p:cNvPicPr>
          <p:nvPr/>
        </p:nvPicPr>
        <p:blipFill>
          <a:blip r:embed="rId6" cstate="print"/>
          <a:srcRect t="47474" b="47126"/>
          <a:stretch>
            <a:fillRect/>
          </a:stretch>
        </p:blipFill>
        <p:spPr bwMode="auto">
          <a:xfrm rot="21149121">
            <a:off x="2472309" y="5468612"/>
            <a:ext cx="5676009" cy="212729"/>
          </a:xfrm>
          <a:prstGeom prst="rect">
            <a:avLst/>
          </a:prstGeom>
          <a:noFill/>
        </p:spPr>
      </p:pic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79512" y="116632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8.</a:t>
            </a:r>
            <a:r>
              <a:rPr lang="ko-KR" altLang="en-US" dirty="0" smtClean="0">
                <a:solidFill>
                  <a:schemeClr val="bg1"/>
                </a:solidFill>
              </a:rPr>
              <a:t> 현장 스케치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9. </a:t>
            </a:r>
            <a:r>
              <a:rPr lang="ko-KR" altLang="en-US" dirty="0" smtClean="0">
                <a:solidFill>
                  <a:schemeClr val="bg1"/>
                </a:solidFill>
              </a:rPr>
              <a:t>물적 증거의 가능성 검토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10. </a:t>
            </a:r>
            <a:r>
              <a:rPr lang="ko-KR" altLang="en-US" dirty="0" smtClean="0">
                <a:solidFill>
                  <a:schemeClr val="bg1"/>
                </a:solidFill>
              </a:rPr>
              <a:t>물적 증거물 수집 및 기록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11.</a:t>
            </a:r>
            <a:r>
              <a:rPr lang="ko-KR" altLang="en-US" dirty="0" smtClean="0">
                <a:solidFill>
                  <a:schemeClr val="bg1"/>
                </a:solidFill>
              </a:rPr>
              <a:t>최종 조사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12.</a:t>
            </a:r>
            <a:r>
              <a:rPr lang="ko-KR" altLang="en-US" dirty="0" smtClean="0">
                <a:solidFill>
                  <a:schemeClr val="bg1"/>
                </a:solidFill>
              </a:rPr>
              <a:t>현장통제 해제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액자 2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857250 w 9144000"/>
              <a:gd name="connsiteY5" fmla="*/ 857250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857250 w 9144000"/>
              <a:gd name="connsiteY9" fmla="*/ 85725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9054501 w 9144000"/>
              <a:gd name="connsiteY7" fmla="*/ 6759874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9054501 w 9144000"/>
              <a:gd name="connsiteY7" fmla="*/ 6759874 h 6858000"/>
              <a:gd name="connsiteX8" fmla="*/ 9063128 w 9144000"/>
              <a:gd name="connsiteY8" fmla="*/ 89499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98125 w 9144000"/>
              <a:gd name="connsiteY6" fmla="*/ 6751249 h 6858000"/>
              <a:gd name="connsiteX7" fmla="*/ 9054501 w 9144000"/>
              <a:gd name="connsiteY7" fmla="*/ 6759874 h 6858000"/>
              <a:gd name="connsiteX8" fmla="*/ 9063128 w 9144000"/>
              <a:gd name="connsiteY8" fmla="*/ 89499 h 6858000"/>
              <a:gd name="connsiteX9" fmla="*/ 98126 w 9144000"/>
              <a:gd name="connsiteY9" fmla="*/ 981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8126" y="98126"/>
                </a:moveTo>
                <a:cubicBezTo>
                  <a:pt x="98126" y="2315834"/>
                  <a:pt x="98125" y="4533541"/>
                  <a:pt x="98125" y="6751249"/>
                </a:cubicBezTo>
                <a:lnTo>
                  <a:pt x="9054501" y="6759874"/>
                </a:lnTo>
                <a:cubicBezTo>
                  <a:pt x="9057377" y="4536416"/>
                  <a:pt x="9060252" y="2312957"/>
                  <a:pt x="9063128" y="89499"/>
                </a:cubicBezTo>
                <a:lnTo>
                  <a:pt x="98126" y="98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1" b="20190"/>
          <a:stretch/>
        </p:blipFill>
        <p:spPr bwMode="auto">
          <a:xfrm>
            <a:off x="0" y="2204863"/>
            <a:ext cx="9144000" cy="2448273"/>
          </a:xfrm>
          <a:prstGeom prst="rect">
            <a:avLst/>
          </a:prstGeom>
          <a:noFill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과학 수사가 발전 되지 않았을 때의 수사 방법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23528" y="2390154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목격자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같은 살인 도구 소유자 신문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8" name="액자 2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857250 w 9144000"/>
              <a:gd name="connsiteY5" fmla="*/ 857250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857250 w 9144000"/>
              <a:gd name="connsiteY9" fmla="*/ 85725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9054501 w 9144000"/>
              <a:gd name="connsiteY7" fmla="*/ 6759874 h 6858000"/>
              <a:gd name="connsiteX8" fmla="*/ 8286750 w 9144000"/>
              <a:gd name="connsiteY8" fmla="*/ 857250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141257 w 9144000"/>
              <a:gd name="connsiteY6" fmla="*/ 6751249 h 6858000"/>
              <a:gd name="connsiteX7" fmla="*/ 9054501 w 9144000"/>
              <a:gd name="connsiteY7" fmla="*/ 6759874 h 6858000"/>
              <a:gd name="connsiteX8" fmla="*/ 9063128 w 9144000"/>
              <a:gd name="connsiteY8" fmla="*/ 89499 h 6858000"/>
              <a:gd name="connsiteX9" fmla="*/ 98126 w 9144000"/>
              <a:gd name="connsiteY9" fmla="*/ 98126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98126 w 9144000"/>
              <a:gd name="connsiteY5" fmla="*/ 98126 h 6858000"/>
              <a:gd name="connsiteX6" fmla="*/ 98125 w 9144000"/>
              <a:gd name="connsiteY6" fmla="*/ 6751249 h 6858000"/>
              <a:gd name="connsiteX7" fmla="*/ 9054501 w 9144000"/>
              <a:gd name="connsiteY7" fmla="*/ 6759874 h 6858000"/>
              <a:gd name="connsiteX8" fmla="*/ 9063128 w 9144000"/>
              <a:gd name="connsiteY8" fmla="*/ 89499 h 6858000"/>
              <a:gd name="connsiteX9" fmla="*/ 98126 w 9144000"/>
              <a:gd name="connsiteY9" fmla="*/ 981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98126" y="98126"/>
                </a:moveTo>
                <a:cubicBezTo>
                  <a:pt x="98126" y="2315834"/>
                  <a:pt x="98125" y="4533541"/>
                  <a:pt x="98125" y="6751249"/>
                </a:cubicBezTo>
                <a:lnTo>
                  <a:pt x="9054501" y="6759874"/>
                </a:lnTo>
                <a:cubicBezTo>
                  <a:pt x="9057377" y="4536416"/>
                  <a:pt x="9060252" y="2312957"/>
                  <a:pt x="9063128" y="89499"/>
                </a:cubicBezTo>
                <a:lnTo>
                  <a:pt x="98126" y="98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386</Words>
  <Application>Microsoft Office PowerPoint</Application>
  <PresentationFormat>화면 슬라이드 쇼(4:3)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수사의 절차</vt:lpstr>
      <vt:lpstr>PowerPoint 프레젠테이션</vt:lpstr>
      <vt:lpstr>PowerPoint 프레젠테이션</vt:lpstr>
      <vt:lpstr>PowerPoint 프레젠테이션</vt:lpstr>
      <vt:lpstr>과학 수사가 발전 되지 않았을 때의 수사 방법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Kwak</cp:lastModifiedBy>
  <cp:revision>106</cp:revision>
  <dcterms:created xsi:type="dcterms:W3CDTF">2018-03-11T10:15:53Z</dcterms:created>
  <dcterms:modified xsi:type="dcterms:W3CDTF">2019-03-23T14:58:36Z</dcterms:modified>
</cp:coreProperties>
</file>