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88" r:id="rId2"/>
    <p:sldId id="389" r:id="rId3"/>
    <p:sldId id="365" r:id="rId4"/>
    <p:sldId id="370" r:id="rId5"/>
    <p:sldId id="371" r:id="rId6"/>
    <p:sldId id="444" r:id="rId7"/>
    <p:sldId id="386" r:id="rId8"/>
    <p:sldId id="288" r:id="rId9"/>
    <p:sldId id="367" r:id="rId10"/>
    <p:sldId id="293" r:id="rId11"/>
    <p:sldId id="346" r:id="rId12"/>
    <p:sldId id="368" r:id="rId13"/>
    <p:sldId id="428" r:id="rId14"/>
    <p:sldId id="363" r:id="rId15"/>
    <p:sldId id="295" r:id="rId16"/>
    <p:sldId id="297" r:id="rId17"/>
    <p:sldId id="300" r:id="rId18"/>
    <p:sldId id="303" r:id="rId19"/>
    <p:sldId id="307" r:id="rId20"/>
    <p:sldId id="310" r:id="rId21"/>
    <p:sldId id="312" r:id="rId22"/>
    <p:sldId id="314" r:id="rId23"/>
    <p:sldId id="354" r:id="rId24"/>
    <p:sldId id="434" r:id="rId25"/>
    <p:sldId id="420" r:id="rId26"/>
    <p:sldId id="421" r:id="rId27"/>
    <p:sldId id="423" r:id="rId28"/>
    <p:sldId id="376" r:id="rId29"/>
    <p:sldId id="377" r:id="rId30"/>
    <p:sldId id="379" r:id="rId31"/>
    <p:sldId id="380" r:id="rId32"/>
    <p:sldId id="381" r:id="rId33"/>
    <p:sldId id="378" r:id="rId34"/>
    <p:sldId id="424" r:id="rId35"/>
    <p:sldId id="429" r:id="rId36"/>
    <p:sldId id="382" r:id="rId37"/>
    <p:sldId id="435" r:id="rId38"/>
    <p:sldId id="436" r:id="rId39"/>
    <p:sldId id="437" r:id="rId40"/>
    <p:sldId id="438" r:id="rId41"/>
    <p:sldId id="387" r:id="rId42"/>
    <p:sldId id="439" r:id="rId43"/>
    <p:sldId id="357" r:id="rId44"/>
    <p:sldId id="440" r:id="rId45"/>
    <p:sldId id="390" r:id="rId46"/>
    <p:sldId id="391" r:id="rId47"/>
    <p:sldId id="431" r:id="rId48"/>
    <p:sldId id="430" r:id="rId49"/>
    <p:sldId id="398" r:id="rId50"/>
    <p:sldId id="400" r:id="rId51"/>
    <p:sldId id="432" r:id="rId52"/>
    <p:sldId id="402" r:id="rId53"/>
    <p:sldId id="441" r:id="rId54"/>
    <p:sldId id="406" r:id="rId55"/>
    <p:sldId id="426" r:id="rId56"/>
    <p:sldId id="405" r:id="rId57"/>
    <p:sldId id="350"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11" autoAdjust="0"/>
    <p:restoredTop sz="93963" autoAdjust="0"/>
  </p:normalViewPr>
  <p:slideViewPr>
    <p:cSldViewPr>
      <p:cViewPr varScale="1">
        <p:scale>
          <a:sx n="81" d="100"/>
          <a:sy n="81" d="100"/>
        </p:scale>
        <p:origin x="558" y="90"/>
      </p:cViewPr>
      <p:guideLst>
        <p:guide orient="horz" pos="2160"/>
        <p:guide pos="2880"/>
      </p:guideLst>
    </p:cSldViewPr>
  </p:slideViewPr>
  <p:outlineViewPr>
    <p:cViewPr>
      <p:scale>
        <a:sx n="33" d="100"/>
        <a:sy n="33" d="100"/>
      </p:scale>
      <p:origin x="0" y="-6240"/>
    </p:cViewPr>
  </p:outlineViewPr>
  <p:notesTextViewPr>
    <p:cViewPr>
      <p:scale>
        <a:sx n="1" d="1"/>
        <a:sy n="1" d="1"/>
      </p:scale>
      <p:origin x="0" y="-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F78797-15EC-4D2D-BD2F-959A5A89F837}" type="datetimeFigureOut">
              <a:rPr lang="en-US" smtClean="0"/>
              <a:t>1/11/2022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86893A-904F-4CE0-B8C6-10F4E3751236}" type="slidenum">
              <a:rPr lang="en-US" smtClean="0"/>
              <a:t>‹#›</a:t>
            </a:fld>
            <a:endParaRPr lang="en-US"/>
          </a:p>
        </p:txBody>
      </p:sp>
    </p:spTree>
    <p:extLst>
      <p:ext uri="{BB962C8B-B14F-4D97-AF65-F5344CB8AC3E}">
        <p14:creationId xmlns:p14="http://schemas.microsoft.com/office/powerpoint/2010/main" val="511467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www.webopedia.com/TERM/C/C_plus_plus.html" TargetMode="External"/><Relationship Id="rId13" Type="http://schemas.openxmlformats.org/officeDocument/2006/relationships/hyperlink" Target="http://www.webopedia.com/TERM/S/server.html" TargetMode="External"/><Relationship Id="rId18" Type="http://schemas.openxmlformats.org/officeDocument/2006/relationships/hyperlink" Target="http://www.webopedia.com/TERM/P/PHP.html" TargetMode="External"/><Relationship Id="rId3" Type="http://schemas.openxmlformats.org/officeDocument/2006/relationships/hyperlink" Target="http://www.webopedia.com/TERM/H/high_level_language.html" TargetMode="External"/><Relationship Id="rId21" Type="http://schemas.openxmlformats.org/officeDocument/2006/relationships/hyperlink" Target="http://www.webopedia.com/TERM/P/Python.html" TargetMode="External"/><Relationship Id="rId7" Type="http://schemas.openxmlformats.org/officeDocument/2006/relationships/hyperlink" Target="http://www.webopedia.com/TERM/C/C.html" TargetMode="External"/><Relationship Id="rId12" Type="http://schemas.openxmlformats.org/officeDocument/2006/relationships/hyperlink" Target="http://www.webopedia.com/TERM/B/browser.html" TargetMode="External"/><Relationship Id="rId17" Type="http://schemas.openxmlformats.org/officeDocument/2006/relationships/hyperlink" Target="http://www.webopedia.com/TERM/J/JSP.html" TargetMode="External"/><Relationship Id="rId2" Type="http://schemas.openxmlformats.org/officeDocument/2006/relationships/slide" Target="../slides/slide24.xml"/><Relationship Id="rId16" Type="http://schemas.openxmlformats.org/officeDocument/2006/relationships/hyperlink" Target="http://www.webopedia.com/TERM/A/active_server_pages.html" TargetMode="External"/><Relationship Id="rId20" Type="http://schemas.openxmlformats.org/officeDocument/2006/relationships/hyperlink" Target="http://www.webopedia.com/TERM/T/TCL.html" TargetMode="External"/><Relationship Id="rId1" Type="http://schemas.openxmlformats.org/officeDocument/2006/relationships/notesMaster" Target="../notesMasters/notesMaster1.xml"/><Relationship Id="rId6" Type="http://schemas.openxmlformats.org/officeDocument/2006/relationships/hyperlink" Target="http://www.webopedia.com/TERM/C/compiler.html" TargetMode="External"/><Relationship Id="rId11" Type="http://schemas.openxmlformats.org/officeDocument/2006/relationships/hyperlink" Target="http://www.webopedia.com/TERM/C/client.html" TargetMode="External"/><Relationship Id="rId5" Type="http://schemas.openxmlformats.org/officeDocument/2006/relationships/hyperlink" Target="http://www.webopedia.com/TERM/R/runtime.html" TargetMode="External"/><Relationship Id="rId15" Type="http://schemas.openxmlformats.org/officeDocument/2006/relationships/hyperlink" Target="http://www.webopedia.com/TERM/J/JavaScript.html" TargetMode="External"/><Relationship Id="rId10" Type="http://schemas.openxmlformats.org/officeDocument/2006/relationships/hyperlink" Target="http://www.webopedia.com/TERM/D/dynamic.html" TargetMode="External"/><Relationship Id="rId19" Type="http://schemas.openxmlformats.org/officeDocument/2006/relationships/hyperlink" Target="http://www.webopedia.com/TERM/P/Perl.html" TargetMode="External"/><Relationship Id="rId4" Type="http://schemas.openxmlformats.org/officeDocument/2006/relationships/hyperlink" Target="http://www.webopedia.com/TERM/I/interpreter.html" TargetMode="External"/><Relationship Id="rId9" Type="http://schemas.openxmlformats.org/officeDocument/2006/relationships/hyperlink" Target="http://www.webopedia.com/TERM/H/HTML.html" TargetMode="External"/><Relationship Id="rId14" Type="http://schemas.openxmlformats.org/officeDocument/2006/relationships/hyperlink" Target="http://www.webopedia.com/TERM/D/database.html"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www.webopedia.com/TERM/C/C_plus_plus.html" TargetMode="External"/><Relationship Id="rId13" Type="http://schemas.openxmlformats.org/officeDocument/2006/relationships/hyperlink" Target="http://www.webopedia.com/TERM/S/server.html" TargetMode="External"/><Relationship Id="rId18" Type="http://schemas.openxmlformats.org/officeDocument/2006/relationships/hyperlink" Target="http://www.webopedia.com/TERM/P/PHP.html" TargetMode="External"/><Relationship Id="rId3" Type="http://schemas.openxmlformats.org/officeDocument/2006/relationships/hyperlink" Target="http://www.webopedia.com/TERM/H/high_level_language.html" TargetMode="External"/><Relationship Id="rId21" Type="http://schemas.openxmlformats.org/officeDocument/2006/relationships/hyperlink" Target="http://www.webopedia.com/TERM/P/Python.html" TargetMode="External"/><Relationship Id="rId7" Type="http://schemas.openxmlformats.org/officeDocument/2006/relationships/hyperlink" Target="http://www.webopedia.com/TERM/C/C.html" TargetMode="External"/><Relationship Id="rId12" Type="http://schemas.openxmlformats.org/officeDocument/2006/relationships/hyperlink" Target="http://www.webopedia.com/TERM/B/browser.html" TargetMode="External"/><Relationship Id="rId17" Type="http://schemas.openxmlformats.org/officeDocument/2006/relationships/hyperlink" Target="http://www.webopedia.com/TERM/J/JSP.html" TargetMode="External"/><Relationship Id="rId2" Type="http://schemas.openxmlformats.org/officeDocument/2006/relationships/slide" Target="../slides/slide25.xml"/><Relationship Id="rId16" Type="http://schemas.openxmlformats.org/officeDocument/2006/relationships/hyperlink" Target="http://www.webopedia.com/TERM/A/active_server_pages.html" TargetMode="External"/><Relationship Id="rId20" Type="http://schemas.openxmlformats.org/officeDocument/2006/relationships/hyperlink" Target="http://www.webopedia.com/TERM/T/TCL.html" TargetMode="External"/><Relationship Id="rId1" Type="http://schemas.openxmlformats.org/officeDocument/2006/relationships/notesMaster" Target="../notesMasters/notesMaster1.xml"/><Relationship Id="rId6" Type="http://schemas.openxmlformats.org/officeDocument/2006/relationships/hyperlink" Target="http://www.webopedia.com/TERM/C/compiler.html" TargetMode="External"/><Relationship Id="rId11" Type="http://schemas.openxmlformats.org/officeDocument/2006/relationships/hyperlink" Target="http://www.webopedia.com/TERM/C/client.html" TargetMode="External"/><Relationship Id="rId5" Type="http://schemas.openxmlformats.org/officeDocument/2006/relationships/hyperlink" Target="http://www.webopedia.com/TERM/R/runtime.html" TargetMode="External"/><Relationship Id="rId15" Type="http://schemas.openxmlformats.org/officeDocument/2006/relationships/hyperlink" Target="http://www.webopedia.com/TERM/J/JavaScript.html" TargetMode="External"/><Relationship Id="rId10" Type="http://schemas.openxmlformats.org/officeDocument/2006/relationships/hyperlink" Target="http://www.webopedia.com/TERM/D/dynamic.html" TargetMode="External"/><Relationship Id="rId19" Type="http://schemas.openxmlformats.org/officeDocument/2006/relationships/hyperlink" Target="http://www.webopedia.com/TERM/P/Perl.html" TargetMode="External"/><Relationship Id="rId4" Type="http://schemas.openxmlformats.org/officeDocument/2006/relationships/hyperlink" Target="http://www.webopedia.com/TERM/I/interpreter.html" TargetMode="External"/><Relationship Id="rId9" Type="http://schemas.openxmlformats.org/officeDocument/2006/relationships/hyperlink" Target="http://www.webopedia.com/TERM/H/HTML.html" TargetMode="External"/><Relationship Id="rId14" Type="http://schemas.openxmlformats.org/officeDocument/2006/relationships/hyperlink" Target="http://www.webopedia.com/TERM/D/database.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String" TargetMode="External"/><Relationship Id="rId7" Type="http://schemas.openxmlformats.org/officeDocument/2006/relationships/hyperlink" Target="https://developer.mozilla.org/en-US/docs/Web/JavaScript/Reference/Global_Objects/Object/valueOf"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Global_Objects/Symbol" TargetMode="External"/><Relationship Id="rId5" Type="http://schemas.openxmlformats.org/officeDocument/2006/relationships/hyperlink" Target="https://developer.mozilla.org/en-US/docs/Web/JavaScript/Reference/Global_Objects/Boolean" TargetMode="External"/><Relationship Id="rId4" Type="http://schemas.openxmlformats.org/officeDocument/2006/relationships/hyperlink" Target="https://developer.mozilla.org/en-US/docs/Web/JavaScript/Reference/Global_Objects/Number"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tech.faadooindians.com/internet/internet-architectur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slideshare.net/waqarbutt74/services-provided-by-the-internet-13135007"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800" dirty="0"/>
          </a:p>
        </p:txBody>
      </p:sp>
      <p:sp>
        <p:nvSpPr>
          <p:cNvPr id="4" name="Slide Number Placeholder 3"/>
          <p:cNvSpPr>
            <a:spLocks noGrp="1"/>
          </p:cNvSpPr>
          <p:nvPr>
            <p:ph type="sldNum" sz="quarter" idx="10"/>
          </p:nvPr>
        </p:nvSpPr>
        <p:spPr/>
        <p:txBody>
          <a:bodyPr/>
          <a:lstStyle/>
          <a:p>
            <a:fld id="{BFF023D2-88C6-40B1-A2DD-5F38C7DEB849}" type="slidenum">
              <a:rPr lang="en-CA" smtClean="0">
                <a:solidFill>
                  <a:prstClr val="black"/>
                </a:solidFill>
              </a:rPr>
              <a:pPr/>
              <a:t>1</a:t>
            </a:fld>
            <a:endParaRPr lang="en-CA">
              <a:solidFill>
                <a:prstClr val="black"/>
              </a:solidFill>
            </a:endParaRPr>
          </a:p>
        </p:txBody>
      </p:sp>
    </p:spTree>
    <p:extLst>
      <p:ext uri="{BB962C8B-B14F-4D97-AF65-F5344CB8AC3E}">
        <p14:creationId xmlns:p14="http://schemas.microsoft.com/office/powerpoint/2010/main" val="4119732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server-side usually consists of three parts: a server, an application, and a database</a:t>
            </a:r>
          </a:p>
        </p:txBody>
      </p:sp>
      <p:sp>
        <p:nvSpPr>
          <p:cNvPr id="4" name="Slide Number Placeholder 3"/>
          <p:cNvSpPr>
            <a:spLocks noGrp="1"/>
          </p:cNvSpPr>
          <p:nvPr>
            <p:ph type="sldNum" sz="quarter" idx="10"/>
          </p:nvPr>
        </p:nvSpPr>
        <p:spPr/>
        <p:txBody>
          <a:bodyPr/>
          <a:lstStyle/>
          <a:p>
            <a:fld id="{76CF3DBB-8FCE-431D-B8A6-0151B8E52038}" type="slidenum">
              <a:rPr lang="en-US" smtClean="0"/>
              <a:pPr/>
              <a:t>21</a:t>
            </a:fld>
            <a:endParaRPr lang="en-US"/>
          </a:p>
        </p:txBody>
      </p:sp>
    </p:spTree>
    <p:extLst>
      <p:ext uri="{BB962C8B-B14F-4D97-AF65-F5344CB8AC3E}">
        <p14:creationId xmlns:p14="http://schemas.microsoft.com/office/powerpoint/2010/main" val="1151302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23</a:t>
            </a:fld>
            <a:endParaRPr lang="en-US"/>
          </a:p>
        </p:txBody>
      </p:sp>
    </p:spTree>
    <p:extLst>
      <p:ext uri="{BB962C8B-B14F-4D97-AF65-F5344CB8AC3E}">
        <p14:creationId xmlns:p14="http://schemas.microsoft.com/office/powerpoint/2010/main" val="85903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dirty="0">
                <a:hlinkClick r:id="rId3"/>
              </a:rPr>
              <a:t>high-level programming language</a:t>
            </a:r>
            <a:r>
              <a:rPr lang="en-US" dirty="0"/>
              <a:t> that is </a:t>
            </a:r>
            <a:r>
              <a:rPr lang="en-US" dirty="0">
                <a:hlinkClick r:id="rId4"/>
              </a:rPr>
              <a:t>interpreted</a:t>
            </a:r>
            <a:r>
              <a:rPr lang="en-US" dirty="0"/>
              <a:t> by another program at </a:t>
            </a:r>
            <a:r>
              <a:rPr lang="en-US" dirty="0">
                <a:hlinkClick r:id="rId5"/>
              </a:rPr>
              <a:t>runtime</a:t>
            </a:r>
            <a:r>
              <a:rPr lang="en-US" dirty="0"/>
              <a:t> rather than </a:t>
            </a:r>
            <a:r>
              <a:rPr lang="en-US" dirty="0">
                <a:hlinkClick r:id="rId6"/>
              </a:rPr>
              <a:t>compiled</a:t>
            </a:r>
            <a:r>
              <a:rPr lang="en-US" dirty="0"/>
              <a:t> by the computer's processor as other programming languages (such as </a:t>
            </a:r>
            <a:r>
              <a:rPr lang="en-US" dirty="0">
                <a:hlinkClick r:id="rId7"/>
              </a:rPr>
              <a:t>C</a:t>
            </a:r>
            <a:r>
              <a:rPr lang="en-US" dirty="0"/>
              <a:t> and </a:t>
            </a:r>
            <a:r>
              <a:rPr lang="en-US" dirty="0">
                <a:hlinkClick r:id="rId8"/>
              </a:rPr>
              <a:t>C++</a:t>
            </a:r>
            <a:r>
              <a:rPr lang="en-US" dirty="0"/>
              <a:t>) are. </a:t>
            </a:r>
          </a:p>
          <a:p>
            <a:r>
              <a:rPr lang="en-US" dirty="0"/>
              <a:t>Scripting languages, which can be embedded within </a:t>
            </a:r>
            <a:r>
              <a:rPr lang="en-US" dirty="0">
                <a:hlinkClick r:id="rId9"/>
              </a:rPr>
              <a:t>HTML</a:t>
            </a:r>
            <a:r>
              <a:rPr lang="en-US" dirty="0"/>
              <a:t>, commonly are used to add functionality to a Web page, such as different menu styles or graphic displays or to serve </a:t>
            </a:r>
            <a:r>
              <a:rPr lang="en-US" dirty="0">
                <a:hlinkClick r:id="rId10"/>
              </a:rPr>
              <a:t>dynamic</a:t>
            </a:r>
            <a:r>
              <a:rPr lang="en-US" dirty="0"/>
              <a:t> advertisements. These types of languages are </a:t>
            </a:r>
            <a:r>
              <a:rPr lang="en-US" dirty="0">
                <a:hlinkClick r:id="rId11"/>
              </a:rPr>
              <a:t>client</a:t>
            </a:r>
            <a:r>
              <a:rPr lang="en-US" dirty="0"/>
              <a:t>-side scripting languages, affecting the data that the end user sees in a </a:t>
            </a:r>
            <a:r>
              <a:rPr lang="en-US" dirty="0">
                <a:hlinkClick r:id="rId12"/>
              </a:rPr>
              <a:t>browser</a:t>
            </a:r>
            <a:r>
              <a:rPr lang="en-US" dirty="0"/>
              <a:t> window. Other scripting languages are </a:t>
            </a:r>
            <a:r>
              <a:rPr lang="en-US" dirty="0">
                <a:hlinkClick r:id="rId13"/>
              </a:rPr>
              <a:t>server</a:t>
            </a:r>
            <a:r>
              <a:rPr lang="en-US" dirty="0"/>
              <a:t>-side scripting languages that manipulate the data, usually in a </a:t>
            </a:r>
            <a:r>
              <a:rPr lang="en-US" dirty="0">
                <a:hlinkClick r:id="rId14"/>
              </a:rPr>
              <a:t>database</a:t>
            </a:r>
            <a:r>
              <a:rPr lang="en-US" dirty="0"/>
              <a:t>, on the server.</a:t>
            </a:r>
          </a:p>
          <a:p>
            <a:r>
              <a:rPr lang="en-US" dirty="0"/>
              <a:t>Scripting languages came about largely because of the development of the Internet as a communications tool. </a:t>
            </a:r>
            <a:r>
              <a:rPr lang="en-US" dirty="0">
                <a:hlinkClick r:id="rId15"/>
              </a:rPr>
              <a:t>JavaScript</a:t>
            </a:r>
            <a:r>
              <a:rPr lang="en-US" dirty="0"/>
              <a:t>, </a:t>
            </a:r>
            <a:r>
              <a:rPr lang="en-US" dirty="0">
                <a:hlinkClick r:id="rId16"/>
              </a:rPr>
              <a:t>ASP</a:t>
            </a:r>
            <a:r>
              <a:rPr lang="en-US" dirty="0"/>
              <a:t>, </a:t>
            </a:r>
            <a:r>
              <a:rPr lang="en-US" dirty="0">
                <a:hlinkClick r:id="rId17"/>
              </a:rPr>
              <a:t>JSP</a:t>
            </a:r>
            <a:r>
              <a:rPr lang="en-US" dirty="0"/>
              <a:t>, </a:t>
            </a:r>
            <a:r>
              <a:rPr lang="en-US" dirty="0">
                <a:hlinkClick r:id="rId18"/>
              </a:rPr>
              <a:t>PHP</a:t>
            </a:r>
            <a:r>
              <a:rPr lang="en-US" dirty="0"/>
              <a:t>, </a:t>
            </a:r>
            <a:r>
              <a:rPr lang="en-US" dirty="0">
                <a:hlinkClick r:id="rId19"/>
              </a:rPr>
              <a:t>Perl</a:t>
            </a:r>
            <a:r>
              <a:rPr lang="en-US" dirty="0"/>
              <a:t>, </a:t>
            </a:r>
            <a:r>
              <a:rPr lang="en-US" dirty="0" err="1">
                <a:hlinkClick r:id="rId20"/>
              </a:rPr>
              <a:t>Tcl</a:t>
            </a:r>
            <a:r>
              <a:rPr lang="en-US" dirty="0"/>
              <a:t> and </a:t>
            </a:r>
            <a:r>
              <a:rPr lang="en-US" dirty="0">
                <a:hlinkClick r:id="rId21"/>
              </a:rPr>
              <a:t>Python</a:t>
            </a:r>
            <a:r>
              <a:rPr lang="en-US" dirty="0"/>
              <a:t> are examples of scripting languages.</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24</a:t>
            </a:fld>
            <a:endParaRPr lang="en-US"/>
          </a:p>
        </p:txBody>
      </p:sp>
    </p:spTree>
    <p:extLst>
      <p:ext uri="{BB962C8B-B14F-4D97-AF65-F5344CB8AC3E}">
        <p14:creationId xmlns:p14="http://schemas.microsoft.com/office/powerpoint/2010/main" val="349629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dirty="0">
                <a:hlinkClick r:id="rId3"/>
              </a:rPr>
              <a:t>high-level programming language</a:t>
            </a:r>
            <a:r>
              <a:rPr lang="en-US" dirty="0"/>
              <a:t> that is </a:t>
            </a:r>
            <a:r>
              <a:rPr lang="en-US" dirty="0">
                <a:hlinkClick r:id="rId4"/>
              </a:rPr>
              <a:t>interpreted</a:t>
            </a:r>
            <a:r>
              <a:rPr lang="en-US" dirty="0"/>
              <a:t> by another program at </a:t>
            </a:r>
            <a:r>
              <a:rPr lang="en-US" dirty="0">
                <a:hlinkClick r:id="rId5"/>
              </a:rPr>
              <a:t>runtime</a:t>
            </a:r>
            <a:r>
              <a:rPr lang="en-US" dirty="0"/>
              <a:t> rather than </a:t>
            </a:r>
            <a:r>
              <a:rPr lang="en-US" dirty="0">
                <a:hlinkClick r:id="rId6"/>
              </a:rPr>
              <a:t>compiled</a:t>
            </a:r>
            <a:r>
              <a:rPr lang="en-US" dirty="0"/>
              <a:t> by the computer's processor as other programming languages (such as </a:t>
            </a:r>
            <a:r>
              <a:rPr lang="en-US" dirty="0">
                <a:hlinkClick r:id="rId7"/>
              </a:rPr>
              <a:t>C</a:t>
            </a:r>
            <a:r>
              <a:rPr lang="en-US" dirty="0"/>
              <a:t> and </a:t>
            </a:r>
            <a:r>
              <a:rPr lang="en-US" dirty="0">
                <a:hlinkClick r:id="rId8"/>
              </a:rPr>
              <a:t>C++</a:t>
            </a:r>
            <a:r>
              <a:rPr lang="en-US" dirty="0"/>
              <a:t>) are. </a:t>
            </a:r>
          </a:p>
          <a:p>
            <a:r>
              <a:rPr lang="en-US" dirty="0"/>
              <a:t>Scripting languages, which can be embedded within </a:t>
            </a:r>
            <a:r>
              <a:rPr lang="en-US" dirty="0">
                <a:hlinkClick r:id="rId9"/>
              </a:rPr>
              <a:t>HTML</a:t>
            </a:r>
            <a:r>
              <a:rPr lang="en-US" dirty="0"/>
              <a:t>, commonly are used to add functionality to a Web page, such as different menu styles or graphic displays or to serve </a:t>
            </a:r>
            <a:r>
              <a:rPr lang="en-US" dirty="0">
                <a:hlinkClick r:id="rId10"/>
              </a:rPr>
              <a:t>dynamic</a:t>
            </a:r>
            <a:r>
              <a:rPr lang="en-US" dirty="0"/>
              <a:t> advertisements. These types of languages are </a:t>
            </a:r>
            <a:r>
              <a:rPr lang="en-US" dirty="0">
                <a:hlinkClick r:id="rId11"/>
              </a:rPr>
              <a:t>client</a:t>
            </a:r>
            <a:r>
              <a:rPr lang="en-US" dirty="0"/>
              <a:t>-side scripting languages, affecting the data that the end user sees in a </a:t>
            </a:r>
            <a:r>
              <a:rPr lang="en-US" dirty="0">
                <a:hlinkClick r:id="rId12"/>
              </a:rPr>
              <a:t>browser</a:t>
            </a:r>
            <a:r>
              <a:rPr lang="en-US" dirty="0"/>
              <a:t> window. Other scripting languages are </a:t>
            </a:r>
            <a:r>
              <a:rPr lang="en-US" dirty="0">
                <a:hlinkClick r:id="rId13"/>
              </a:rPr>
              <a:t>server</a:t>
            </a:r>
            <a:r>
              <a:rPr lang="en-US" dirty="0"/>
              <a:t>-side scripting languages that manipulate the data, usually in a </a:t>
            </a:r>
            <a:r>
              <a:rPr lang="en-US" dirty="0">
                <a:hlinkClick r:id="rId14"/>
              </a:rPr>
              <a:t>database</a:t>
            </a:r>
            <a:r>
              <a:rPr lang="en-US" dirty="0"/>
              <a:t>, on the server.</a:t>
            </a:r>
          </a:p>
          <a:p>
            <a:r>
              <a:rPr lang="en-US" dirty="0"/>
              <a:t>Scripting languages came about largely because of the development of the Internet as a communications tool. </a:t>
            </a:r>
            <a:r>
              <a:rPr lang="en-US" dirty="0">
                <a:hlinkClick r:id="rId15"/>
              </a:rPr>
              <a:t>JavaScript</a:t>
            </a:r>
            <a:r>
              <a:rPr lang="en-US" dirty="0"/>
              <a:t>, </a:t>
            </a:r>
            <a:r>
              <a:rPr lang="en-US" dirty="0">
                <a:hlinkClick r:id="rId16"/>
              </a:rPr>
              <a:t>ASP</a:t>
            </a:r>
            <a:r>
              <a:rPr lang="en-US" dirty="0"/>
              <a:t>, </a:t>
            </a:r>
            <a:r>
              <a:rPr lang="en-US" dirty="0">
                <a:hlinkClick r:id="rId17"/>
              </a:rPr>
              <a:t>JSP</a:t>
            </a:r>
            <a:r>
              <a:rPr lang="en-US" dirty="0"/>
              <a:t>, </a:t>
            </a:r>
            <a:r>
              <a:rPr lang="en-US" dirty="0">
                <a:hlinkClick r:id="rId18"/>
              </a:rPr>
              <a:t>PHP</a:t>
            </a:r>
            <a:r>
              <a:rPr lang="en-US" dirty="0"/>
              <a:t>, </a:t>
            </a:r>
            <a:r>
              <a:rPr lang="en-US" dirty="0">
                <a:hlinkClick r:id="rId19"/>
              </a:rPr>
              <a:t>Perl</a:t>
            </a:r>
            <a:r>
              <a:rPr lang="en-US" dirty="0"/>
              <a:t>, </a:t>
            </a:r>
            <a:r>
              <a:rPr lang="en-US" dirty="0" err="1">
                <a:hlinkClick r:id="rId20"/>
              </a:rPr>
              <a:t>Tcl</a:t>
            </a:r>
            <a:r>
              <a:rPr lang="en-US" dirty="0"/>
              <a:t> and </a:t>
            </a:r>
            <a:r>
              <a:rPr lang="en-US" dirty="0">
                <a:hlinkClick r:id="rId21"/>
              </a:rPr>
              <a:t>Python</a:t>
            </a:r>
            <a:r>
              <a:rPr lang="en-US" dirty="0"/>
              <a:t> are examples of scripting languages.</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25</a:t>
            </a:fld>
            <a:endParaRPr lang="en-US"/>
          </a:p>
        </p:txBody>
      </p:sp>
    </p:spTree>
    <p:extLst>
      <p:ext uri="{BB962C8B-B14F-4D97-AF65-F5344CB8AC3E}">
        <p14:creationId xmlns:p14="http://schemas.microsoft.com/office/powerpoint/2010/main" val="1284691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MDN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primitive (primitive value, primitive data type) is data that is not an object and has no methods. In JavaScript, there are 6 primitive data types: string, number, </a:t>
            </a:r>
            <a:r>
              <a:rPr lang="en-US" dirty="0" err="1"/>
              <a:t>boolean</a:t>
            </a:r>
            <a:r>
              <a:rPr lang="en-US" dirty="0"/>
              <a:t>, null, undefined, symbol (new in ECMAScript 2015). All primitives are </a:t>
            </a:r>
            <a:r>
              <a:rPr lang="en-US" b="1" dirty="0"/>
              <a:t>immutable</a:t>
            </a:r>
            <a:r>
              <a:rPr lang="en-US" dirty="0"/>
              <a:t> (cannot be changed).</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Primitive wrapper objects in JavaScript</a:t>
            </a:r>
          </a:p>
          <a:p>
            <a:r>
              <a:rPr lang="en-US" dirty="0"/>
              <a:t>Except for null and undefined, all primitive values have object equivalents that wrap around the primitive values:</a:t>
            </a:r>
          </a:p>
          <a:p>
            <a:r>
              <a:rPr lang="en-US" dirty="0">
                <a:hlinkClick r:id="rId3" tooltip="The String global object is a constructor for strings, or a sequence of characters."/>
              </a:rPr>
              <a:t>String</a:t>
            </a:r>
            <a:r>
              <a:rPr lang="en-US" dirty="0"/>
              <a:t> for the string primitive.</a:t>
            </a:r>
          </a:p>
          <a:p>
            <a:r>
              <a:rPr lang="en-US" dirty="0">
                <a:hlinkClick r:id="rId4" tooltip="The Number JavaScript object is a wrapper object allowing you to work with numerical values. A Number object is created using the Number() constructor."/>
              </a:rPr>
              <a:t>Number</a:t>
            </a:r>
            <a:r>
              <a:rPr lang="en-US" dirty="0"/>
              <a:t> for the number primitive.</a:t>
            </a:r>
          </a:p>
          <a:p>
            <a:r>
              <a:rPr lang="en-US" dirty="0">
                <a:hlinkClick r:id="rId5" tooltip="The Boolean object is an object wrapper for a boolean value."/>
              </a:rPr>
              <a:t>Boolean</a:t>
            </a:r>
            <a:r>
              <a:rPr lang="en-US" dirty="0"/>
              <a:t> for the Boolean primitive.</a:t>
            </a:r>
          </a:p>
          <a:p>
            <a:r>
              <a:rPr lang="en-US" dirty="0">
                <a:hlinkClick r:id="rId6" tooltip="The Symbol() function returns a value of type symbol, has static properties that expose several members of built-in objects, has static methods that expose the global symbol registry, and resembles a built-in object class but is incomplete as a constructor because it does not support the syntax &quot;new Symbol()&quot;."/>
              </a:rPr>
              <a:t>Symbol</a:t>
            </a:r>
            <a:r>
              <a:rPr lang="en-US" dirty="0"/>
              <a:t> for the Symbol primitive.</a:t>
            </a:r>
          </a:p>
          <a:p>
            <a:r>
              <a:rPr lang="en-US" dirty="0"/>
              <a:t>The wrapper's </a:t>
            </a:r>
            <a:r>
              <a:rPr lang="en-US" dirty="0" err="1">
                <a:solidFill>
                  <a:srgbClr val="006600"/>
                </a:solidFill>
                <a:hlinkClick r:id="rId7"/>
              </a:rPr>
              <a:t>valueOf</a:t>
            </a:r>
            <a:r>
              <a:rPr lang="en-US" dirty="0">
                <a:solidFill>
                  <a:srgbClr val="006600"/>
                </a:solidFill>
                <a:hlinkClick r:id="rId7"/>
              </a:rPr>
              <a:t>()</a:t>
            </a:r>
            <a:r>
              <a:rPr lang="en-US" dirty="0">
                <a:solidFill>
                  <a:srgbClr val="006600"/>
                </a:solidFill>
              </a:rPr>
              <a:t> </a:t>
            </a:r>
            <a:r>
              <a:rPr lang="en-US" dirty="0"/>
              <a:t>method returns the primitive value.</a:t>
            </a:r>
          </a:p>
          <a:p>
            <a:endParaRPr lang="en-US" dirty="0"/>
          </a:p>
          <a:p>
            <a:r>
              <a:rPr lang="en-US" dirty="0"/>
              <a:t>Note: Object</a:t>
            </a:r>
            <a:r>
              <a:rPr lang="en-US" baseline="0" dirty="0"/>
              <a:t> include </a:t>
            </a:r>
            <a:r>
              <a:rPr lang="en-US" dirty="0"/>
              <a:t>function and array, but </a:t>
            </a:r>
          </a:p>
          <a:p>
            <a:endParaRPr lang="en-US" dirty="0"/>
          </a:p>
          <a:p>
            <a:r>
              <a:rPr lang="en-US" baseline="0" dirty="0" err="1"/>
              <a:t>typeof</a:t>
            </a:r>
            <a:r>
              <a:rPr lang="en-US" baseline="0" dirty="0"/>
              <a:t>(function(){}) // results: function</a:t>
            </a:r>
          </a:p>
          <a:p>
            <a:r>
              <a:rPr lang="en-US" baseline="0" dirty="0" err="1"/>
              <a:t>typeof</a:t>
            </a:r>
            <a:r>
              <a:rPr lang="en-US" baseline="0" dirty="0"/>
              <a:t>([]) // </a:t>
            </a:r>
            <a:r>
              <a:rPr lang="en-US" baseline="0" dirty="0" err="1"/>
              <a:t>relsuts</a:t>
            </a:r>
            <a:r>
              <a:rPr lang="en-US" baseline="0" dirty="0"/>
              <a:t>: object </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28</a:t>
            </a:fld>
            <a:endParaRPr lang="en-US"/>
          </a:p>
        </p:txBody>
      </p:sp>
    </p:spTree>
    <p:extLst>
      <p:ext uri="{BB962C8B-B14F-4D97-AF65-F5344CB8AC3E}">
        <p14:creationId xmlns:p14="http://schemas.microsoft.com/office/powerpoint/2010/main" val="2282754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 to declare new variable</a:t>
            </a:r>
          </a:p>
          <a:p>
            <a:endParaRPr lang="en-CA" dirty="0"/>
          </a:p>
        </p:txBody>
      </p:sp>
      <p:sp>
        <p:nvSpPr>
          <p:cNvPr id="4" name="Slide Number Placeholder 3"/>
          <p:cNvSpPr>
            <a:spLocks noGrp="1"/>
          </p:cNvSpPr>
          <p:nvPr>
            <p:ph type="sldNum" sz="quarter" idx="5"/>
          </p:nvPr>
        </p:nvSpPr>
        <p:spPr/>
        <p:txBody>
          <a:bodyPr/>
          <a:lstStyle/>
          <a:p>
            <a:fld id="{7986893A-904F-4CE0-B8C6-10F4E3751236}" type="slidenum">
              <a:rPr lang="en-US" smtClean="0"/>
              <a:t>31</a:t>
            </a:fld>
            <a:endParaRPr lang="en-US"/>
          </a:p>
        </p:txBody>
      </p:sp>
    </p:spTree>
    <p:extLst>
      <p:ext uri="{BB962C8B-B14F-4D97-AF65-F5344CB8AC3E}">
        <p14:creationId xmlns:p14="http://schemas.microsoft.com/office/powerpoint/2010/main" val="2121087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Firefox:</a:t>
            </a:r>
            <a:r>
              <a:rPr lang="en-US" baseline="0" dirty="0"/>
              <a:t> </a:t>
            </a:r>
          </a:p>
          <a:p>
            <a:r>
              <a:rPr lang="en-US" baseline="0" dirty="0"/>
              <a:t>Web console contains browser console</a:t>
            </a:r>
          </a:p>
          <a:p>
            <a:endParaRPr lang="en-US" baseline="0" dirty="0"/>
          </a:p>
          <a:p>
            <a:r>
              <a:rPr lang="en-US" dirty="0"/>
              <a:t>The console is also where the browser writes error messages. It writes them there so that the muggles won't see them and worry about them, but the wizards and witches of the web (such as yourselves) can easily see them. As of this writing, here's how you can find them: </a:t>
            </a:r>
          </a:p>
          <a:p>
            <a:r>
              <a:rPr lang="en-US" dirty="0"/>
              <a:t>Firefox: Tools &gt; Web Developer &gt; Error Console. Or, much easier, use the keyboard shortcut: command-shift-J on a Mac. </a:t>
            </a:r>
          </a:p>
          <a:p>
            <a:r>
              <a:rPr lang="en-US" dirty="0"/>
              <a:t>Safari: Develop &gt; Show Error Console. Or, use the keyboard shortcut: option-command-C </a:t>
            </a:r>
          </a:p>
          <a:p>
            <a:r>
              <a:rPr lang="en-US" dirty="0"/>
              <a:t>Chrome: View &gt; Developer &gt; JavaScript Console. Or, use the keyboard shortcut: option-command-j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43</a:t>
            </a:fld>
            <a:endParaRPr lang="en-US"/>
          </a:p>
        </p:txBody>
      </p:sp>
    </p:spTree>
    <p:extLst>
      <p:ext uri="{BB962C8B-B14F-4D97-AF65-F5344CB8AC3E}">
        <p14:creationId xmlns:p14="http://schemas.microsoft.com/office/powerpoint/2010/main" val="3313831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86893A-904F-4CE0-B8C6-10F4E3751236}" type="slidenum">
              <a:rPr lang="en-US" smtClean="0"/>
              <a:t>56</a:t>
            </a:fld>
            <a:endParaRPr lang="en-US"/>
          </a:p>
        </p:txBody>
      </p:sp>
    </p:spTree>
    <p:extLst>
      <p:ext uri="{BB962C8B-B14F-4D97-AF65-F5344CB8AC3E}">
        <p14:creationId xmlns:p14="http://schemas.microsoft.com/office/powerpoint/2010/main" val="2132105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86893A-904F-4CE0-B8C6-10F4E3751236}" type="slidenum">
              <a:rPr lang="en-US" smtClean="0"/>
              <a:t>2</a:t>
            </a:fld>
            <a:endParaRPr lang="en-US"/>
          </a:p>
        </p:txBody>
      </p:sp>
    </p:spTree>
    <p:extLst>
      <p:ext uri="{BB962C8B-B14F-4D97-AF65-F5344CB8AC3E}">
        <p14:creationId xmlns:p14="http://schemas.microsoft.com/office/powerpoint/2010/main" val="377193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6893A-904F-4CE0-B8C6-10F4E3751236}" type="slidenum">
              <a:rPr lang="en-US" smtClean="0"/>
              <a:t>5</a:t>
            </a:fld>
            <a:endParaRPr lang="en-US"/>
          </a:p>
        </p:txBody>
      </p:sp>
    </p:spTree>
    <p:extLst>
      <p:ext uri="{BB962C8B-B14F-4D97-AF65-F5344CB8AC3E}">
        <p14:creationId xmlns:p14="http://schemas.microsoft.com/office/powerpoint/2010/main" val="449301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86893A-904F-4CE0-B8C6-10F4E3751236}" type="slidenum">
              <a:rPr lang="en-US" smtClean="0"/>
              <a:t>7</a:t>
            </a:fld>
            <a:endParaRPr lang="en-US"/>
          </a:p>
        </p:txBody>
      </p:sp>
    </p:spTree>
    <p:extLst>
      <p:ext uri="{BB962C8B-B14F-4D97-AF65-F5344CB8AC3E}">
        <p14:creationId xmlns:p14="http://schemas.microsoft.com/office/powerpoint/2010/main" val="78174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http://tech.faadooindians.com/internet/internet-architecture/</a:t>
            </a:r>
            <a:endParaRPr lang="en-US" dirty="0"/>
          </a:p>
          <a:p>
            <a:endParaRPr lang="en-US" dirty="0"/>
          </a:p>
          <a:p>
            <a:r>
              <a:rPr lang="en-US" dirty="0"/>
              <a:t>the </a:t>
            </a:r>
            <a:r>
              <a:rPr lang="en-US" i="1" dirty="0"/>
              <a:t>Internet</a:t>
            </a:r>
            <a:r>
              <a:rPr lang="en-US" dirty="0"/>
              <a:t> architecture is by definition a meta-network, a constantly changing collection of thousands of individual networks intercommunicating with a common protocol.</a:t>
            </a:r>
          </a:p>
        </p:txBody>
      </p:sp>
      <p:sp>
        <p:nvSpPr>
          <p:cNvPr id="4" name="Slide Number Placeholder 3"/>
          <p:cNvSpPr>
            <a:spLocks noGrp="1"/>
          </p:cNvSpPr>
          <p:nvPr>
            <p:ph type="sldNum" sz="quarter" idx="10"/>
          </p:nvPr>
        </p:nvSpPr>
        <p:spPr/>
        <p:txBody>
          <a:bodyPr/>
          <a:lstStyle/>
          <a:p>
            <a:fld id="{76CF3DBB-8FCE-431D-B8A6-0151B8E52038}" type="slidenum">
              <a:rPr lang="en-US" smtClean="0"/>
              <a:pPr/>
              <a:t>8</a:t>
            </a:fld>
            <a:endParaRPr lang="en-US"/>
          </a:p>
        </p:txBody>
      </p:sp>
    </p:spTree>
    <p:extLst>
      <p:ext uri="{BB962C8B-B14F-4D97-AF65-F5344CB8AC3E}">
        <p14:creationId xmlns:p14="http://schemas.microsoft.com/office/powerpoint/2010/main" val="1234836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http://www.slideshare.net/waqarbutt74/services-provided-by-the-internet-13135007</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10</a:t>
            </a:fld>
            <a:endParaRPr lang="en-US"/>
          </a:p>
        </p:txBody>
      </p:sp>
    </p:spTree>
    <p:extLst>
      <p:ext uri="{BB962C8B-B14F-4D97-AF65-F5344CB8AC3E}">
        <p14:creationId xmlns:p14="http://schemas.microsoft.com/office/powerpoint/2010/main" val="1927242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a:t>
            </a:r>
          </a:p>
          <a:p>
            <a:endParaRPr lang="en-CA" dirty="0"/>
          </a:p>
        </p:txBody>
      </p:sp>
      <p:sp>
        <p:nvSpPr>
          <p:cNvPr id="4" name="Slide Number Placeholder 3"/>
          <p:cNvSpPr>
            <a:spLocks noGrp="1"/>
          </p:cNvSpPr>
          <p:nvPr>
            <p:ph type="sldNum" sz="quarter" idx="5"/>
          </p:nvPr>
        </p:nvSpPr>
        <p:spPr/>
        <p:txBody>
          <a:bodyPr/>
          <a:lstStyle/>
          <a:p>
            <a:fld id="{7986893A-904F-4CE0-B8C6-10F4E3751236}" type="slidenum">
              <a:rPr lang="en-US" smtClean="0"/>
              <a:t>11</a:t>
            </a:fld>
            <a:endParaRPr lang="en-US"/>
          </a:p>
        </p:txBody>
      </p:sp>
    </p:spTree>
    <p:extLst>
      <p:ext uri="{BB962C8B-B14F-4D97-AF65-F5344CB8AC3E}">
        <p14:creationId xmlns:p14="http://schemas.microsoft.com/office/powerpoint/2010/main" val="2745568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a:t>
            </a:r>
            <a:r>
              <a:rPr lang="en-US" sz="1200" b="1" i="0" kern="1200" baseline="0" dirty="0">
                <a:solidFill>
                  <a:schemeClr val="tx1"/>
                </a:solidFill>
                <a:latin typeface="+mn-lt"/>
                <a:ea typeface="+mn-ea"/>
                <a:cs typeface="+mn-cs"/>
              </a:rPr>
              <a:t>Hypertext Transfer Protocol</a:t>
            </a:r>
            <a:r>
              <a:rPr lang="en-US" sz="1200" b="0" i="0" kern="1200" dirty="0">
                <a:solidFill>
                  <a:schemeClr val="tx1"/>
                </a:solidFill>
                <a:latin typeface="+mn-lt"/>
                <a:ea typeface="+mn-ea"/>
                <a:cs typeface="+mn-cs"/>
              </a:rPr>
              <a:t> (HTTP) is an application protocol for distributed, collaborative, hypermedia information systems.[1] HTTP is the foundation of data communication for the World Wide Web.</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Hypertext is structured text that uses logical links (hyperlinks) between nodes containing text. HTTP is the protocol to exchange or transfer hypertext.</a:t>
            </a:r>
          </a:p>
          <a:p>
            <a:r>
              <a:rPr lang="en-US" sz="1200" b="0" i="0" kern="1200" dirty="0">
                <a:solidFill>
                  <a:schemeClr val="tx1"/>
                </a:solidFill>
                <a:latin typeface="+mn-lt"/>
                <a:ea typeface="+mn-ea"/>
                <a:cs typeface="+mn-cs"/>
              </a:rPr>
              <a:t>The standards development of HTTP was coordinated by the Internet Engineering Task Force (IETF) and the World Wide Web Consortium (W3C), culminating in the publication of a series of Requests for Comments (RFCs), most notably RFC 2616 (June 1999), which defines HTTP/1.1, the version of HTTP in common use.</a:t>
            </a: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6CF3DBB-8FCE-431D-B8A6-0151B8E52038}" type="slidenum">
              <a:rPr lang="en-US" smtClean="0"/>
              <a:pPr/>
              <a:t>15</a:t>
            </a:fld>
            <a:endParaRPr lang="en-US"/>
          </a:p>
        </p:txBody>
      </p:sp>
    </p:spTree>
    <p:extLst>
      <p:ext uri="{BB962C8B-B14F-4D97-AF65-F5344CB8AC3E}">
        <p14:creationId xmlns:p14="http://schemas.microsoft.com/office/powerpoint/2010/main" val="4004090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 requests and servers respond”</a:t>
            </a:r>
            <a:endParaRPr lang="en-CA" dirty="0"/>
          </a:p>
        </p:txBody>
      </p:sp>
      <p:sp>
        <p:nvSpPr>
          <p:cNvPr id="4" name="Slide Number Placeholder 3"/>
          <p:cNvSpPr>
            <a:spLocks noGrp="1"/>
          </p:cNvSpPr>
          <p:nvPr>
            <p:ph type="sldNum" sz="quarter" idx="5"/>
          </p:nvPr>
        </p:nvSpPr>
        <p:spPr/>
        <p:txBody>
          <a:bodyPr/>
          <a:lstStyle/>
          <a:p>
            <a:fld id="{7986893A-904F-4CE0-B8C6-10F4E3751236}" type="slidenum">
              <a:rPr lang="en-US" smtClean="0"/>
              <a:t>16</a:t>
            </a:fld>
            <a:endParaRPr lang="en-US"/>
          </a:p>
        </p:txBody>
      </p:sp>
    </p:spTree>
    <p:extLst>
      <p:ext uri="{BB962C8B-B14F-4D97-AF65-F5344CB8AC3E}">
        <p14:creationId xmlns:p14="http://schemas.microsoft.com/office/powerpoint/2010/main" val="328424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17A4A5D-D266-4B16-BA7B-0A996EBB9C4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224896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A4A5D-D266-4B16-BA7B-0A996EBB9C4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124140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A4A5D-D266-4B16-BA7B-0A996EBB9C4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3908178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A4A5D-D266-4B16-BA7B-0A996EBB9C4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508713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7A4A5D-D266-4B16-BA7B-0A996EBB9C4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93237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A4A5D-D266-4B16-BA7B-0A996EBB9C4E}"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88190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A4A5D-D266-4B16-BA7B-0A996EBB9C4E}"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2078767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A4A5D-D266-4B16-BA7B-0A996EBB9C4E}"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339996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A4A5D-D266-4B16-BA7B-0A996EBB9C4E}"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323163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7A4A5D-D266-4B16-BA7B-0A996EBB9C4E}"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10569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7A4A5D-D266-4B16-BA7B-0A996EBB9C4E}"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2959496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A4A5D-D266-4B16-BA7B-0A996EBB9C4E}" type="datetimeFigureOut">
              <a:rPr lang="en-US" smtClean="0"/>
              <a:t>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3C2C3-7F4C-4DDF-B6B6-EE164B5325D6}" type="slidenum">
              <a:rPr lang="en-US" smtClean="0"/>
              <a:t>‹#›</a:t>
            </a:fld>
            <a:endParaRPr lang="en-US"/>
          </a:p>
        </p:txBody>
      </p:sp>
      <p:pic>
        <p:nvPicPr>
          <p:cNvPr id="7" name="Picture 18" descr="background3.jpg                                                004F1A9EMacintosh HD                   C101ACC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167438"/>
            <a:ext cx="9144000"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543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unny.shi@senecacollege.c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senecacollege.ca/hom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results?search_query=programming+languages" TargetMode="External"/><Relationship Id="rId2" Type="http://schemas.openxmlformats.org/officeDocument/2006/relationships/hyperlink" Target="http://www.w3schools.com/charsets/ref_html_ascii.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code.visualstudio.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Douglas%20Crockford's%20Javascrip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senecacollege.ca/academic-policy/index.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eveloper.mozilla.org/en-US/docs/Web/JavaScript/Reference/Lexical_grammar#Keyword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eveloper.mozilla.org/" TargetMode="External"/><Relationship Id="rId2" Type="http://schemas.openxmlformats.org/officeDocument/2006/relationships/hyperlink" Target="https://web222.ca/" TargetMode="External"/><Relationship Id="rId1" Type="http://schemas.openxmlformats.org/officeDocument/2006/relationships/slideLayout" Target="../slideLayouts/slideLayout2.xml"/><Relationship Id="rId5" Type="http://schemas.openxmlformats.org/officeDocument/2006/relationships/hyperlink" Target="http://www.webplatform.org/" TargetMode="External"/><Relationship Id="rId4" Type="http://schemas.openxmlformats.org/officeDocument/2006/relationships/hyperlink" Target="http://www.w3.org/community/webed/wiki/Main_Pag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sunny.shi@senecacollege.ca"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8229600" cy="1371600"/>
          </a:xfrm>
        </p:spPr>
        <p:txBody>
          <a:bodyPr>
            <a:normAutofit/>
          </a:bodyPr>
          <a:lstStyle/>
          <a:p>
            <a:r>
              <a:rPr lang="en-US">
                <a:solidFill>
                  <a:srgbClr val="00B0F0"/>
                </a:solidFill>
              </a:rPr>
              <a:t>Web </a:t>
            </a:r>
            <a:r>
              <a:rPr lang="en-US" dirty="0">
                <a:solidFill>
                  <a:srgbClr val="00B0F0"/>
                </a:solidFill>
              </a:rPr>
              <a:t>Programming Principles</a:t>
            </a:r>
          </a:p>
        </p:txBody>
      </p:sp>
      <p:sp>
        <p:nvSpPr>
          <p:cNvPr id="3" name="Subtitle 2"/>
          <p:cNvSpPr>
            <a:spLocks noGrp="1"/>
          </p:cNvSpPr>
          <p:nvPr>
            <p:ph type="subTitle" idx="1"/>
          </p:nvPr>
        </p:nvSpPr>
        <p:spPr>
          <a:xfrm>
            <a:off x="1371600" y="3200400"/>
            <a:ext cx="6400800" cy="1447800"/>
          </a:xfrm>
        </p:spPr>
        <p:txBody>
          <a:bodyPr>
            <a:normAutofit/>
          </a:bodyPr>
          <a:lstStyle/>
          <a:p>
            <a:pPr>
              <a:lnSpc>
                <a:spcPct val="80000"/>
              </a:lnSpc>
            </a:pPr>
            <a:r>
              <a:rPr lang="en-CA" altLang="en-US" dirty="0"/>
              <a:t>Shi, Yue (Sunny)</a:t>
            </a:r>
          </a:p>
          <a:p>
            <a:pPr>
              <a:lnSpc>
                <a:spcPct val="80000"/>
              </a:lnSpc>
            </a:pPr>
            <a:r>
              <a:rPr lang="en-CA" altLang="en-US" dirty="0">
                <a:hlinkClick r:id="rId3"/>
              </a:rPr>
              <a:t>sunny.shi@senecacollege.ca</a:t>
            </a:r>
            <a:endParaRPr lang="en-CA" altLang="en-US" dirty="0"/>
          </a:p>
        </p:txBody>
      </p:sp>
      <p:sp>
        <p:nvSpPr>
          <p:cNvPr id="4" name="Rectangle 3"/>
          <p:cNvSpPr>
            <a:spLocks noChangeArrowheads="1"/>
          </p:cNvSpPr>
          <p:nvPr/>
        </p:nvSpPr>
        <p:spPr bwMode="auto">
          <a:xfrm>
            <a:off x="0" y="76200"/>
            <a:ext cx="9144000" cy="6858000"/>
          </a:xfrm>
          <a:prstGeom prst="rect">
            <a:avLst/>
          </a:prstGeom>
          <a:noFill/>
          <a:ln>
            <a:noFill/>
          </a:ln>
          <a:effectLst>
            <a:outerShdw dist="23000" dir="5400000" rotWithShape="0">
              <a:srgbClr val="808080">
                <a:alpha val="34998"/>
              </a:srgbClr>
            </a:outerShdw>
          </a:effectLst>
        </p:spPr>
        <p:txBody>
          <a:bodyPr anchor="ctr"/>
          <a:lstStyle/>
          <a:p>
            <a:pPr algn="ctr"/>
            <a:endParaRPr lang="en-US">
              <a:solidFill>
                <a:srgbClr val="FFFFFF"/>
              </a:solidFill>
            </a:endParaRPr>
          </a:p>
        </p:txBody>
      </p:sp>
      <p:pic>
        <p:nvPicPr>
          <p:cNvPr id="6" name="Picture 11" descr="title page pattern"/>
          <p:cNvPicPr>
            <a:picLocks noChangeAspect="1" noChangeArrowheads="1"/>
          </p:cNvPicPr>
          <p:nvPr/>
        </p:nvPicPr>
        <p:blipFill>
          <a:blip r:embed="rId4">
            <a:extLst>
              <a:ext uri="{28A0092B-C50C-407E-A947-70E740481C1C}">
                <a14:useLocalDpi xmlns:a14="http://schemas.microsoft.com/office/drawing/2010/main" val="0"/>
              </a:ext>
            </a:extLst>
          </a:blip>
          <a:srcRect l="151" t="28990" r="12892" b="1683"/>
          <a:stretch>
            <a:fillRect/>
          </a:stretch>
        </p:blipFill>
        <p:spPr bwMode="auto">
          <a:xfrm>
            <a:off x="0" y="5145088"/>
            <a:ext cx="9144000" cy="171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139700" y="5410200"/>
            <a:ext cx="8394700" cy="561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lnSpc>
                <a:spcPct val="50000"/>
              </a:lnSpc>
              <a:spcBef>
                <a:spcPct val="50000"/>
              </a:spcBef>
            </a:pPr>
            <a:r>
              <a:rPr lang="en-US" sz="5400" dirty="0">
                <a:solidFill>
                  <a:srgbClr val="FFFFFF"/>
                </a:solidFill>
              </a:rPr>
              <a:t>SENECA  </a:t>
            </a:r>
            <a:r>
              <a:rPr lang="en-US" sz="5400" dirty="0">
                <a:solidFill>
                  <a:schemeClr val="bg1"/>
                </a:solidFill>
              </a:rPr>
              <a:t>COLLEGE</a:t>
            </a:r>
            <a:endParaRPr lang="en-US" sz="6000" dirty="0">
              <a:solidFill>
                <a:schemeClr val="bg1"/>
              </a:solidFill>
            </a:endParaRPr>
          </a:p>
        </p:txBody>
      </p:sp>
    </p:spTree>
    <p:extLst>
      <p:ext uri="{BB962C8B-B14F-4D97-AF65-F5344CB8AC3E}">
        <p14:creationId xmlns:p14="http://schemas.microsoft.com/office/powerpoint/2010/main" val="760625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Services Provided by the Internet</a:t>
            </a: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World Wide Web</a:t>
            </a:r>
            <a:endParaRPr lang="en-US" dirty="0">
              <a:effectLst>
                <a:outerShdw blurRad="38100" dist="38100" dir="2700000" algn="tl">
                  <a:srgbClr val="000000">
                    <a:alpha val="43137"/>
                  </a:srgbClr>
                </a:outerShdw>
              </a:effectLst>
            </a:endParaRPr>
          </a:p>
          <a:p>
            <a:pPr lvl="1">
              <a:lnSpc>
                <a:spcPct val="120000"/>
              </a:lnSpc>
            </a:pPr>
            <a:r>
              <a:rPr lang="en-CA" sz="2600" dirty="0"/>
              <a:t>Abbreviation: </a:t>
            </a:r>
            <a:r>
              <a:rPr lang="en-CA" sz="2600" b="1" dirty="0">
                <a:effectLst/>
              </a:rPr>
              <a:t>WWW</a:t>
            </a:r>
            <a:r>
              <a:rPr lang="en-CA" sz="2600" dirty="0"/>
              <a:t> or </a:t>
            </a:r>
            <a:r>
              <a:rPr lang="en-CA" sz="2600" b="1" dirty="0">
                <a:effectLst/>
              </a:rPr>
              <a:t>W3</a:t>
            </a:r>
            <a:r>
              <a:rPr lang="en-CA" sz="2600" dirty="0"/>
              <a:t>,</a:t>
            </a:r>
          </a:p>
          <a:p>
            <a:pPr lvl="1">
              <a:lnSpc>
                <a:spcPct val="120000"/>
              </a:lnSpc>
            </a:pPr>
            <a:r>
              <a:rPr lang="en-CA" sz="2600" dirty="0"/>
              <a:t>Commonly known as </a:t>
            </a:r>
            <a:r>
              <a:rPr lang="en-CA" sz="2600" b="1" dirty="0"/>
              <a:t>the Web</a:t>
            </a:r>
            <a:r>
              <a:rPr lang="en-CA" sz="2600" dirty="0"/>
              <a:t>.</a:t>
            </a:r>
            <a:endParaRPr lang="en-US" sz="2600" dirty="0"/>
          </a:p>
          <a:p>
            <a:pPr lvl="1">
              <a:lnSpc>
                <a:spcPct val="120000"/>
              </a:lnSpc>
            </a:pPr>
            <a:r>
              <a:rPr lang="en-US" sz="2600" dirty="0"/>
              <a:t>It is a collection of web pages connected through </a:t>
            </a:r>
            <a:r>
              <a:rPr lang="en-US" sz="2600" b="1" dirty="0"/>
              <a:t>hyperlinks</a:t>
            </a:r>
            <a:r>
              <a:rPr lang="en-US" sz="2600" dirty="0"/>
              <a:t>  and  </a:t>
            </a:r>
            <a:r>
              <a:rPr lang="en-US" sz="2600" b="1" dirty="0"/>
              <a:t>URL</a:t>
            </a:r>
            <a:r>
              <a:rPr lang="en-US" sz="2600" dirty="0"/>
              <a:t>s.</a:t>
            </a:r>
          </a:p>
          <a:p>
            <a:pPr lvl="1">
              <a:lnSpc>
                <a:spcPct val="120000"/>
              </a:lnSpc>
            </a:pPr>
            <a:r>
              <a:rPr lang="en-CA" dirty="0"/>
              <a:t>With a web browser, one can view web pages that may contain text, images, videos, and other multimedia and navigate between them via hyperlinks.</a:t>
            </a:r>
          </a:p>
          <a:p>
            <a:pPr lvl="1">
              <a:lnSpc>
                <a:spcPct val="120000"/>
              </a:lnSpc>
            </a:pPr>
            <a:r>
              <a:rPr lang="en-US" dirty="0"/>
              <a:t>It is governed by the Hyper Text Transfer Protocol (</a:t>
            </a:r>
            <a:r>
              <a:rPr lang="en-US" b="1" dirty="0"/>
              <a:t>HTTP</a:t>
            </a:r>
            <a:r>
              <a:rPr lang="en-US" dirty="0"/>
              <a:t>) that deals with the linking of files, documents and other resources of the web.</a:t>
            </a:r>
          </a:p>
          <a:p>
            <a:pPr lvl="1"/>
            <a:endParaRPr lang="en-US" sz="1400" dirty="0">
              <a:solidFill>
                <a:srgbClr val="0000CC"/>
              </a:solidFill>
            </a:endParaRPr>
          </a:p>
          <a:p>
            <a:pPr>
              <a:buFont typeface="Wingdings" panose="05000000000000000000" pitchFamily="2" charset="2"/>
              <a:buChar char="Ø"/>
            </a:pPr>
            <a:r>
              <a:rPr lang="en-US" dirty="0"/>
              <a:t>Other services:</a:t>
            </a:r>
          </a:p>
          <a:p>
            <a:pPr lvl="1"/>
            <a:r>
              <a:rPr lang="en-US" dirty="0"/>
              <a:t>Email, Mailing List, File Transfer Protocol (FTP), Instant Messaging, News Groups, Chat Rooms, … …</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760931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Client Server Model</a:t>
            </a:r>
          </a:p>
        </p:txBody>
      </p:sp>
      <p:sp>
        <p:nvSpPr>
          <p:cNvPr id="3" name="Content Placeholder 2"/>
          <p:cNvSpPr>
            <a:spLocks noGrp="1"/>
          </p:cNvSpPr>
          <p:nvPr>
            <p:ph idx="1"/>
          </p:nvPr>
        </p:nvSpPr>
        <p:spPr>
          <a:xfrm>
            <a:off x="301625" y="1124745"/>
            <a:ext cx="8540750" cy="3960440"/>
          </a:xfrm>
        </p:spPr>
        <p:txBody>
          <a:bodyPr/>
          <a:lstStyle/>
          <a:p>
            <a:pPr>
              <a:buFont typeface="Wingdings" panose="05000000000000000000" pitchFamily="2" charset="2"/>
              <a:buChar char="Ø"/>
            </a:pPr>
            <a:r>
              <a:rPr lang="en-CA" sz="2800" dirty="0"/>
              <a:t>The www uses a client-server model</a:t>
            </a:r>
          </a:p>
          <a:p>
            <a:pPr lvl="1"/>
            <a:r>
              <a:rPr lang="en-CA" sz="2400" dirty="0"/>
              <a:t>client software (web browser) requests an html page</a:t>
            </a:r>
          </a:p>
          <a:p>
            <a:pPr lvl="1"/>
            <a:r>
              <a:rPr lang="en-CA" sz="2400" dirty="0"/>
              <a:t>the request is sent as a message to the particular web server</a:t>
            </a:r>
          </a:p>
          <a:p>
            <a:pPr lvl="1"/>
            <a:r>
              <a:rPr lang="en-CA" sz="2400" dirty="0"/>
              <a:t>requested page is sent as a message from the server to the client</a:t>
            </a:r>
          </a:p>
          <a:p>
            <a:pPr lvl="1"/>
            <a:r>
              <a:rPr lang="en-CA" sz="2400" dirty="0"/>
              <a:t>the client software interprets and displays the html page</a:t>
            </a:r>
          </a:p>
          <a:p>
            <a:pPr>
              <a:buFont typeface="Wingdings" panose="05000000000000000000" pitchFamily="2" charset="2"/>
              <a:buChar char="Ø"/>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11</a:t>
            </a:fld>
            <a:endParaRPr lang="en-CA" altLang="en-US" dirty="0"/>
          </a:p>
        </p:txBody>
      </p:sp>
      <p:pic>
        <p:nvPicPr>
          <p:cNvPr id="5" name="Picture 6"/>
          <p:cNvPicPr>
            <a:picLocks noChangeAspect="1" noChangeArrowheads="1"/>
          </p:cNvPicPr>
          <p:nvPr/>
        </p:nvPicPr>
        <p:blipFill>
          <a:blip r:embed="rId3" cstate="print"/>
          <a:srcRect/>
          <a:stretch>
            <a:fillRect/>
          </a:stretch>
        </p:blipFill>
        <p:spPr bwMode="auto">
          <a:xfrm>
            <a:off x="2123728" y="4221088"/>
            <a:ext cx="5110424" cy="2105311"/>
          </a:xfrm>
          <a:prstGeom prst="rect">
            <a:avLst/>
          </a:prstGeom>
          <a:noFill/>
          <a:ln w="9525">
            <a:noFill/>
            <a:miter lim="800000"/>
            <a:headEnd/>
            <a:tailEnd/>
          </a:ln>
          <a:effectLst/>
        </p:spPr>
      </p:pic>
    </p:spTree>
    <p:extLst>
      <p:ext uri="{BB962C8B-B14F-4D97-AF65-F5344CB8AC3E}">
        <p14:creationId xmlns:p14="http://schemas.microsoft.com/office/powerpoint/2010/main" val="298547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Uniform Resource Locators (URL)</a:t>
            </a:r>
          </a:p>
        </p:txBody>
      </p:sp>
      <p:sp>
        <p:nvSpPr>
          <p:cNvPr id="3" name="Content Placeholder 2"/>
          <p:cNvSpPr>
            <a:spLocks noGrp="1"/>
          </p:cNvSpPr>
          <p:nvPr>
            <p:ph idx="1"/>
          </p:nvPr>
        </p:nvSpPr>
        <p:spPr>
          <a:xfrm>
            <a:off x="323528" y="1196752"/>
            <a:ext cx="8640960" cy="4902423"/>
          </a:xfrm>
        </p:spPr>
        <p:txBody>
          <a:bodyPr>
            <a:normAutofit/>
          </a:bodyPr>
          <a:lstStyle/>
          <a:p>
            <a:pPr>
              <a:buFont typeface="Wingdings" panose="05000000000000000000" pitchFamily="2" charset="2"/>
              <a:buChar char="Ø"/>
            </a:pPr>
            <a:r>
              <a:rPr lang="en-CA" sz="2800" dirty="0"/>
              <a:t>Also known as a web address. It is a reference (an address) to a resource on the Internet</a:t>
            </a:r>
            <a:r>
              <a:rPr lang="en-US" sz="2800" dirty="0"/>
              <a:t>. </a:t>
            </a:r>
          </a:p>
          <a:p>
            <a:pPr marL="400050" lvl="1" indent="0">
              <a:buNone/>
            </a:pPr>
            <a:r>
              <a:rPr lang="en-US" sz="2400" dirty="0">
                <a:hlinkClick r:id="rId2"/>
              </a:rPr>
              <a:t>http://www.senecacollege.ca/home.html</a:t>
            </a:r>
            <a:r>
              <a:rPr lang="en-US" sz="2400" dirty="0"/>
              <a:t> </a:t>
            </a:r>
            <a:endParaRPr lang="en-US" sz="2000" b="1" dirty="0">
              <a:solidFill>
                <a:srgbClr val="0000CC"/>
              </a:solidFill>
              <a:effectLst>
                <a:outerShdw blurRad="38100" dist="38100" dir="2700000" algn="tl">
                  <a:srgbClr val="000000">
                    <a:alpha val="43137"/>
                  </a:srgbClr>
                </a:outerShdw>
              </a:effectLst>
              <a:latin typeface="Arial Narrow" panose="020B0606020202030204" pitchFamily="34" charset="0"/>
            </a:endParaRPr>
          </a:p>
          <a:p>
            <a:pPr lvl="1"/>
            <a:r>
              <a:rPr lang="en-US" sz="2400" dirty="0"/>
              <a:t>protocol = </a:t>
            </a:r>
            <a:r>
              <a:rPr lang="en-US" sz="2400" b="1" dirty="0">
                <a:effectLst>
                  <a:outerShdw blurRad="38100" dist="38100" dir="2700000" algn="tl">
                    <a:srgbClr val="000000">
                      <a:alpha val="43137"/>
                    </a:srgbClr>
                  </a:outerShdw>
                </a:effectLst>
                <a:latin typeface="Arial Narrow" panose="020B0606020202030204" pitchFamily="34" charset="0"/>
                <a:ea typeface="+mn-ea"/>
                <a:cs typeface="+mn-cs"/>
              </a:rPr>
              <a:t>http://</a:t>
            </a:r>
          </a:p>
          <a:p>
            <a:pPr lvl="1"/>
            <a:r>
              <a:rPr lang="en-US" sz="2400" dirty="0"/>
              <a:t>domain / host = </a:t>
            </a:r>
            <a:r>
              <a:rPr lang="en-US" sz="2400" dirty="0">
                <a:hlinkClick r:id="rId2"/>
              </a:rPr>
              <a:t>www.senecacollege.ca</a:t>
            </a:r>
            <a:endPar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ea typeface="+mn-ea"/>
              <a:cs typeface="+mn-cs"/>
            </a:endParaRPr>
          </a:p>
          <a:p>
            <a:pPr lvl="1"/>
            <a:r>
              <a:rPr lang="en-US" sz="2400" dirty="0"/>
              <a:t>file / resource ID =</a:t>
            </a:r>
            <a:r>
              <a:rPr lang="en-US" sz="2400" dirty="0">
                <a:hlinkClick r:id="rId2"/>
              </a:rPr>
              <a:t> home.html</a:t>
            </a:r>
            <a:r>
              <a:rPr lang="en-US" sz="2400" dirty="0"/>
              <a:t> </a:t>
            </a:r>
            <a:endParaRPr lang="en-US" sz="1400" dirty="0"/>
          </a:p>
          <a:p>
            <a:pPr>
              <a:buFont typeface="Wingdings" panose="05000000000000000000" pitchFamily="2" charset="2"/>
              <a:buChar char="Ø"/>
            </a:pPr>
            <a:r>
              <a:rPr lang="en-US" sz="2800" dirty="0"/>
              <a:t>URLs are typically transmitted via HTTP</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12</a:t>
            </a:fld>
            <a:endParaRPr lang="en-CA" altLang="en-US" dirty="0"/>
          </a:p>
        </p:txBody>
      </p:sp>
    </p:spTree>
    <p:extLst>
      <p:ext uri="{BB962C8B-B14F-4D97-AF65-F5344CB8AC3E}">
        <p14:creationId xmlns:p14="http://schemas.microsoft.com/office/powerpoint/2010/main" val="4073002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HTML URL Encoding</a:t>
            </a:r>
          </a:p>
        </p:txBody>
      </p:sp>
      <p:sp>
        <p:nvSpPr>
          <p:cNvPr id="3" name="Content Placeholder 2"/>
          <p:cNvSpPr>
            <a:spLocks noGrp="1"/>
          </p:cNvSpPr>
          <p:nvPr>
            <p:ph idx="1"/>
          </p:nvPr>
        </p:nvSpPr>
        <p:spPr>
          <a:xfrm>
            <a:off x="323528" y="1196752"/>
            <a:ext cx="8640960" cy="4902423"/>
          </a:xfrm>
        </p:spPr>
        <p:txBody>
          <a:bodyPr>
            <a:normAutofit fontScale="92500"/>
          </a:bodyPr>
          <a:lstStyle/>
          <a:p>
            <a:pPr>
              <a:buFont typeface="Wingdings" panose="05000000000000000000" pitchFamily="2" charset="2"/>
              <a:buChar char="Ø"/>
            </a:pPr>
            <a:r>
              <a:rPr lang="en-CA" sz="2400" dirty="0"/>
              <a:t>URL encoding converts characters into a format that can be transmitted over the Internet.</a:t>
            </a:r>
            <a:r>
              <a:rPr lang="en-US" sz="2400" dirty="0"/>
              <a:t> </a:t>
            </a:r>
          </a:p>
          <a:p>
            <a:pPr lvl="1"/>
            <a:r>
              <a:rPr lang="en-CA" sz="2200" dirty="0"/>
              <a:t>URLs can only be sent over the Internet using the </a:t>
            </a:r>
            <a:r>
              <a:rPr lang="en-CA" sz="2200" dirty="0">
                <a:hlinkClick r:id="rId2"/>
              </a:rPr>
              <a:t>ASCII character-set</a:t>
            </a:r>
            <a:r>
              <a:rPr lang="en-CA" sz="2200" dirty="0"/>
              <a:t>.</a:t>
            </a:r>
          </a:p>
          <a:p>
            <a:pPr lvl="1"/>
            <a:r>
              <a:rPr lang="en-CA" sz="2200" dirty="0"/>
              <a:t>URLs often contain characters outside the ASCII set</a:t>
            </a:r>
          </a:p>
          <a:p>
            <a:pPr lvl="2"/>
            <a:r>
              <a:rPr lang="en-CA" sz="2200" dirty="0"/>
              <a:t>has to be converted into a valid ASCII format.</a:t>
            </a:r>
          </a:p>
          <a:p>
            <a:pPr lvl="1"/>
            <a:r>
              <a:rPr lang="en-CA" sz="2200" dirty="0"/>
              <a:t>URLs cannot contain spaces.</a:t>
            </a:r>
            <a:endParaRPr lang="en-US" sz="1200" dirty="0"/>
          </a:p>
          <a:p>
            <a:pPr>
              <a:buFont typeface="Wingdings" panose="05000000000000000000" pitchFamily="2" charset="2"/>
              <a:buChar char="Ø"/>
            </a:pPr>
            <a:r>
              <a:rPr lang="en-CA" sz="2400" dirty="0"/>
              <a:t>Example: </a:t>
            </a:r>
            <a:r>
              <a:rPr lang="en-CA" sz="2200" dirty="0">
                <a:hlinkClick r:id="rId3"/>
              </a:rPr>
              <a:t>https://www.youtube.com/results?search_query=programming+languages</a:t>
            </a:r>
            <a:r>
              <a:rPr lang="en-CA" sz="2200" dirty="0"/>
              <a:t> </a:t>
            </a:r>
          </a:p>
          <a:p>
            <a:pPr>
              <a:buFont typeface="Wingdings" panose="05000000000000000000" pitchFamily="2" charset="2"/>
              <a:buChar char="Ø"/>
            </a:pPr>
            <a:r>
              <a:rPr lang="en-CA" sz="2400" dirty="0"/>
              <a:t>URL encoding replaces unsafe ASCII characters with a "%" followed by two hexadecimal digits. e.g.</a:t>
            </a:r>
          </a:p>
          <a:p>
            <a:pPr marL="400050" lvl="1" indent="0">
              <a:buNone/>
            </a:pPr>
            <a:r>
              <a:rPr lang="en-CA" sz="2000" dirty="0"/>
              <a:t>   '&amp;' </a:t>
            </a:r>
            <a:r>
              <a:rPr lang="en-CA" sz="2000" dirty="0">
                <a:sym typeface="Wingdings" panose="05000000000000000000" pitchFamily="2" charset="2"/>
              </a:rPr>
              <a:t> %26                '  '  %20</a:t>
            </a:r>
          </a:p>
          <a:p>
            <a:pPr marL="400050" lvl="1" indent="0">
              <a:buNone/>
            </a:pPr>
            <a:r>
              <a:rPr lang="en-CA" sz="2000" dirty="0">
                <a:sym typeface="Wingdings" panose="05000000000000000000" pitchFamily="2" charset="2"/>
              </a:rPr>
              <a:t>    '&lt;'  %3C                '&gt;'  %3E</a:t>
            </a:r>
            <a:endParaRPr lang="en-CA" sz="20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13</a:t>
            </a:fld>
            <a:endParaRPr lang="en-CA" altLang="en-US" dirty="0"/>
          </a:p>
        </p:txBody>
      </p:sp>
    </p:spTree>
    <p:extLst>
      <p:ext uri="{BB962C8B-B14F-4D97-AF65-F5344CB8AC3E}">
        <p14:creationId xmlns:p14="http://schemas.microsoft.com/office/powerpoint/2010/main" val="129882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DNS (Domain Name System/Server)</a:t>
            </a:r>
          </a:p>
        </p:txBody>
      </p:sp>
      <p:sp>
        <p:nvSpPr>
          <p:cNvPr id="3" name="Content Placeholder 2"/>
          <p:cNvSpPr>
            <a:spLocks noGrp="1"/>
          </p:cNvSpPr>
          <p:nvPr>
            <p:ph idx="1"/>
          </p:nvPr>
        </p:nvSpPr>
        <p:spPr>
          <a:xfrm>
            <a:off x="301625" y="1196752"/>
            <a:ext cx="8540750" cy="5112568"/>
          </a:xfrm>
        </p:spPr>
        <p:txBody>
          <a:bodyPr/>
          <a:lstStyle/>
          <a:p>
            <a:pPr>
              <a:buFont typeface="Wingdings" panose="05000000000000000000" pitchFamily="2" charset="2"/>
              <a:buChar char="Ø"/>
            </a:pPr>
            <a:r>
              <a:rPr lang="en-CA" sz="2400" dirty="0">
                <a:effectLst>
                  <a:outerShdw blurRad="38100" dist="38100" dir="2700000" algn="tl">
                    <a:srgbClr val="000000">
                      <a:alpha val="43137"/>
                    </a:srgbClr>
                  </a:outerShdw>
                </a:effectLst>
              </a:rPr>
              <a:t>DNS</a:t>
            </a:r>
            <a:r>
              <a:rPr lang="en-CA" sz="2400" dirty="0"/>
              <a:t> is used to give names to IP addresses. DNS servers (name servers) associate the domain names with the IP address</a:t>
            </a:r>
          </a:p>
          <a:p>
            <a:pPr>
              <a:buFont typeface="Wingdings" panose="05000000000000000000" pitchFamily="2" charset="2"/>
              <a:buChar char="Ø"/>
            </a:pPr>
            <a:r>
              <a:rPr lang="en-CA" sz="2000" dirty="0"/>
              <a:t>e.g. </a:t>
            </a:r>
          </a:p>
          <a:p>
            <a:pPr marL="400050" lvl="1" indent="0">
              <a:buNone/>
            </a:pPr>
            <a:r>
              <a:rPr lang="en-CA" sz="2000" dirty="0"/>
              <a:t>  zenit.senecac.on.ca is used to identify IP address 142.204.140.203.</a:t>
            </a:r>
          </a:p>
          <a:p>
            <a:pPr>
              <a:buFont typeface="Wingdings" panose="05000000000000000000" pitchFamily="2" charset="2"/>
              <a:buChar char="Ø"/>
            </a:pPr>
            <a:r>
              <a:rPr lang="en-CA" sz="2400" dirty="0"/>
              <a:t>In addition to ".ca", other common domains include </a:t>
            </a:r>
          </a:p>
          <a:p>
            <a:pPr lvl="1"/>
            <a:r>
              <a:rPr lang="en-CA" sz="1800" dirty="0"/>
              <a:t>.com - commercial</a:t>
            </a:r>
          </a:p>
          <a:p>
            <a:pPr lvl="1"/>
            <a:r>
              <a:rPr lang="en-CA" sz="1800" dirty="0"/>
              <a:t>.</a:t>
            </a:r>
            <a:r>
              <a:rPr lang="en-CA" sz="1800" dirty="0" err="1"/>
              <a:t>edu</a:t>
            </a:r>
            <a:r>
              <a:rPr lang="en-CA" sz="1800" dirty="0"/>
              <a:t> - educational</a:t>
            </a:r>
          </a:p>
          <a:p>
            <a:pPr lvl="1"/>
            <a:r>
              <a:rPr lang="en-CA" sz="1800" dirty="0"/>
              <a:t>.</a:t>
            </a:r>
            <a:r>
              <a:rPr lang="en-CA" sz="1800" dirty="0" err="1"/>
              <a:t>gov</a:t>
            </a:r>
            <a:r>
              <a:rPr lang="en-CA" sz="1800" dirty="0"/>
              <a:t> - governmental</a:t>
            </a:r>
          </a:p>
          <a:p>
            <a:pPr lvl="1"/>
            <a:r>
              <a:rPr lang="en-CA" sz="1800" dirty="0" err="1"/>
              <a:t>.net</a:t>
            </a:r>
            <a:r>
              <a:rPr lang="en-CA" sz="1800" dirty="0"/>
              <a:t> - </a:t>
            </a:r>
            <a:r>
              <a:rPr lang="en-CA" sz="1800" dirty="0" err="1"/>
              <a:t>isp</a:t>
            </a:r>
            <a:endParaRPr lang="en-CA" sz="1800" dirty="0"/>
          </a:p>
          <a:p>
            <a:pPr lvl="1"/>
            <a:r>
              <a:rPr lang="en-CA" sz="1800" dirty="0"/>
              <a:t>.org - non-profit</a:t>
            </a:r>
          </a:p>
          <a:p>
            <a:pPr lvl="1"/>
            <a:r>
              <a:rPr lang="en-CA" sz="1800" dirty="0"/>
              <a:t>and many more</a:t>
            </a:r>
          </a:p>
          <a:p>
            <a:pPr>
              <a:buFont typeface="Wingdings" panose="05000000000000000000" pitchFamily="2" charset="2"/>
              <a:buChar char="Ø"/>
            </a:pPr>
            <a:r>
              <a:rPr lang="en-CA" sz="2400" dirty="0"/>
              <a:t>ICANN </a:t>
            </a:r>
            <a:r>
              <a:rPr lang="en-CA" sz="2000" dirty="0"/>
              <a:t>- Internet Corporation for Assigned Names and Numbers- oversees assignment of names and IP addresses and certifies domain name registrars to manage the process.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14</a:t>
            </a:fld>
            <a:endParaRPr lang="en-CA" altLang="en-US"/>
          </a:p>
        </p:txBody>
      </p:sp>
    </p:spTree>
    <p:extLst>
      <p:ext uri="{BB962C8B-B14F-4D97-AF65-F5344CB8AC3E}">
        <p14:creationId xmlns:p14="http://schemas.microsoft.com/office/powerpoint/2010/main" val="2955461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a:effectLst>
                  <a:outerShdw blurRad="38100" dist="38100" dir="2700000" algn="tl">
                    <a:srgbClr val="000000">
                      <a:alpha val="43137"/>
                    </a:srgbClr>
                  </a:outerShdw>
                </a:effectLst>
              </a:rPr>
              <a:t>Hypertext Transfer Protocol </a:t>
            </a:r>
          </a:p>
        </p:txBody>
      </p:sp>
      <p:sp>
        <p:nvSpPr>
          <p:cNvPr id="3" name="Content Placeholder 2"/>
          <p:cNvSpPr>
            <a:spLocks noGrp="1"/>
          </p:cNvSpPr>
          <p:nvPr>
            <p:ph idx="1"/>
          </p:nvPr>
        </p:nvSpPr>
        <p:spPr>
          <a:xfrm>
            <a:off x="301625" y="1196752"/>
            <a:ext cx="8540750" cy="4902423"/>
          </a:xfrm>
        </p:spPr>
        <p:txBody>
          <a:bodyPr>
            <a:noAutofit/>
          </a:bodyPr>
          <a:lstStyle/>
          <a:p>
            <a:pPr>
              <a:spcBef>
                <a:spcPts val="1200"/>
              </a:spcBef>
              <a:buFont typeface="Wingdings" panose="05000000000000000000" pitchFamily="2" charset="2"/>
              <a:buChar char="Ø"/>
            </a:pPr>
            <a:r>
              <a:rPr lang="en-US" sz="2400" dirty="0">
                <a:solidFill>
                  <a:srgbClr val="000099"/>
                </a:solidFill>
                <a:effectLst>
                  <a:outerShdw blurRad="38100" dist="38100" dir="2700000" algn="tl">
                    <a:srgbClr val="000000">
                      <a:alpha val="43137"/>
                    </a:srgbClr>
                  </a:outerShdw>
                </a:effectLst>
              </a:rPr>
              <a:t>HTTP, the Hypertext Transfer Protocol</a:t>
            </a:r>
            <a:r>
              <a:rPr lang="en-US" sz="2400" dirty="0">
                <a:effectLst/>
              </a:rPr>
              <a:t>, is the application-layer protocol that is used to transfer data on </a:t>
            </a:r>
            <a:r>
              <a:rPr lang="en-US" sz="2400" dirty="0">
                <a:solidFill>
                  <a:srgbClr val="0000CC"/>
                </a:solidFill>
                <a:effectLst>
                  <a:outerShdw blurRad="38100" dist="38100" dir="2700000" algn="tl">
                    <a:srgbClr val="000000">
                      <a:alpha val="43137"/>
                    </a:srgbClr>
                  </a:outerShdw>
                </a:effectLst>
              </a:rPr>
              <a:t>the</a:t>
            </a:r>
            <a:r>
              <a:rPr lang="en-US" sz="2400" dirty="0">
                <a:effectLst/>
              </a:rPr>
              <a:t> (World Wide) </a:t>
            </a:r>
            <a:r>
              <a:rPr lang="en-US" sz="2400" dirty="0">
                <a:solidFill>
                  <a:srgbClr val="0000CC"/>
                </a:solidFill>
                <a:effectLst>
                  <a:outerShdw blurRad="38100" dist="38100" dir="2700000" algn="tl">
                    <a:srgbClr val="000000">
                      <a:alpha val="43137"/>
                    </a:srgbClr>
                  </a:outerShdw>
                </a:effectLst>
              </a:rPr>
              <a:t>Web</a:t>
            </a:r>
            <a:r>
              <a:rPr lang="en-US" sz="2400" dirty="0">
                <a:effectLst/>
              </a:rPr>
              <a:t>. </a:t>
            </a:r>
          </a:p>
          <a:p>
            <a:pPr>
              <a:spcBef>
                <a:spcPts val="1200"/>
              </a:spcBef>
              <a:buFont typeface="Wingdings" panose="05000000000000000000" pitchFamily="2" charset="2"/>
              <a:buChar char="Ø"/>
            </a:pPr>
            <a:r>
              <a:rPr lang="en-US" sz="2400" dirty="0">
                <a:effectLst/>
              </a:rPr>
              <a:t>HTTP comprises the rules governing the</a:t>
            </a:r>
            <a:r>
              <a:rPr lang="en-US" sz="2400" dirty="0">
                <a:effectLst>
                  <a:outerShdw blurRad="38100" dist="38100" dir="2700000" algn="tl">
                    <a:srgbClr val="000000">
                      <a:alpha val="43137"/>
                    </a:srgbClr>
                  </a:outerShdw>
                </a:effectLst>
              </a:rPr>
              <a:t> </a:t>
            </a:r>
            <a:r>
              <a:rPr lang="en-US" sz="2400" dirty="0">
                <a:solidFill>
                  <a:srgbClr val="0000CC"/>
                </a:solidFill>
                <a:effectLst>
                  <a:outerShdw blurRad="38100" dist="38100" dir="2700000" algn="tl">
                    <a:srgbClr val="000000">
                      <a:alpha val="43137"/>
                    </a:srgbClr>
                  </a:outerShdw>
                </a:effectLst>
              </a:rPr>
              <a:t>format and content</a:t>
            </a:r>
            <a:r>
              <a:rPr lang="en-US" sz="2400" dirty="0">
                <a:effectLst>
                  <a:outerShdw blurRad="38100" dist="38100" dir="2700000" algn="tl">
                    <a:srgbClr val="000000">
                      <a:alpha val="43137"/>
                    </a:srgbClr>
                  </a:outerShdw>
                </a:effectLst>
              </a:rPr>
              <a:t> </a:t>
            </a:r>
            <a:r>
              <a:rPr lang="en-US" sz="2400" dirty="0">
                <a:effectLst/>
              </a:rPr>
              <a:t>of the conversation between </a:t>
            </a:r>
            <a:r>
              <a:rPr lang="en-US" sz="2400" dirty="0">
                <a:effectLst>
                  <a:outerShdw blurRad="38100" dist="38100" dir="2700000" algn="tl">
                    <a:srgbClr val="000000">
                      <a:alpha val="43137"/>
                    </a:srgbClr>
                  </a:outerShdw>
                </a:effectLst>
              </a:rPr>
              <a:t>a web client and server</a:t>
            </a:r>
            <a:r>
              <a:rPr lang="en-US" sz="2400" dirty="0">
                <a:effectLst/>
              </a:rPr>
              <a:t>. </a:t>
            </a:r>
          </a:p>
          <a:p>
            <a:pPr>
              <a:spcBef>
                <a:spcPts val="1200"/>
              </a:spcBef>
              <a:buFont typeface="Wingdings" panose="05000000000000000000" pitchFamily="2" charset="2"/>
              <a:buChar char="Ø"/>
            </a:pPr>
            <a:r>
              <a:rPr lang="en-CA" sz="2400" dirty="0">
                <a:effectLst/>
              </a:rPr>
              <a:t>HTTP </a:t>
            </a:r>
            <a:r>
              <a:rPr lang="en-CA" sz="2400" dirty="0"/>
              <a:t>functions as a </a:t>
            </a:r>
            <a:r>
              <a:rPr lang="en-CA" sz="2400" dirty="0">
                <a:effectLst>
                  <a:outerShdw blurRad="38100" dist="38100" dir="2700000" algn="tl">
                    <a:srgbClr val="000000">
                      <a:alpha val="43137"/>
                    </a:srgbClr>
                  </a:outerShdw>
                </a:effectLst>
              </a:rPr>
              <a:t>request-response</a:t>
            </a:r>
            <a:r>
              <a:rPr lang="en-CA" sz="2400" dirty="0"/>
              <a:t> protocol in the client-server computing model. </a:t>
            </a:r>
            <a:endParaRPr lang="en-US" sz="2400" dirty="0"/>
          </a:p>
          <a:p>
            <a:pPr>
              <a:spcBef>
                <a:spcPts val="1200"/>
              </a:spcBef>
              <a:buFont typeface="Wingdings" panose="05000000000000000000" pitchFamily="2" charset="2"/>
              <a:buChar char="Ø"/>
            </a:pPr>
            <a:r>
              <a:rPr lang="en-US" sz="2400" dirty="0"/>
              <a:t>HTTP is </a:t>
            </a:r>
            <a:r>
              <a:rPr lang="en-US" sz="2400" dirty="0">
                <a:solidFill>
                  <a:srgbClr val="FF0000"/>
                </a:solidFill>
                <a:effectLst>
                  <a:outerShdw blurRad="38100" dist="38100" dir="2700000" algn="tl">
                    <a:srgbClr val="000000">
                      <a:alpha val="43137"/>
                    </a:srgbClr>
                  </a:outerShdw>
                </a:effectLst>
              </a:rPr>
              <a:t>stateless</a:t>
            </a:r>
            <a:r>
              <a:rPr lang="en-US" sz="2400" dirty="0"/>
              <a:t>.</a:t>
            </a:r>
          </a:p>
          <a:p>
            <a:pPr lvl="1"/>
            <a:r>
              <a:rPr lang="en-US" sz="2000" dirty="0"/>
              <a:t>The server doesn't keep any data (state) between two requests.</a:t>
            </a:r>
          </a:p>
          <a:p>
            <a:pPr lvl="1"/>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81000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3999" cy="1143000"/>
          </a:xfrm>
        </p:spPr>
        <p:txBody>
          <a:bodyPr>
            <a:normAutofit/>
          </a:bodyPr>
          <a:lstStyle/>
          <a:p>
            <a:r>
              <a:rPr lang="en-US" sz="3800" dirty="0">
                <a:effectLst>
                  <a:outerShdw blurRad="38100" dist="38100" dir="2700000" algn="tl">
                    <a:srgbClr val="000000">
                      <a:alpha val="43137"/>
                    </a:srgbClr>
                  </a:outerShdw>
                </a:effectLst>
              </a:rPr>
              <a:t>HTTP Request and Response Messages</a:t>
            </a:r>
          </a:p>
        </p:txBody>
      </p:sp>
      <p:pic>
        <p:nvPicPr>
          <p:cNvPr id="4" name="Picture 6"/>
          <p:cNvPicPr>
            <a:picLocks noChangeAspect="1" noChangeArrowheads="1"/>
          </p:cNvPicPr>
          <p:nvPr/>
        </p:nvPicPr>
        <p:blipFill>
          <a:blip r:embed="rId3" cstate="print"/>
          <a:srcRect/>
          <a:stretch>
            <a:fillRect/>
          </a:stretch>
        </p:blipFill>
        <p:spPr bwMode="auto">
          <a:xfrm>
            <a:off x="533401" y="1828800"/>
            <a:ext cx="8077200" cy="43592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0621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3600" dirty="0">
                <a:effectLst>
                  <a:outerShdw blurRad="38100" dist="38100" dir="2700000" algn="tl">
                    <a:srgbClr val="000000">
                      <a:alpha val="43137"/>
                    </a:srgbClr>
                  </a:outerShdw>
                </a:effectLst>
              </a:rPr>
              <a:t>HTTP Request</a:t>
            </a:r>
          </a:p>
        </p:txBody>
      </p:sp>
      <p:sp>
        <p:nvSpPr>
          <p:cNvPr id="3" name="Content Placeholder 2"/>
          <p:cNvSpPr>
            <a:spLocks noGrp="1"/>
          </p:cNvSpPr>
          <p:nvPr>
            <p:ph idx="1"/>
          </p:nvPr>
        </p:nvSpPr>
        <p:spPr>
          <a:xfrm>
            <a:off x="301625" y="1196752"/>
            <a:ext cx="8540750" cy="4902423"/>
          </a:xfrm>
        </p:spPr>
        <p:txBody>
          <a:bodyPr>
            <a:normAutofit lnSpcReduction="10000"/>
          </a:bodyPr>
          <a:lstStyle/>
          <a:p>
            <a:pPr>
              <a:buFont typeface="Wingdings" panose="05000000000000000000" pitchFamily="2" charset="2"/>
              <a:buChar char="Ø"/>
            </a:pPr>
            <a:r>
              <a:rPr lang="en-US" sz="2800" dirty="0"/>
              <a:t>HTTP request example: sending the form result to a server:</a:t>
            </a:r>
          </a:p>
          <a:p>
            <a:pPr lvl="2">
              <a:buNone/>
            </a:pPr>
            <a:r>
              <a:rPr lang="en-US" sz="1800" dirty="0">
                <a:solidFill>
                  <a:srgbClr val="0000CC"/>
                </a:solidFill>
                <a:latin typeface="Lucida Console" pitchFamily="49" charset="0"/>
              </a:rPr>
              <a:t>POST</a:t>
            </a:r>
            <a:r>
              <a:rPr lang="en-US" sz="1800" dirty="0">
                <a:latin typeface="Lucida Console" pitchFamily="49" charset="0"/>
              </a:rPr>
              <a:t> </a:t>
            </a:r>
            <a:r>
              <a:rPr lang="en-US" sz="1800" dirty="0">
                <a:solidFill>
                  <a:srgbClr val="0000CC"/>
                </a:solidFill>
                <a:latin typeface="Lucida Console" pitchFamily="49" charset="0"/>
              </a:rPr>
              <a:t>/contact_form.php </a:t>
            </a:r>
            <a:r>
              <a:rPr lang="en-US" sz="1800" dirty="0">
                <a:latin typeface="Lucida Console" pitchFamily="49" charset="0"/>
              </a:rPr>
              <a:t>HTTP/1.1 </a:t>
            </a:r>
          </a:p>
          <a:p>
            <a:pPr lvl="2">
              <a:buNone/>
            </a:pPr>
            <a:r>
              <a:rPr lang="en-US" sz="1800" dirty="0">
                <a:latin typeface="Lucida Console" pitchFamily="49" charset="0"/>
              </a:rPr>
              <a:t>Host: developer.mozilla.org </a:t>
            </a:r>
          </a:p>
          <a:p>
            <a:pPr lvl="2">
              <a:buNone/>
            </a:pPr>
            <a:r>
              <a:rPr lang="en-US" sz="1800" dirty="0">
                <a:latin typeface="Lucida Console" pitchFamily="49" charset="0"/>
              </a:rPr>
              <a:t>Content-Length: 64 </a:t>
            </a:r>
          </a:p>
          <a:p>
            <a:pPr lvl="2">
              <a:buNone/>
            </a:pPr>
            <a:r>
              <a:rPr lang="en-US" sz="1800" dirty="0">
                <a:solidFill>
                  <a:srgbClr val="000099"/>
                </a:solidFill>
                <a:effectLst/>
                <a:latin typeface="Lucida Console" pitchFamily="49" charset="0"/>
              </a:rPr>
              <a:t>Content-Type</a:t>
            </a:r>
            <a:r>
              <a:rPr lang="en-US" sz="1800" dirty="0">
                <a:latin typeface="Lucida Console" pitchFamily="49" charset="0"/>
              </a:rPr>
              <a:t>: </a:t>
            </a:r>
            <a:r>
              <a:rPr lang="en-US" sz="1600" dirty="0">
                <a:latin typeface="Lucida Console" pitchFamily="49" charset="0"/>
              </a:rPr>
              <a:t>application/x-www-form-</a:t>
            </a:r>
            <a:r>
              <a:rPr lang="en-US" sz="1600" dirty="0" err="1">
                <a:latin typeface="Lucida Console" pitchFamily="49" charset="0"/>
              </a:rPr>
              <a:t>urlencoded</a:t>
            </a:r>
            <a:r>
              <a:rPr lang="en-US" sz="1800" dirty="0">
                <a:latin typeface="Lucida Console" pitchFamily="49" charset="0"/>
              </a:rPr>
              <a:t> </a:t>
            </a:r>
          </a:p>
          <a:p>
            <a:pPr lvl="2">
              <a:buNone/>
            </a:pPr>
            <a:endParaRPr lang="en-US" sz="1800" dirty="0">
              <a:latin typeface="Lucida Console" pitchFamily="49" charset="0"/>
            </a:endParaRPr>
          </a:p>
          <a:p>
            <a:pPr lvl="2">
              <a:buNone/>
            </a:pPr>
            <a:r>
              <a:rPr lang="en-US" sz="1800" dirty="0">
                <a:latin typeface="Lucida Console" pitchFamily="49" charset="0"/>
              </a:rPr>
              <a:t>name=Joe%20User&amp;request=Send%20me%20one%20of%20your%20catalogue</a:t>
            </a:r>
          </a:p>
          <a:p>
            <a:pPr lvl="2">
              <a:buNone/>
            </a:pPr>
            <a:endParaRPr lang="en-US" sz="1800" dirty="0">
              <a:latin typeface="Lucida Console" pitchFamily="49" charset="0"/>
            </a:endParaRPr>
          </a:p>
          <a:p>
            <a:pPr>
              <a:buFont typeface="Wingdings" panose="05000000000000000000" pitchFamily="2" charset="2"/>
              <a:buChar char="Ø"/>
            </a:pPr>
            <a:r>
              <a:rPr lang="en-US" sz="2800" dirty="0">
                <a:effectLst/>
              </a:rPr>
              <a:t>HTTP request methods</a:t>
            </a:r>
          </a:p>
          <a:p>
            <a:pPr lvl="1"/>
            <a:r>
              <a:rPr lang="en-US" sz="2400" dirty="0">
                <a:solidFill>
                  <a:srgbClr val="3333CC"/>
                </a:solidFill>
                <a:effectLst>
                  <a:outerShdw blurRad="38100" dist="38100" dir="2700000" algn="tl">
                    <a:srgbClr val="000000">
                      <a:alpha val="43137"/>
                    </a:srgbClr>
                  </a:outerShdw>
                </a:effectLst>
              </a:rPr>
              <a:t>GET, POST</a:t>
            </a:r>
          </a:p>
          <a:p>
            <a:pPr lvl="1"/>
            <a:r>
              <a:rPr lang="en-US" sz="2400" dirty="0"/>
              <a:t>PUT, DELETE, HEAD, TRACE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978419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a:effectLst>
                  <a:outerShdw blurRad="38100" dist="38100" dir="2700000" algn="tl">
                    <a:srgbClr val="000000">
                      <a:alpha val="43137"/>
                    </a:srgbClr>
                  </a:outerShdw>
                </a:effectLst>
              </a:rPr>
              <a:t>HTTP Response</a:t>
            </a:r>
          </a:p>
        </p:txBody>
      </p:sp>
      <p:sp>
        <p:nvSpPr>
          <p:cNvPr id="3" name="Content Placeholder 2"/>
          <p:cNvSpPr>
            <a:spLocks noGrp="1"/>
          </p:cNvSpPr>
          <p:nvPr>
            <p:ph idx="1"/>
          </p:nvPr>
        </p:nvSpPr>
        <p:spPr>
          <a:xfrm>
            <a:off x="301625" y="1196752"/>
            <a:ext cx="8540750" cy="5328592"/>
          </a:xfrm>
        </p:spPr>
        <p:txBody>
          <a:bodyPr>
            <a:normAutofit fontScale="92500" lnSpcReduction="20000"/>
          </a:bodyPr>
          <a:lstStyle/>
          <a:p>
            <a:pPr>
              <a:buFont typeface="Wingdings" panose="05000000000000000000" pitchFamily="2" charset="2"/>
              <a:buChar char="Ø"/>
            </a:pPr>
            <a:r>
              <a:rPr lang="en-US" sz="2800" dirty="0"/>
              <a:t>HTTP response example: successful reception of a web page:</a:t>
            </a:r>
          </a:p>
          <a:p>
            <a:pPr lvl="2">
              <a:buNone/>
            </a:pPr>
            <a:r>
              <a:rPr lang="en-US" sz="1800" dirty="0">
                <a:latin typeface="Lucida Console" pitchFamily="49" charset="0"/>
              </a:rPr>
              <a:t>HTTP/1.1 </a:t>
            </a:r>
            <a:r>
              <a:rPr lang="en-US" sz="1800" dirty="0">
                <a:solidFill>
                  <a:srgbClr val="0000CC"/>
                </a:solidFill>
                <a:effectLst>
                  <a:outerShdw blurRad="38100" dist="38100" dir="2700000" algn="tl">
                    <a:srgbClr val="000000">
                      <a:alpha val="43137"/>
                    </a:srgbClr>
                  </a:outerShdw>
                </a:effectLst>
                <a:latin typeface="Lucida Console" pitchFamily="49" charset="0"/>
              </a:rPr>
              <a:t>200 OK</a:t>
            </a:r>
          </a:p>
          <a:p>
            <a:pPr lvl="2">
              <a:buNone/>
            </a:pPr>
            <a:r>
              <a:rPr lang="en-US" sz="1800" dirty="0">
                <a:latin typeface="Lucida Console" pitchFamily="49" charset="0"/>
              </a:rPr>
              <a:t>Date: Sat, 09 Oct 2010 14:28:02 GMT </a:t>
            </a:r>
          </a:p>
          <a:p>
            <a:pPr lvl="2">
              <a:buNone/>
            </a:pPr>
            <a:r>
              <a:rPr lang="en-US" sz="1800" dirty="0">
                <a:latin typeface="Lucida Console" pitchFamily="49" charset="0"/>
              </a:rPr>
              <a:t>Server: Apache </a:t>
            </a:r>
          </a:p>
          <a:p>
            <a:pPr lvl="2">
              <a:buNone/>
            </a:pPr>
            <a:r>
              <a:rPr lang="en-US" sz="1800" dirty="0">
                <a:latin typeface="Lucida Console" pitchFamily="49" charset="0"/>
              </a:rPr>
              <a:t>Last-Modified: Tue, 01 Dec 2009 20:18:22 GMT </a:t>
            </a:r>
          </a:p>
          <a:p>
            <a:pPr lvl="2">
              <a:buNone/>
            </a:pPr>
            <a:r>
              <a:rPr lang="en-US" sz="1800" dirty="0" err="1">
                <a:latin typeface="Lucida Console" pitchFamily="49" charset="0"/>
              </a:rPr>
              <a:t>ETag</a:t>
            </a:r>
            <a:r>
              <a:rPr lang="en-US" sz="1800" dirty="0">
                <a:latin typeface="Lucida Console" pitchFamily="49" charset="0"/>
              </a:rPr>
              <a:t>: "51142bc1-7449-479b075b2891b" </a:t>
            </a:r>
          </a:p>
          <a:p>
            <a:pPr lvl="2">
              <a:buNone/>
            </a:pPr>
            <a:r>
              <a:rPr lang="en-US" sz="1800" dirty="0">
                <a:latin typeface="Lucida Console" pitchFamily="49" charset="0"/>
              </a:rPr>
              <a:t>Accept-Ranges: bytes </a:t>
            </a:r>
          </a:p>
          <a:p>
            <a:pPr lvl="2">
              <a:buNone/>
            </a:pPr>
            <a:r>
              <a:rPr lang="en-US" sz="1800" dirty="0">
                <a:latin typeface="Lucida Console" pitchFamily="49" charset="0"/>
              </a:rPr>
              <a:t>Content-Length: 29769 </a:t>
            </a:r>
          </a:p>
          <a:p>
            <a:pPr lvl="2">
              <a:buNone/>
            </a:pPr>
            <a:r>
              <a:rPr lang="en-US" sz="1800" dirty="0">
                <a:solidFill>
                  <a:srgbClr val="000099"/>
                </a:solidFill>
                <a:effectLst/>
                <a:latin typeface="Lucida Console" pitchFamily="49" charset="0"/>
              </a:rPr>
              <a:t>Content-Type</a:t>
            </a:r>
            <a:r>
              <a:rPr lang="en-US" sz="1800" dirty="0">
                <a:latin typeface="Lucida Console" pitchFamily="49" charset="0"/>
              </a:rPr>
              <a:t>: text/html </a:t>
            </a:r>
          </a:p>
          <a:p>
            <a:pPr lvl="2">
              <a:buNone/>
            </a:pPr>
            <a:endParaRPr lang="en-US" sz="1800" dirty="0">
              <a:latin typeface="Lucida Console" pitchFamily="49" charset="0"/>
            </a:endParaRPr>
          </a:p>
          <a:p>
            <a:pPr lvl="2">
              <a:buNone/>
            </a:pPr>
            <a:r>
              <a:rPr lang="en-US" sz="1800" dirty="0">
                <a:latin typeface="Lucida Console" pitchFamily="49" charset="0"/>
              </a:rPr>
              <a:t>&lt;!DOCTYPE html... </a:t>
            </a:r>
            <a:r>
              <a:rPr lang="en-US" sz="1400" b="1" i="1" dirty="0">
                <a:latin typeface="Lucida Console" pitchFamily="49" charset="0"/>
              </a:rPr>
              <a:t>(here comes the 29769 bytes of the requested web page)</a:t>
            </a:r>
          </a:p>
          <a:p>
            <a:pPr>
              <a:buFont typeface="Wingdings" panose="05000000000000000000" pitchFamily="2" charset="2"/>
              <a:buChar char="Ø"/>
            </a:pPr>
            <a:r>
              <a:rPr lang="en-US" sz="2400" dirty="0">
                <a:effectLst/>
              </a:rPr>
              <a:t>HTTP Response Status Codes</a:t>
            </a:r>
          </a:p>
          <a:p>
            <a:pPr lvl="1"/>
            <a:r>
              <a:rPr lang="en-US" sz="2000" dirty="0">
                <a:effectLst/>
              </a:rPr>
              <a:t>1xx - information</a:t>
            </a:r>
          </a:p>
          <a:p>
            <a:pPr lvl="1"/>
            <a:r>
              <a:rPr lang="en-US" sz="2000" dirty="0">
                <a:effectLst/>
              </a:rPr>
              <a:t>2xx – success. e.g. 200 = request succeeded.</a:t>
            </a:r>
          </a:p>
          <a:p>
            <a:pPr lvl="1"/>
            <a:r>
              <a:rPr lang="en-US" sz="2000" dirty="0">
                <a:effectLst/>
              </a:rPr>
              <a:t>3xx - redirection</a:t>
            </a:r>
          </a:p>
          <a:p>
            <a:pPr lvl="1"/>
            <a:r>
              <a:rPr lang="en-US" sz="2000" dirty="0">
                <a:effectLst/>
              </a:rPr>
              <a:t>4xx – client error. e.g. 403 = forbidden page, 404 : page not found</a:t>
            </a:r>
          </a:p>
          <a:p>
            <a:pPr lvl="1"/>
            <a:r>
              <a:rPr lang="en-US" sz="2000" dirty="0">
                <a:effectLst/>
              </a:rPr>
              <a:t>5xx – server error. e.g. 500 = internal server error.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567943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HTTP Secure</a:t>
            </a: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800" dirty="0"/>
              <a:t>Hypertext Transfer Protocol </a:t>
            </a:r>
            <a:r>
              <a:rPr lang="en-US" sz="2800" dirty="0">
                <a:solidFill>
                  <a:srgbClr val="000099"/>
                </a:solidFill>
                <a:effectLst>
                  <a:outerShdw blurRad="38100" dist="38100" dir="2700000" algn="tl">
                    <a:srgbClr val="000000">
                      <a:alpha val="43137"/>
                    </a:srgbClr>
                  </a:outerShdw>
                </a:effectLst>
              </a:rPr>
              <a:t>Secure (HTTPS) </a:t>
            </a:r>
            <a:r>
              <a:rPr lang="en-US" sz="2800" dirty="0"/>
              <a:t>is a communications protocol for secure communication over a computer network, with especially wide deployment on the Internet. </a:t>
            </a:r>
          </a:p>
          <a:p>
            <a:pPr>
              <a:buFont typeface="Wingdings" panose="05000000000000000000" pitchFamily="2" charset="2"/>
              <a:buChar char="Ø"/>
            </a:pPr>
            <a:endParaRPr lang="en-US" sz="400" dirty="0"/>
          </a:p>
          <a:p>
            <a:pPr>
              <a:buFont typeface="Wingdings" panose="05000000000000000000" pitchFamily="2" charset="2"/>
              <a:buChar char="Ø"/>
            </a:pPr>
            <a:r>
              <a:rPr lang="en-US" sz="2800" dirty="0"/>
              <a:t>Technically, it is </a:t>
            </a:r>
            <a:r>
              <a:rPr lang="en-US" sz="2800" dirty="0">
                <a:effectLst>
                  <a:outerShdw blurRad="38100" dist="38100" dir="2700000" algn="tl">
                    <a:srgbClr val="000000">
                      <a:alpha val="43137"/>
                    </a:srgbClr>
                  </a:outerShdw>
                </a:effectLst>
              </a:rPr>
              <a:t>not a protocol</a:t>
            </a:r>
            <a:r>
              <a:rPr lang="en-US" sz="2800" dirty="0"/>
              <a:t> in and of itself; rather, it is the result of simply layering the HTTP on top of the </a:t>
            </a:r>
            <a:r>
              <a:rPr lang="en-US" sz="2800" dirty="0">
                <a:solidFill>
                  <a:srgbClr val="000099"/>
                </a:solidFill>
                <a:effectLst>
                  <a:outerShdw blurRad="38100" dist="38100" dir="2700000" algn="tl">
                    <a:srgbClr val="000000">
                      <a:alpha val="43137"/>
                    </a:srgbClr>
                  </a:outerShdw>
                </a:effectLst>
              </a:rPr>
              <a:t>SSL</a:t>
            </a:r>
            <a:r>
              <a:rPr lang="en-US" sz="2800" dirty="0">
                <a:effectLst/>
              </a:rPr>
              <a:t>(Secure Sockets Layer) / </a:t>
            </a:r>
            <a:r>
              <a:rPr lang="en-US" sz="2800" dirty="0">
                <a:solidFill>
                  <a:srgbClr val="000099"/>
                </a:solidFill>
                <a:effectLst>
                  <a:outerShdw blurRad="38100" dist="38100" dir="2700000" algn="tl">
                    <a:srgbClr val="000000">
                      <a:alpha val="43137"/>
                    </a:srgbClr>
                  </a:outerShdw>
                </a:effectLst>
              </a:rPr>
              <a:t>TLS</a:t>
            </a:r>
            <a:r>
              <a:rPr lang="en-US" sz="2800" dirty="0">
                <a:effectLst>
                  <a:outerShdw blurRad="38100" dist="38100" dir="2700000" algn="tl">
                    <a:srgbClr val="000000">
                      <a:alpha val="43137"/>
                    </a:srgbClr>
                  </a:outerShdw>
                </a:effectLst>
              </a:rPr>
              <a:t> </a:t>
            </a:r>
            <a:r>
              <a:rPr lang="en-US" sz="2800" dirty="0">
                <a:effectLst/>
              </a:rPr>
              <a:t>(Transport Layer Security) </a:t>
            </a:r>
            <a:r>
              <a:rPr lang="en-US" sz="2800" dirty="0">
                <a:solidFill>
                  <a:srgbClr val="000099"/>
                </a:solidFill>
                <a:effectLst>
                  <a:outerShdw blurRad="38100" dist="38100" dir="2700000" algn="tl">
                    <a:srgbClr val="000000">
                      <a:alpha val="43137"/>
                    </a:srgbClr>
                  </a:outerShdw>
                </a:effectLst>
              </a:rPr>
              <a:t>protocol</a:t>
            </a:r>
            <a:r>
              <a:rPr lang="en-US" sz="2800" dirty="0"/>
              <a:t>, thus adding the security capabilities of SSL/TLS to standard HTTP communications.</a:t>
            </a:r>
          </a:p>
        </p:txBody>
      </p:sp>
      <p:pic>
        <p:nvPicPr>
          <p:cNvPr id="11266" name="Picture 2" descr="D:\SenecaCollege\INT222-2014Winter\Lectures\for-lecture1\https.jpg"/>
          <p:cNvPicPr>
            <a:picLocks noChangeAspect="1" noChangeArrowheads="1"/>
          </p:cNvPicPr>
          <p:nvPr/>
        </p:nvPicPr>
        <p:blipFill>
          <a:blip r:embed="rId2" cstate="print"/>
          <a:srcRect/>
          <a:stretch>
            <a:fillRect/>
          </a:stretch>
        </p:blipFill>
        <p:spPr bwMode="auto">
          <a:xfrm>
            <a:off x="7239000" y="132244"/>
            <a:ext cx="1727200" cy="1389611"/>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068760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476375" y="549275"/>
            <a:ext cx="6753225" cy="868363"/>
          </a:xfrm>
        </p:spPr>
        <p:txBody>
          <a:bodyPr/>
          <a:lstStyle/>
          <a:p>
            <a:pPr eaLnBrk="1" hangingPunct="1"/>
            <a:r>
              <a:rPr lang="en-CA" dirty="0"/>
              <a:t>Outline</a:t>
            </a:r>
          </a:p>
        </p:txBody>
      </p:sp>
      <p:sp>
        <p:nvSpPr>
          <p:cNvPr id="6147" name="Rectangle 3"/>
          <p:cNvSpPr>
            <a:spLocks noGrp="1" noChangeArrowheads="1"/>
          </p:cNvSpPr>
          <p:nvPr>
            <p:ph type="body" idx="4294967295"/>
          </p:nvPr>
        </p:nvSpPr>
        <p:spPr>
          <a:xfrm>
            <a:off x="1066800" y="1524000"/>
            <a:ext cx="7113587" cy="4281488"/>
          </a:xfrm>
        </p:spPr>
        <p:txBody>
          <a:bodyPr>
            <a:normAutofit fontScale="70000" lnSpcReduction="20000"/>
          </a:bodyPr>
          <a:lstStyle/>
          <a:p>
            <a:pPr eaLnBrk="1" hangingPunct="1"/>
            <a:r>
              <a:rPr lang="en-CA" dirty="0"/>
              <a:t>Welcome</a:t>
            </a:r>
          </a:p>
          <a:p>
            <a:pPr eaLnBrk="1" hangingPunct="1"/>
            <a:r>
              <a:rPr lang="en-CA" dirty="0"/>
              <a:t>Introduction</a:t>
            </a:r>
          </a:p>
          <a:p>
            <a:pPr eaLnBrk="1" hangingPunct="1"/>
            <a:r>
              <a:rPr lang="en-CA" dirty="0"/>
              <a:t>Course overview</a:t>
            </a:r>
          </a:p>
          <a:p>
            <a:pPr>
              <a:buClr>
                <a:srgbClr val="5F5F5F"/>
              </a:buClr>
            </a:pPr>
            <a:r>
              <a:rPr lang="en-CA" dirty="0"/>
              <a:t>Course introduction</a:t>
            </a:r>
          </a:p>
          <a:p>
            <a:pPr lvl="1">
              <a:buClr>
                <a:srgbClr val="5F5F5F"/>
              </a:buClr>
              <a:buFont typeface="Wingdings" panose="05000000000000000000" pitchFamily="2" charset="2"/>
              <a:buChar char="Ø"/>
            </a:pPr>
            <a:r>
              <a:rPr lang="en-CA" dirty="0">
                <a:solidFill>
                  <a:prstClr val="black"/>
                </a:solidFill>
              </a:rPr>
              <a:t>Internet architecture</a:t>
            </a:r>
          </a:p>
          <a:p>
            <a:pPr lvl="1">
              <a:buClr>
                <a:srgbClr val="5F5F5F"/>
              </a:buClr>
              <a:buFont typeface="Wingdings" panose="05000000000000000000" pitchFamily="2" charset="2"/>
              <a:buChar char="Ø"/>
            </a:pPr>
            <a:r>
              <a:rPr lang="en-CA" dirty="0">
                <a:solidFill>
                  <a:prstClr val="black"/>
                </a:solidFill>
              </a:rPr>
              <a:t>Web client-side programming</a:t>
            </a:r>
          </a:p>
          <a:p>
            <a:pPr lvl="1">
              <a:buClr>
                <a:srgbClr val="5F5F5F"/>
              </a:buClr>
              <a:buFont typeface="Wingdings" panose="05000000000000000000" pitchFamily="2" charset="2"/>
              <a:buChar char="Ø"/>
            </a:pPr>
            <a:r>
              <a:rPr lang="en-CA" dirty="0">
                <a:solidFill>
                  <a:prstClr val="black"/>
                </a:solidFill>
              </a:rPr>
              <a:t>Introduction to JavaScript</a:t>
            </a:r>
          </a:p>
          <a:p>
            <a:pPr eaLnBrk="1" hangingPunct="1"/>
            <a:endParaRPr lang="en-CA" dirty="0"/>
          </a:p>
          <a:p>
            <a:r>
              <a:rPr lang="en-US" dirty="0"/>
              <a:t>Next week</a:t>
            </a:r>
          </a:p>
          <a:p>
            <a:pPr lvl="1">
              <a:buFont typeface="Wingdings" panose="05000000000000000000" pitchFamily="2" charset="2"/>
              <a:buChar char="Ø"/>
              <a:defRPr/>
            </a:pPr>
            <a:r>
              <a:rPr lang="en-CA" altLang="en-US" sz="2400" dirty="0"/>
              <a:t>Functions</a:t>
            </a:r>
          </a:p>
          <a:p>
            <a:pPr lvl="2">
              <a:defRPr/>
            </a:pPr>
            <a:r>
              <a:rPr lang="en-CA" altLang="en-US" sz="2000" dirty="0"/>
              <a:t>User-defined functions</a:t>
            </a:r>
          </a:p>
          <a:p>
            <a:pPr lvl="2">
              <a:defRPr/>
            </a:pPr>
            <a:r>
              <a:rPr lang="en-CA" altLang="en-US" sz="2000" dirty="0"/>
              <a:t>Built-in / Global functions</a:t>
            </a:r>
          </a:p>
          <a:p>
            <a:pPr lvl="1">
              <a:buFont typeface="Wingdings" panose="05000000000000000000" pitchFamily="2" charset="2"/>
              <a:buChar char="Ø"/>
              <a:defRPr/>
            </a:pPr>
            <a:r>
              <a:rPr lang="en-CA" altLang="en-US" sz="2400" dirty="0"/>
              <a:t>Variable scope</a:t>
            </a:r>
          </a:p>
          <a:p>
            <a:pPr lvl="1">
              <a:buFont typeface="Wingdings" panose="05000000000000000000" pitchFamily="2" charset="2"/>
              <a:buChar char="Ø"/>
              <a:defRPr/>
            </a:pPr>
            <a:r>
              <a:rPr lang="en-CA" altLang="en-US" sz="2400"/>
              <a:t>JavaScript Closure</a:t>
            </a:r>
            <a:endParaRPr lang="en-CA" altLang="en-US" sz="2400" dirty="0"/>
          </a:p>
        </p:txBody>
      </p:sp>
      <p:sp>
        <p:nvSpPr>
          <p:cNvPr id="6148" name="Slide Number Placeholder 4"/>
          <p:cNvSpPr txBox="1">
            <a:spLocks noGrp="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3AE89CE2-9B22-4CB2-BC8D-40E57588D021}" type="slidenum">
              <a:rPr lang="en-CA" sz="1200">
                <a:latin typeface="Arial Black" pitchFamily="34" charset="0"/>
              </a:rPr>
              <a:pPr algn="r" eaLnBrk="1" hangingPunct="1"/>
              <a:t>2</a:t>
            </a:fld>
            <a:endParaRPr lang="en-CA" sz="1200">
              <a:latin typeface="Arial Black" pitchFamily="34" charset="0"/>
            </a:endParaRPr>
          </a:p>
        </p:txBody>
      </p:sp>
    </p:spTree>
    <p:extLst>
      <p:ext uri="{BB962C8B-B14F-4D97-AF65-F5344CB8AC3E}">
        <p14:creationId xmlns:p14="http://schemas.microsoft.com/office/powerpoint/2010/main" val="235375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Web Application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tLang="en-US" sz="2800" dirty="0"/>
              <a:t>A </a:t>
            </a:r>
            <a:r>
              <a:rPr lang="en-US" altLang="en-US" sz="2800" dirty="0">
                <a:solidFill>
                  <a:srgbClr val="3333CC"/>
                </a:solidFill>
                <a:effectLst>
                  <a:outerShdw blurRad="38100" dist="38100" dir="2700000" algn="tl">
                    <a:srgbClr val="000000">
                      <a:alpha val="43137"/>
                    </a:srgbClr>
                  </a:outerShdw>
                </a:effectLst>
              </a:rPr>
              <a:t>web application </a:t>
            </a:r>
            <a:r>
              <a:rPr lang="en-US" altLang="en-US" sz="2800" dirty="0"/>
              <a:t>or </a:t>
            </a:r>
            <a:r>
              <a:rPr lang="en-US" altLang="en-US" sz="2800" dirty="0">
                <a:solidFill>
                  <a:srgbClr val="3333CC"/>
                </a:solidFill>
                <a:effectLst>
                  <a:outerShdw blurRad="38100" dist="38100" dir="2700000" algn="tl">
                    <a:srgbClr val="000000">
                      <a:alpha val="43137"/>
                    </a:srgbClr>
                  </a:outerShdw>
                </a:effectLst>
              </a:rPr>
              <a:t>web app</a:t>
            </a:r>
            <a:r>
              <a:rPr lang="en-US" altLang="en-US" sz="2800" b="1" dirty="0"/>
              <a:t>:</a:t>
            </a:r>
          </a:p>
          <a:p>
            <a:pPr lvl="1"/>
            <a:r>
              <a:rPr lang="en-CA" altLang="en-US" sz="2400" dirty="0"/>
              <a:t>A distributed application that uses Web-based technologies (and generally relies on Web browsers for the presentation of user-interfaces) is typically considered a Web application.</a:t>
            </a:r>
          </a:p>
          <a:p>
            <a:pPr lvl="1"/>
            <a:r>
              <a:rPr lang="en-US" altLang="en-US" sz="2400" dirty="0">
                <a:effectLst/>
              </a:rPr>
              <a:t>Update and maintain web applications </a:t>
            </a:r>
            <a:r>
              <a:rPr lang="en-US" altLang="en-US" sz="2400" dirty="0">
                <a:effectLst>
                  <a:outerShdw blurRad="38100" dist="38100" dir="2700000" algn="tl">
                    <a:srgbClr val="000000">
                      <a:alpha val="43137"/>
                    </a:srgbClr>
                  </a:outerShdw>
                </a:effectLst>
              </a:rPr>
              <a:t>without distributing and installing software </a:t>
            </a:r>
            <a:r>
              <a:rPr lang="en-US" altLang="en-US" sz="2400" dirty="0">
                <a:effectLst/>
              </a:rPr>
              <a:t>on potentially thousands of client computers</a:t>
            </a:r>
          </a:p>
          <a:p>
            <a:pPr lvl="1"/>
            <a:r>
              <a:rPr lang="en-US" altLang="en-US" sz="2000" dirty="0"/>
              <a:t>inherent support for cross-platform compatibility. </a:t>
            </a:r>
          </a:p>
          <a:p>
            <a:pPr>
              <a:buFont typeface="Wingdings" panose="05000000000000000000" pitchFamily="2" charset="2"/>
              <a:buChar char="Ø"/>
            </a:pPr>
            <a:r>
              <a:rPr lang="en-US" altLang="en-US" sz="2400" dirty="0"/>
              <a:t>Common web applications include:</a:t>
            </a:r>
          </a:p>
          <a:p>
            <a:pPr lvl="1"/>
            <a:r>
              <a:rPr lang="en-CA" altLang="en-US" sz="2000" dirty="0"/>
              <a:t>Webmail, online retail sales, online auctions, wikis and more…</a:t>
            </a:r>
          </a:p>
          <a:p>
            <a:pPr>
              <a:buFont typeface="Wingdings" panose="05000000000000000000" pitchFamily="2" charset="2"/>
              <a:buChar char="Ø"/>
            </a:pPr>
            <a:endParaRPr lang="en-US" alt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465998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Front-end Web Application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The rising popularity of </a:t>
            </a:r>
            <a:r>
              <a:rPr lang="en-US" sz="2800" dirty="0">
                <a:solidFill>
                  <a:srgbClr val="000099"/>
                </a:solidFill>
                <a:effectLst>
                  <a:outerShdw blurRad="38100" dist="38100" dir="2700000" algn="tl">
                    <a:srgbClr val="000000">
                      <a:alpha val="43137"/>
                    </a:srgbClr>
                  </a:outerShdw>
                </a:effectLst>
              </a:rPr>
              <a:t>"modern" web apps</a:t>
            </a:r>
            <a:r>
              <a:rPr lang="en-US" sz="2800" dirty="0"/>
              <a:t> means that web developers are focusing on writing more and more </a:t>
            </a:r>
            <a:r>
              <a:rPr lang="en-US" sz="2800" dirty="0">
                <a:solidFill>
                  <a:srgbClr val="000099"/>
                </a:solidFill>
                <a:effectLst>
                  <a:outerShdw blurRad="38100" dist="38100" dir="2700000" algn="tl">
                    <a:srgbClr val="000000">
                      <a:alpha val="43137"/>
                    </a:srgbClr>
                  </a:outerShdw>
                </a:effectLst>
              </a:rPr>
              <a:t>front-end</a:t>
            </a:r>
            <a:r>
              <a:rPr lang="en-US" sz="2800" dirty="0"/>
              <a:t>, or </a:t>
            </a:r>
            <a:r>
              <a:rPr lang="en-US" sz="2800" dirty="0">
                <a:solidFill>
                  <a:srgbClr val="000099"/>
                </a:solidFill>
                <a:effectLst>
                  <a:outerShdw blurRad="38100" dist="38100" dir="2700000" algn="tl">
                    <a:srgbClr val="000000">
                      <a:alpha val="43137"/>
                    </a:srgbClr>
                  </a:outerShdw>
                </a:effectLst>
              </a:rPr>
              <a:t>client-side</a:t>
            </a:r>
            <a:r>
              <a:rPr lang="en-US" sz="2800" dirty="0"/>
              <a:t> code. </a:t>
            </a:r>
          </a:p>
          <a:p>
            <a:pPr>
              <a:buFont typeface="Wingdings" panose="05000000000000000000" pitchFamily="2" charset="2"/>
              <a:buChar char="Ø"/>
            </a:pPr>
            <a:endParaRPr lang="en-US" sz="1050" dirty="0"/>
          </a:p>
          <a:p>
            <a:pPr>
              <a:buFont typeface="Wingdings" panose="05000000000000000000" pitchFamily="2" charset="2"/>
              <a:buChar char="Ø"/>
            </a:pPr>
            <a:r>
              <a:rPr lang="en-US" sz="2800" dirty="0"/>
              <a:t>Although back-end, or server-side code still plays an important factor, the fact is that web developers are working more directly with </a:t>
            </a:r>
            <a:r>
              <a:rPr lang="en-US" sz="2800" dirty="0">
                <a:effectLst>
                  <a:outerShdw blurRad="38100" dist="38100" dir="2700000" algn="tl">
                    <a:srgbClr val="000000">
                      <a:alpha val="43137"/>
                    </a:srgbClr>
                  </a:outerShdw>
                </a:effectLst>
              </a:rPr>
              <a:t>HTML5</a:t>
            </a:r>
            <a:r>
              <a:rPr lang="en-US" sz="2800" dirty="0"/>
              <a:t>, </a:t>
            </a:r>
            <a:r>
              <a:rPr lang="en-US" sz="2800" dirty="0">
                <a:effectLst>
                  <a:outerShdw blurRad="38100" dist="38100" dir="2700000" algn="tl">
                    <a:srgbClr val="000000">
                      <a:alpha val="43137"/>
                    </a:srgbClr>
                  </a:outerShdw>
                </a:effectLst>
              </a:rPr>
              <a:t>CSS3</a:t>
            </a:r>
            <a:r>
              <a:rPr lang="en-US" sz="2800" dirty="0"/>
              <a:t>, </a:t>
            </a:r>
            <a:r>
              <a:rPr lang="en-US" sz="2800" dirty="0">
                <a:effectLst>
                  <a:outerShdw blurRad="38100" dist="38100" dir="2700000" algn="tl">
                    <a:srgbClr val="000000">
                      <a:alpha val="43137"/>
                    </a:srgbClr>
                  </a:outerShdw>
                </a:effectLst>
              </a:rPr>
              <a:t>JavaScript </a:t>
            </a:r>
            <a:r>
              <a:rPr lang="en-US" sz="2800" dirty="0"/>
              <a:t>and the </a:t>
            </a:r>
            <a:r>
              <a:rPr lang="en-US" sz="2800" dirty="0">
                <a:effectLst>
                  <a:outerShdw blurRad="38100" dist="38100" dir="2700000" algn="tl">
                    <a:srgbClr val="000000">
                      <a:alpha val="43137"/>
                    </a:srgbClr>
                  </a:outerShdw>
                </a:effectLst>
              </a:rPr>
              <a:t>DOM</a:t>
            </a:r>
            <a:r>
              <a:rPr lang="en-US" sz="28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3505335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Front-end Web Application</a:t>
            </a:r>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a:buFont typeface="Wingdings" panose="05000000000000000000" pitchFamily="2" charset="2"/>
              <a:buChar char="Ø"/>
            </a:pPr>
            <a:r>
              <a:rPr lang="en-US" sz="3300" dirty="0"/>
              <a:t>The four pillars of  front-end web development:</a:t>
            </a:r>
          </a:p>
          <a:p>
            <a:pPr>
              <a:buFont typeface="Wingdings" panose="05000000000000000000" pitchFamily="2" charset="2"/>
              <a:buChar char="Ø"/>
            </a:pPr>
            <a:endParaRPr lang="en-US" sz="1600" baseline="0" dirty="0"/>
          </a:p>
          <a:p>
            <a:pPr marL="463550" lvl="1" indent="273050" defTabSz="457200">
              <a:defRPr/>
            </a:pPr>
            <a:r>
              <a:rPr lang="en-US" dirty="0" err="1">
                <a:effectLst>
                  <a:outerShdw blurRad="38100" dist="38100" dir="2700000" algn="tl">
                    <a:srgbClr val="000000">
                      <a:alpha val="43137"/>
                    </a:srgbClr>
                  </a:outerShdw>
                </a:effectLst>
                <a:latin typeface="Helvetica Neue"/>
                <a:cs typeface="Helvetica Neue"/>
              </a:rPr>
              <a:t>HyperText</a:t>
            </a:r>
            <a:r>
              <a:rPr lang="en-US" dirty="0">
                <a:effectLst>
                  <a:outerShdw blurRad="38100" dist="38100" dir="2700000" algn="tl">
                    <a:srgbClr val="000000">
                      <a:alpha val="43137"/>
                    </a:srgbClr>
                  </a:outerShdw>
                </a:effectLst>
                <a:latin typeface="Helvetica Neue"/>
                <a:cs typeface="Helvetica Neue"/>
              </a:rPr>
              <a:t> Markup Language (HTML5) </a:t>
            </a:r>
          </a:p>
          <a:p>
            <a:pPr lvl="2" defTabSz="457200">
              <a:buFont typeface="Courier New" panose="02070309020205020404" pitchFamily="49" charset="0"/>
              <a:buChar char="o"/>
              <a:defRPr/>
            </a:pPr>
            <a:r>
              <a:rPr lang="en-CA" dirty="0">
                <a:effectLst/>
                <a:latin typeface="Helvetica Neue"/>
                <a:cs typeface="Helvetica Neue"/>
              </a:rPr>
              <a:t>The main language for creating web pages</a:t>
            </a:r>
            <a:endParaRPr lang="en-US" dirty="0">
              <a:effectLst/>
              <a:latin typeface="Helvetica Neue"/>
              <a:cs typeface="Helvetica Neue"/>
            </a:endParaRPr>
          </a:p>
          <a:p>
            <a:pPr lvl="2" defTabSz="457200">
              <a:buFont typeface="Courier New" panose="02070309020205020404" pitchFamily="49" charset="0"/>
              <a:buChar char="o"/>
              <a:defRPr/>
            </a:pPr>
            <a:r>
              <a:rPr lang="en-US" dirty="0">
                <a:solidFill>
                  <a:srgbClr val="0000CC"/>
                </a:solidFill>
                <a:effectLst>
                  <a:outerShdw blurRad="38100" dist="38100" dir="2700000" algn="tl">
                    <a:srgbClr val="000000">
                      <a:alpha val="43137"/>
                    </a:srgbClr>
                  </a:outerShdw>
                </a:effectLst>
                <a:latin typeface="Helvetica Neue"/>
                <a:cs typeface="Helvetica Neue"/>
              </a:rPr>
              <a:t>Content </a:t>
            </a:r>
            <a:r>
              <a:rPr lang="en-US" dirty="0">
                <a:effectLst/>
                <a:latin typeface="Helvetica Neue"/>
                <a:cs typeface="Helvetica Neue"/>
              </a:rPr>
              <a:t>and</a:t>
            </a:r>
            <a:r>
              <a:rPr lang="en-US" dirty="0">
                <a:solidFill>
                  <a:srgbClr val="0000CC"/>
                </a:solidFill>
                <a:effectLst/>
                <a:latin typeface="Helvetica Neue"/>
                <a:cs typeface="Helvetica Neue"/>
              </a:rPr>
              <a:t> </a:t>
            </a:r>
            <a:r>
              <a:rPr lang="en-US" dirty="0">
                <a:solidFill>
                  <a:srgbClr val="0000CC"/>
                </a:solidFill>
                <a:effectLst>
                  <a:outerShdw blurRad="38100" dist="38100" dir="2700000" algn="tl">
                    <a:srgbClr val="000000">
                      <a:alpha val="43137"/>
                    </a:srgbClr>
                  </a:outerShdw>
                </a:effectLst>
                <a:latin typeface="Helvetica Neue"/>
                <a:cs typeface="Helvetica Neue"/>
              </a:rPr>
              <a:t>structure</a:t>
            </a:r>
            <a:r>
              <a:rPr lang="en-US" dirty="0">
                <a:latin typeface="Helvetica Neue"/>
                <a:cs typeface="Helvetica Neue"/>
              </a:rPr>
              <a:t> of the Document</a:t>
            </a:r>
            <a:endParaRPr lang="en-US" dirty="0"/>
          </a:p>
          <a:p>
            <a:pPr lvl="1"/>
            <a:r>
              <a:rPr lang="en-US" dirty="0">
                <a:effectLst>
                  <a:outerShdw blurRad="38100" dist="38100" dir="2700000" algn="tl">
                    <a:srgbClr val="000000">
                      <a:alpha val="43137"/>
                    </a:srgbClr>
                  </a:outerShdw>
                </a:effectLst>
                <a:latin typeface="Helvetica Neue"/>
                <a:cs typeface="Helvetica Neue"/>
              </a:rPr>
              <a:t>Cascading Style Sheets (CSS) </a:t>
            </a:r>
          </a:p>
          <a:p>
            <a:pPr lvl="2">
              <a:buFont typeface="Courier New" panose="02070309020205020404" pitchFamily="49" charset="0"/>
              <a:buChar char="o"/>
            </a:pPr>
            <a:r>
              <a:rPr lang="en-CA" dirty="0">
                <a:latin typeface="Helvetica Neue"/>
                <a:cs typeface="Helvetica Neue"/>
              </a:rPr>
              <a:t>Used for describing the appearance and formatting of a web page</a:t>
            </a:r>
            <a:endParaRPr lang="en-US" dirty="0">
              <a:latin typeface="Helvetica Neue"/>
              <a:cs typeface="Helvetica Neue"/>
            </a:endParaRPr>
          </a:p>
          <a:p>
            <a:pPr lvl="2">
              <a:buFont typeface="Courier New" panose="02070309020205020404" pitchFamily="49" charset="0"/>
              <a:buChar char="o"/>
            </a:pPr>
            <a:r>
              <a:rPr lang="en-US" dirty="0">
                <a:solidFill>
                  <a:srgbClr val="0000CC"/>
                </a:solidFill>
                <a:effectLst>
                  <a:outerShdw blurRad="38100" dist="38100" dir="2700000" algn="tl">
                    <a:srgbClr val="000000">
                      <a:alpha val="43137"/>
                    </a:srgbClr>
                  </a:outerShdw>
                </a:effectLst>
                <a:latin typeface="Helvetica Neue"/>
                <a:cs typeface="Helvetica Neue"/>
              </a:rPr>
              <a:t>Presentation</a:t>
            </a:r>
            <a:r>
              <a:rPr lang="en-US" dirty="0">
                <a:latin typeface="Helvetica Neue"/>
                <a:cs typeface="Helvetica Neue"/>
              </a:rPr>
              <a:t> or </a:t>
            </a:r>
            <a:r>
              <a:rPr lang="en-US" dirty="0">
                <a:solidFill>
                  <a:srgbClr val="0000CC"/>
                </a:solidFill>
                <a:effectLst>
                  <a:outerShdw blurRad="38100" dist="38100" dir="2700000" algn="tl">
                    <a:srgbClr val="000000">
                      <a:alpha val="43137"/>
                    </a:srgbClr>
                  </a:outerShdw>
                </a:effectLst>
                <a:latin typeface="Helvetica Neue"/>
                <a:cs typeface="Helvetica Neue"/>
              </a:rPr>
              <a:t>style</a:t>
            </a:r>
            <a:r>
              <a:rPr lang="en-US" dirty="0">
                <a:latin typeface="Helvetica Neue"/>
                <a:cs typeface="Helvetica Neue"/>
              </a:rPr>
              <a:t> web pages</a:t>
            </a:r>
          </a:p>
          <a:p>
            <a:pPr lvl="1" indent="-279400" defTabSz="457200">
              <a:defRPr/>
            </a:pPr>
            <a:r>
              <a:rPr lang="en-US" dirty="0">
                <a:effectLst>
                  <a:outerShdw blurRad="38100" dist="38100" dir="2700000" algn="tl">
                    <a:srgbClr val="000000">
                      <a:alpha val="43137"/>
                    </a:srgbClr>
                  </a:outerShdw>
                </a:effectLst>
                <a:latin typeface="Helvetica Neue"/>
                <a:cs typeface="Helvetica Neue"/>
              </a:rPr>
              <a:t>JavaScript (JS)</a:t>
            </a:r>
          </a:p>
          <a:p>
            <a:pPr lvl="2" defTabSz="457200">
              <a:buFont typeface="Courier New" panose="02070309020205020404" pitchFamily="49" charset="0"/>
              <a:buChar char="o"/>
              <a:defRPr/>
            </a:pPr>
            <a:r>
              <a:rPr lang="en-CA" dirty="0">
                <a:effectLst/>
                <a:latin typeface="Helvetica Neue"/>
                <a:cs typeface="Helvetica Neue"/>
              </a:rPr>
              <a:t>Allows client-side scripts to interact with the user</a:t>
            </a:r>
            <a:endParaRPr lang="en-US" dirty="0">
              <a:effectLst/>
              <a:latin typeface="Helvetica Neue"/>
              <a:cs typeface="Helvetica Neue"/>
            </a:endParaRPr>
          </a:p>
          <a:p>
            <a:pPr lvl="2" defTabSz="457200">
              <a:buFont typeface="Courier New" panose="02070309020205020404" pitchFamily="49" charset="0"/>
              <a:buChar char="o"/>
              <a:defRPr/>
            </a:pPr>
            <a:r>
              <a:rPr lang="en-US" dirty="0">
                <a:solidFill>
                  <a:srgbClr val="0000CC"/>
                </a:solidFill>
                <a:effectLst>
                  <a:outerShdw blurRad="38100" dist="38100" dir="2700000" algn="tl">
                    <a:srgbClr val="000000">
                      <a:alpha val="43137"/>
                    </a:srgbClr>
                  </a:outerShdw>
                </a:effectLst>
                <a:latin typeface="Helvetica Neue"/>
                <a:cs typeface="Helvetica Neue"/>
              </a:rPr>
              <a:t>Behavior</a:t>
            </a:r>
            <a:r>
              <a:rPr lang="en-US" dirty="0">
                <a:latin typeface="Helvetica Neue"/>
                <a:cs typeface="Helvetica Neue"/>
              </a:rPr>
              <a:t> and </a:t>
            </a:r>
            <a:r>
              <a:rPr lang="en-US" dirty="0">
                <a:solidFill>
                  <a:srgbClr val="0000CC"/>
                </a:solidFill>
                <a:effectLst>
                  <a:outerShdw blurRad="38100" dist="38100" dir="2700000" algn="tl">
                    <a:srgbClr val="000000">
                      <a:alpha val="43137"/>
                    </a:srgbClr>
                  </a:outerShdw>
                </a:effectLst>
                <a:latin typeface="Helvetica Neue"/>
                <a:cs typeface="Helvetica Neue"/>
              </a:rPr>
              <a:t>State</a:t>
            </a:r>
            <a:r>
              <a:rPr lang="en-US" dirty="0">
                <a:latin typeface="Helvetica Neue"/>
                <a:cs typeface="Helvetica Neue"/>
              </a:rPr>
              <a:t> of the frontend</a:t>
            </a:r>
            <a:endParaRPr lang="en-US" dirty="0"/>
          </a:p>
          <a:p>
            <a:pPr lvl="1"/>
            <a:r>
              <a:rPr lang="en-US" dirty="0">
                <a:effectLst>
                  <a:outerShdw blurRad="38100" dist="38100" dir="2700000" algn="tl">
                    <a:srgbClr val="000000">
                      <a:alpha val="43137"/>
                    </a:srgbClr>
                  </a:outerShdw>
                </a:effectLst>
                <a:latin typeface="Helvetica Neue"/>
                <a:cs typeface="Helvetica Neue"/>
              </a:rPr>
              <a:t>Document Object Model (DOM)</a:t>
            </a:r>
          </a:p>
          <a:p>
            <a:pPr lvl="2">
              <a:buFont typeface="Courier New" panose="02070309020205020404" pitchFamily="49" charset="0"/>
              <a:buChar char="o"/>
            </a:pPr>
            <a:r>
              <a:rPr lang="en-CA" dirty="0"/>
              <a:t>Allows scripts and web contents to interact at runtime.</a:t>
            </a:r>
          </a:p>
          <a:p>
            <a:pPr>
              <a:buFont typeface="Wingdings" panose="05000000000000000000" pitchFamily="2" charset="2"/>
              <a:buChar char="Ø"/>
            </a:pPr>
            <a:r>
              <a:rPr lang="en-US" baseline="0" dirty="0"/>
              <a:t>Demo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191292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40750" cy="954360"/>
          </a:xfrm>
        </p:spPr>
        <p:txBody>
          <a:bodyPr/>
          <a:lstStyle/>
          <a:p>
            <a:r>
              <a:rPr lang="en-US" sz="3600" dirty="0">
                <a:effectLst>
                  <a:outerShdw blurRad="38100" dist="38100" dir="2700000" algn="tl">
                    <a:srgbClr val="000000">
                      <a:alpha val="43137"/>
                    </a:srgbClr>
                  </a:outerShdw>
                </a:effectLst>
              </a:rPr>
              <a:t>JavaScript Environment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4" y="1268760"/>
            <a:ext cx="8590855" cy="4976465"/>
          </a:xfrm>
        </p:spPr>
        <p:txBody>
          <a:bodyPr>
            <a:normAutofit/>
          </a:bodyPr>
          <a:lstStyle/>
          <a:p>
            <a:pPr>
              <a:spcAft>
                <a:spcPts val="600"/>
              </a:spcAft>
              <a:buFont typeface="Wingdings" panose="05000000000000000000" pitchFamily="2" charset="2"/>
              <a:buChar char="Ø"/>
            </a:pPr>
            <a:r>
              <a:rPr lang="en-CA" sz="3800" dirty="0"/>
              <a:t>Node.js: </a:t>
            </a:r>
            <a:r>
              <a:rPr lang="en-CA" dirty="0"/>
              <a:t>a JavaScript runtime built on</a:t>
            </a:r>
            <a:r>
              <a:rPr lang="en-CA" sz="3800" dirty="0"/>
              <a:t> </a:t>
            </a:r>
            <a:r>
              <a:rPr lang="en-CA" dirty="0"/>
              <a:t>Chrome’s V8 JavaScript engine</a:t>
            </a:r>
          </a:p>
          <a:p>
            <a:pPr marL="400050" lvl="1" indent="0">
              <a:spcAft>
                <a:spcPts val="600"/>
              </a:spcAft>
              <a:buNone/>
            </a:pPr>
            <a:r>
              <a:rPr lang="en-CA" sz="3400" dirty="0">
                <a:hlinkClick r:id="rId3"/>
              </a:rPr>
              <a:t>https://nodejs.org/en/</a:t>
            </a:r>
            <a:r>
              <a:rPr lang="en-CA" sz="3400" dirty="0"/>
              <a:t> </a:t>
            </a:r>
          </a:p>
          <a:p>
            <a:pPr>
              <a:spcAft>
                <a:spcPts val="600"/>
              </a:spcAft>
              <a:buFont typeface="Wingdings" panose="05000000000000000000" pitchFamily="2" charset="2"/>
              <a:buChar char="Ø"/>
            </a:pPr>
            <a:r>
              <a:rPr lang="en-CA" sz="3800" dirty="0"/>
              <a:t>Visual Studio Code</a:t>
            </a:r>
          </a:p>
          <a:p>
            <a:pPr marL="400050" lvl="1" indent="0">
              <a:spcAft>
                <a:spcPts val="600"/>
              </a:spcAft>
              <a:buNone/>
            </a:pPr>
            <a:r>
              <a:rPr lang="en-CA" dirty="0">
                <a:hlinkClick r:id="rId4"/>
              </a:rPr>
              <a:t>https://code.visualstudio.com</a:t>
            </a:r>
            <a:r>
              <a:rPr lang="en-CA" dirty="0"/>
              <a:t> </a:t>
            </a:r>
          </a:p>
          <a:p>
            <a:pPr marL="400050" lvl="1" indent="0">
              <a:spcAft>
                <a:spcPts val="600"/>
              </a:spcAft>
              <a:buNone/>
            </a:pPr>
            <a:r>
              <a:rPr lang="en-CA" dirty="0"/>
              <a:t>Code Editing, free, open source</a:t>
            </a:r>
          </a:p>
          <a:p>
            <a:pPr marL="400050" lvl="1" indent="0">
              <a:spcAft>
                <a:spcPts val="600"/>
              </a:spcAft>
              <a:buNone/>
            </a:pPr>
            <a:r>
              <a:rPr lang="en-CA" dirty="0"/>
              <a:t>Free. Built on open source. Runs everywhere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493453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Introduction to JavaScript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124744"/>
            <a:ext cx="8496944" cy="5199856"/>
          </a:xfrm>
        </p:spPr>
        <p:txBody>
          <a:bodyPr>
            <a:noAutofit/>
          </a:bodyPr>
          <a:lstStyle/>
          <a:p>
            <a:pPr>
              <a:spcBef>
                <a:spcPts val="300"/>
              </a:spcBef>
              <a:spcAft>
                <a:spcPts val="300"/>
              </a:spcAft>
              <a:buFont typeface="Wingdings" panose="05000000000000000000" pitchFamily="2" charset="2"/>
              <a:buChar char="Ø"/>
            </a:pPr>
            <a:r>
              <a:rPr lang="en-CA" sz="2200" dirty="0"/>
              <a:t>JavaScript (sometimes shortened to </a:t>
            </a:r>
            <a:r>
              <a:rPr lang="en-CA" sz="2200" dirty="0">
                <a:solidFill>
                  <a:srgbClr val="000099"/>
                </a:solidFill>
                <a:effectLst>
                  <a:outerShdw blurRad="38100" dist="38100" dir="2700000" algn="tl">
                    <a:srgbClr val="000000">
                      <a:alpha val="43137"/>
                    </a:srgbClr>
                  </a:outerShdw>
                </a:effectLst>
              </a:rPr>
              <a:t>JS</a:t>
            </a:r>
            <a:r>
              <a:rPr lang="en-CA" sz="2200" dirty="0"/>
              <a:t>) is a lightweight, interpreted, high-level scripting language. </a:t>
            </a:r>
          </a:p>
          <a:p>
            <a:pPr>
              <a:spcBef>
                <a:spcPts val="300"/>
              </a:spcBef>
              <a:spcAft>
                <a:spcPts val="300"/>
              </a:spcAft>
              <a:buFont typeface="Wingdings" panose="05000000000000000000" pitchFamily="2" charset="2"/>
              <a:buChar char="Ø"/>
            </a:pPr>
            <a:r>
              <a:rPr lang="en-CA" sz="2200" dirty="0"/>
              <a:t>The language syntax is similar to but not the same as the C language. </a:t>
            </a:r>
          </a:p>
          <a:p>
            <a:pPr>
              <a:spcBef>
                <a:spcPts val="300"/>
              </a:spcBef>
              <a:spcAft>
                <a:spcPts val="300"/>
              </a:spcAft>
              <a:buFont typeface="Wingdings" panose="05000000000000000000" pitchFamily="2" charset="2"/>
              <a:buChar char="Ø"/>
            </a:pPr>
            <a:r>
              <a:rPr lang="en-CA" sz="2200" dirty="0"/>
              <a:t>JavaScript is the scripting language for Web pages.</a:t>
            </a:r>
          </a:p>
          <a:p>
            <a:pPr>
              <a:spcBef>
                <a:spcPts val="300"/>
              </a:spcBef>
              <a:spcAft>
                <a:spcPts val="300"/>
              </a:spcAft>
              <a:buFont typeface="Wingdings" panose="05000000000000000000" pitchFamily="2" charset="2"/>
              <a:buChar char="Ø"/>
            </a:pPr>
            <a:r>
              <a:rPr lang="en-CA" sz="2200" dirty="0"/>
              <a:t>JavaScript is not Java</a:t>
            </a:r>
          </a:p>
          <a:p>
            <a:pPr>
              <a:spcBef>
                <a:spcPts val="300"/>
              </a:spcBef>
              <a:spcAft>
                <a:spcPts val="300"/>
              </a:spcAft>
              <a:buFont typeface="Wingdings" panose="05000000000000000000" pitchFamily="2" charset="2"/>
              <a:buChar char="Ø"/>
            </a:pPr>
            <a:r>
              <a:rPr lang="en-CA" sz="2200" dirty="0"/>
              <a:t>An interpreted language interprets and executes each statement - one-by-one - in the order they appear.</a:t>
            </a:r>
          </a:p>
          <a:p>
            <a:pPr>
              <a:spcBef>
                <a:spcPts val="300"/>
              </a:spcBef>
              <a:spcAft>
                <a:spcPts val="300"/>
              </a:spcAft>
              <a:buFont typeface="Wingdings" panose="05000000000000000000" pitchFamily="2" charset="2"/>
              <a:buChar char="Ø"/>
            </a:pPr>
            <a:r>
              <a:rPr lang="en-US" sz="2200" dirty="0"/>
              <a:t>JavaScript always runs inside a  host environment (mostly the browser). </a:t>
            </a:r>
          </a:p>
          <a:p>
            <a:pPr lvl="0">
              <a:spcBef>
                <a:spcPts val="300"/>
              </a:spcBef>
              <a:spcAft>
                <a:spcPts val="300"/>
              </a:spcAft>
              <a:buClr>
                <a:srgbClr val="5F5F5F"/>
              </a:buClr>
              <a:buFont typeface="Wingdings" panose="05000000000000000000" pitchFamily="2" charset="2"/>
              <a:buChar char="Ø"/>
            </a:pPr>
            <a:r>
              <a:rPr lang="en-CA" sz="2200" dirty="0">
                <a:solidFill>
                  <a:prstClr val="black"/>
                </a:solidFill>
              </a:rPr>
              <a:t>The JavaScript standard is based on the European Computer Manufacturers Association (</a:t>
            </a:r>
            <a:r>
              <a:rPr lang="en-CA" sz="2200" dirty="0">
                <a:solidFill>
                  <a:srgbClr val="000099"/>
                </a:solidFill>
                <a:effectLst>
                  <a:outerShdw blurRad="38100" dist="38100" dir="2700000" algn="tl">
                    <a:srgbClr val="000000">
                      <a:alpha val="43137"/>
                    </a:srgbClr>
                  </a:outerShdw>
                </a:effectLst>
              </a:rPr>
              <a:t>ECMAScript</a:t>
            </a:r>
            <a:r>
              <a:rPr lang="en-CA" sz="2200" dirty="0">
                <a:solidFill>
                  <a:prstClr val="black"/>
                </a:solidFill>
              </a:rPr>
              <a:t>). As of 2012, all modern browsers fully support ECMAScript 5.1.</a:t>
            </a:r>
          </a:p>
          <a:p>
            <a:pPr>
              <a:lnSpc>
                <a:spcPct val="80000"/>
              </a:lnSpc>
              <a:spcBef>
                <a:spcPts val="600"/>
              </a:spcBef>
              <a:spcAft>
                <a:spcPts val="600"/>
              </a:spcAft>
              <a:buFont typeface="Wingdings" panose="05000000000000000000" pitchFamily="2" charset="2"/>
              <a:buChar char="Ø"/>
            </a:pP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65206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Introduction to JavaScript </a:t>
            </a:r>
            <a:r>
              <a:rPr lang="en-CA" sz="2800" dirty="0">
                <a:effectLst>
                  <a:outerShdw blurRad="38100" dist="38100" dir="2700000" algn="tl">
                    <a:srgbClr val="000000">
                      <a:alpha val="43137"/>
                    </a:srgbClr>
                  </a:outerShdw>
                </a:effectLst>
              </a:rPr>
              <a:t>(cont’d)</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24744"/>
            <a:ext cx="8229600" cy="5199856"/>
          </a:xfrm>
        </p:spPr>
        <p:txBody>
          <a:bodyPr>
            <a:noAutofit/>
          </a:bodyPr>
          <a:lstStyle/>
          <a:p>
            <a:pPr>
              <a:spcBef>
                <a:spcPts val="300"/>
              </a:spcBef>
              <a:spcAft>
                <a:spcPts val="300"/>
              </a:spcAft>
              <a:buFont typeface="Wingdings" panose="05000000000000000000" pitchFamily="2" charset="2"/>
              <a:buChar char="Ø"/>
            </a:pPr>
            <a:r>
              <a:rPr lang="en-US" sz="2400" dirty="0"/>
              <a:t>JavaScript is useful for making dynamic web pages,</a:t>
            </a:r>
            <a:r>
              <a:rPr lang="en-CA" sz="2400" dirty="0"/>
              <a:t> validating user input and changing the way the web page responds to events on the web page.</a:t>
            </a:r>
            <a:endParaRPr lang="en-US" sz="2400" dirty="0"/>
          </a:p>
          <a:p>
            <a:pPr>
              <a:spcBef>
                <a:spcPts val="300"/>
              </a:spcBef>
              <a:spcAft>
                <a:spcPts val="300"/>
              </a:spcAft>
              <a:buFont typeface="Wingdings" panose="05000000000000000000" pitchFamily="2" charset="2"/>
              <a:buChar char="Ø"/>
            </a:pPr>
            <a:r>
              <a:rPr lang="en-CA" sz="2400" dirty="0"/>
              <a:t>JavaScript statements can be stored in an external file with a </a:t>
            </a:r>
            <a:r>
              <a:rPr lang="en-CA" sz="2400" dirty="0">
                <a:solidFill>
                  <a:srgbClr val="000099"/>
                </a:solidFill>
                <a:effectLst>
                  <a:outerShdw blurRad="38100" dist="38100" dir="2700000" algn="tl">
                    <a:srgbClr val="000000">
                      <a:alpha val="43137"/>
                    </a:srgbClr>
                  </a:outerShdw>
                </a:effectLst>
              </a:rPr>
              <a:t>.</a:t>
            </a:r>
            <a:r>
              <a:rPr lang="en-CA" sz="2400" dirty="0" err="1">
                <a:solidFill>
                  <a:srgbClr val="000099"/>
                </a:solidFill>
                <a:effectLst>
                  <a:outerShdw blurRad="38100" dist="38100" dir="2700000" algn="tl">
                    <a:srgbClr val="000000">
                      <a:alpha val="43137"/>
                    </a:srgbClr>
                  </a:outerShdw>
                </a:effectLst>
              </a:rPr>
              <a:t>js</a:t>
            </a:r>
            <a:r>
              <a:rPr lang="en-CA" sz="2400" dirty="0">
                <a:solidFill>
                  <a:srgbClr val="000099"/>
                </a:solidFill>
                <a:effectLst>
                  <a:outerShdw blurRad="38100" dist="38100" dir="2700000" algn="tl">
                    <a:srgbClr val="000000">
                      <a:alpha val="43137"/>
                    </a:srgbClr>
                  </a:outerShdw>
                </a:effectLst>
              </a:rPr>
              <a:t> </a:t>
            </a:r>
            <a:r>
              <a:rPr lang="en-CA" sz="2400" dirty="0"/>
              <a:t>file extension or embedded within HTML code</a:t>
            </a:r>
            <a:r>
              <a:rPr lang="en-US" sz="2400" dirty="0"/>
              <a:t>.</a:t>
            </a:r>
          </a:p>
          <a:p>
            <a:pPr lvl="0">
              <a:buClr>
                <a:srgbClr val="5F5F5F"/>
              </a:buClr>
              <a:buFont typeface="Wingdings" panose="05000000000000000000" pitchFamily="2" charset="2"/>
              <a:buChar char="Ø"/>
            </a:pPr>
            <a:r>
              <a:rPr lang="en-US" sz="2400" dirty="0">
                <a:solidFill>
                  <a:prstClr val="black"/>
                </a:solidFill>
              </a:rPr>
              <a:t>JavaScript is one of the world's most popular programming languages.</a:t>
            </a:r>
          </a:p>
          <a:p>
            <a:pPr lvl="1">
              <a:buClr>
                <a:srgbClr val="919191"/>
              </a:buClr>
            </a:pPr>
            <a:r>
              <a:rPr lang="en-US" sz="2000" dirty="0">
                <a:solidFill>
                  <a:prstClr val="black"/>
                </a:solidFill>
              </a:rPr>
              <a:t>the role as the scripting language of the WWW.</a:t>
            </a:r>
          </a:p>
          <a:p>
            <a:pPr lvl="1">
              <a:buClr>
                <a:srgbClr val="919191"/>
              </a:buClr>
            </a:pPr>
            <a:r>
              <a:rPr lang="en-CA" sz="2000" dirty="0">
                <a:solidFill>
                  <a:prstClr val="black"/>
                </a:solidFill>
              </a:rPr>
              <a:t>simple and easy to learn</a:t>
            </a:r>
          </a:p>
          <a:p>
            <a:pPr lvl="0">
              <a:buClr>
                <a:srgbClr val="5F5F5F"/>
              </a:buClr>
              <a:buFont typeface="Wingdings" panose="05000000000000000000" pitchFamily="2" charset="2"/>
              <a:buChar char="Ø"/>
            </a:pPr>
            <a:r>
              <a:rPr lang="en-US" sz="2400" dirty="0">
                <a:solidFill>
                  <a:prstClr val="black"/>
                </a:solidFill>
              </a:rPr>
              <a:t>JavaScript is the world's </a:t>
            </a:r>
            <a:r>
              <a:rPr lang="en-US" sz="2400" dirty="0">
                <a:solidFill>
                  <a:prstClr val="black"/>
                </a:solidFill>
                <a:hlinkClick r:id="rId3" action="ppaction://hlinkfile"/>
              </a:rPr>
              <a:t>most misunderstood programming language</a:t>
            </a:r>
            <a:r>
              <a:rPr lang="en-US" sz="2400" dirty="0">
                <a:solidFill>
                  <a:prstClr val="black"/>
                </a:solidFill>
              </a:rPr>
              <a:t>.</a:t>
            </a:r>
          </a:p>
          <a:p>
            <a:pPr lvl="1">
              <a:buClr>
                <a:srgbClr val="919191"/>
              </a:buClr>
            </a:pPr>
            <a:r>
              <a:rPr lang="en-CA" sz="2000" dirty="0">
                <a:solidFill>
                  <a:prstClr val="black"/>
                </a:solidFill>
              </a:rPr>
              <a:t>The name, typecasting, used by amateurs, object-oriented,…</a:t>
            </a:r>
          </a:p>
          <a:p>
            <a:pPr lvl="0">
              <a:buClr>
                <a:srgbClr val="5F5F5F"/>
              </a:buClr>
              <a:buFont typeface="Wingdings" panose="05000000000000000000" pitchFamily="2" charset="2"/>
              <a:buChar char="Ø"/>
            </a:pPr>
            <a:r>
              <a:rPr lang="en-US" sz="2400" dirty="0">
                <a:solidFill>
                  <a:prstClr val="black"/>
                </a:solidFill>
                <a:effectLst/>
              </a:rPr>
              <a:t>JavaScript may be, in the future, the most important language you will learn.</a:t>
            </a:r>
            <a:endParaRPr lang="en-CA" sz="2400" dirty="0">
              <a:solidFill>
                <a:prstClr val="black"/>
              </a:solidFill>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708112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Basic JavaScript Rules</a:t>
            </a:r>
          </a:p>
        </p:txBody>
      </p:sp>
      <p:sp>
        <p:nvSpPr>
          <p:cNvPr id="3" name="Content Placeholder 2"/>
          <p:cNvSpPr>
            <a:spLocks noGrp="1"/>
          </p:cNvSpPr>
          <p:nvPr>
            <p:ph idx="1"/>
          </p:nvPr>
        </p:nvSpPr>
        <p:spPr>
          <a:xfrm>
            <a:off x="301625" y="1196752"/>
            <a:ext cx="8374831" cy="5040560"/>
          </a:xfrm>
        </p:spPr>
        <p:txBody>
          <a:bodyPr/>
          <a:lstStyle/>
          <a:p>
            <a:pPr>
              <a:buFont typeface="Wingdings" panose="05000000000000000000" pitchFamily="2" charset="2"/>
              <a:buChar char="Ø"/>
            </a:pPr>
            <a:r>
              <a:rPr lang="en-CA" sz="2400" dirty="0"/>
              <a:t>JavaScript is </a:t>
            </a:r>
            <a:r>
              <a:rPr lang="en-CA" sz="2400" b="1" dirty="0"/>
              <a:t>case-sensitive</a:t>
            </a:r>
          </a:p>
          <a:p>
            <a:pPr lvl="1"/>
            <a:r>
              <a:rPr lang="en-CA" sz="2000" dirty="0"/>
              <a:t>When writing a JavaScript script, be aware of upper and lower case characters. </a:t>
            </a:r>
          </a:p>
          <a:p>
            <a:pPr lvl="1"/>
            <a:r>
              <a:rPr lang="en-CA" sz="2000" dirty="0" err="1"/>
              <a:t>CustomerCount</a:t>
            </a:r>
            <a:r>
              <a:rPr lang="en-CA" sz="2000" dirty="0"/>
              <a:t> is not the same as </a:t>
            </a:r>
            <a:r>
              <a:rPr lang="en-CA" sz="2000" dirty="0" err="1"/>
              <a:t>Customercount</a:t>
            </a:r>
            <a:r>
              <a:rPr lang="en-CA" sz="2000" dirty="0"/>
              <a:t> nor is it the same as </a:t>
            </a:r>
            <a:r>
              <a:rPr lang="en-CA" sz="2000" dirty="0" err="1"/>
              <a:t>customerCount</a:t>
            </a:r>
            <a:endParaRPr lang="en-CA" sz="2000" dirty="0"/>
          </a:p>
          <a:p>
            <a:pPr>
              <a:buFont typeface="Wingdings" panose="05000000000000000000" pitchFamily="2" charset="2"/>
              <a:buChar char="Ø"/>
            </a:pPr>
            <a:r>
              <a:rPr lang="en-CA" sz="2400" dirty="0"/>
              <a:t>JavaScript statement</a:t>
            </a:r>
          </a:p>
          <a:p>
            <a:pPr lvl="1"/>
            <a:r>
              <a:rPr lang="en-CA" sz="2000" dirty="0"/>
              <a:t>A JavaScript typically consists of a series of statements. </a:t>
            </a:r>
          </a:p>
          <a:p>
            <a:pPr lvl="1"/>
            <a:r>
              <a:rPr lang="en-CA" sz="2000" dirty="0"/>
              <a:t>A statement is a single line of instruction to the computer made up of objects, expressions, variables, and events/</a:t>
            </a:r>
            <a:r>
              <a:rPr lang="en-CA" sz="2000" dirty="0" err="1"/>
              <a:t>eventhandlers</a:t>
            </a:r>
            <a:r>
              <a:rPr lang="en-CA" sz="2000" dirty="0"/>
              <a:t>.</a:t>
            </a:r>
          </a:p>
          <a:p>
            <a:pPr>
              <a:buFont typeface="Wingdings" panose="05000000000000000000" pitchFamily="2" charset="2"/>
              <a:buChar char="Ø"/>
            </a:pPr>
            <a:r>
              <a:rPr lang="en-CA" sz="2400" dirty="0"/>
              <a:t>Command block</a:t>
            </a:r>
          </a:p>
          <a:p>
            <a:pPr lvl="1"/>
            <a:r>
              <a:rPr lang="en-CA" sz="2000" dirty="0"/>
              <a:t>A Command block is a group of statements that is treated as a single entity and are grouped within braces - the curly brackets - {   }</a:t>
            </a:r>
          </a:p>
          <a:p>
            <a:endParaRPr lang="en-CA" sz="22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26</a:t>
            </a:fld>
            <a:endParaRPr lang="en-CA" altLang="en-US"/>
          </a:p>
        </p:txBody>
      </p:sp>
    </p:spTree>
    <p:extLst>
      <p:ext uri="{BB962C8B-B14F-4D97-AF65-F5344CB8AC3E}">
        <p14:creationId xmlns:p14="http://schemas.microsoft.com/office/powerpoint/2010/main" val="1590076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Basic JavaScript Rules</a:t>
            </a:r>
          </a:p>
        </p:txBody>
      </p:sp>
      <p:sp>
        <p:nvSpPr>
          <p:cNvPr id="3" name="Content Placeholder 2"/>
          <p:cNvSpPr>
            <a:spLocks noGrp="1"/>
          </p:cNvSpPr>
          <p:nvPr>
            <p:ph idx="1"/>
          </p:nvPr>
        </p:nvSpPr>
        <p:spPr>
          <a:xfrm>
            <a:off x="301625" y="1196752"/>
            <a:ext cx="8540750" cy="5040560"/>
          </a:xfrm>
        </p:spPr>
        <p:txBody>
          <a:bodyPr/>
          <a:lstStyle/>
          <a:p>
            <a:pPr>
              <a:spcBef>
                <a:spcPts val="1200"/>
              </a:spcBef>
              <a:buFont typeface="Wingdings" panose="05000000000000000000" pitchFamily="2" charset="2"/>
              <a:buChar char="Ø"/>
            </a:pPr>
            <a:r>
              <a:rPr lang="en-CA" sz="2400" dirty="0"/>
              <a:t>Matching Pairs</a:t>
            </a:r>
          </a:p>
          <a:p>
            <a:pPr lvl="1">
              <a:spcBef>
                <a:spcPts val="1200"/>
              </a:spcBef>
            </a:pPr>
            <a:r>
              <a:rPr lang="en-CA" sz="2000" dirty="0"/>
              <a:t>Opening and closing symbols need to work in pairs. </a:t>
            </a:r>
          </a:p>
          <a:p>
            <a:pPr lvl="1">
              <a:spcBef>
                <a:spcPts val="1200"/>
              </a:spcBef>
            </a:pPr>
            <a:r>
              <a:rPr lang="en-CA" sz="2000" dirty="0"/>
              <a:t>For example, if you use the left brace { to indicate the start of a command block, then you must use the right brace } to end the command block. The same matching pairs applies to single '......' and double "......." quotes to designate text strings.</a:t>
            </a:r>
          </a:p>
          <a:p>
            <a:pPr>
              <a:spcBef>
                <a:spcPts val="1200"/>
              </a:spcBef>
              <a:buFont typeface="Wingdings" panose="05000000000000000000" pitchFamily="2" charset="2"/>
              <a:buChar char="Ø"/>
            </a:pPr>
            <a:r>
              <a:rPr lang="en-CA" sz="2400" dirty="0"/>
              <a:t>The use of comments</a:t>
            </a:r>
          </a:p>
          <a:p>
            <a:pPr lvl="1">
              <a:spcBef>
                <a:spcPts val="1200"/>
              </a:spcBef>
            </a:pPr>
            <a:r>
              <a:rPr lang="en-CA" sz="2000" dirty="0"/>
              <a:t>Block/Multi-line comment: </a:t>
            </a:r>
            <a:r>
              <a:rPr lang="en-CA" sz="2000" dirty="0">
                <a:solidFill>
                  <a:srgbClr val="000099"/>
                </a:solidFill>
                <a:effectLst>
                  <a:outerShdw blurRad="38100" dist="38100" dir="2700000" algn="tl">
                    <a:srgbClr val="000000">
                      <a:alpha val="43137"/>
                    </a:srgbClr>
                  </a:outerShdw>
                </a:effectLst>
              </a:rPr>
              <a:t>/* */ </a:t>
            </a:r>
          </a:p>
          <a:p>
            <a:pPr lvl="1">
              <a:spcBef>
                <a:spcPts val="1200"/>
              </a:spcBef>
            </a:pPr>
            <a:r>
              <a:rPr lang="en-CA" sz="2000" dirty="0"/>
              <a:t>Single line comments: </a:t>
            </a:r>
            <a:r>
              <a:rPr lang="en-CA" sz="2000" dirty="0">
                <a:solidFill>
                  <a:srgbClr val="000099"/>
                </a:solidFill>
                <a:effectLst>
                  <a:outerShdw blurRad="38100" dist="38100" dir="2700000" algn="tl">
                    <a:srgbClr val="000000">
                      <a:alpha val="43137"/>
                    </a:srgbClr>
                  </a:outerShdw>
                </a:effectLst>
              </a:rPr>
              <a:t>//</a:t>
            </a:r>
            <a:r>
              <a:rPr lang="en-CA" sz="2000" dirty="0"/>
              <a:t> </a:t>
            </a:r>
          </a:p>
          <a:p>
            <a:pPr>
              <a:spcBef>
                <a:spcPts val="1200"/>
              </a:spcBef>
              <a:buFont typeface="Wingdings" panose="05000000000000000000" pitchFamily="2" charset="2"/>
              <a:buChar char="Ø"/>
            </a:pPr>
            <a:r>
              <a:rPr lang="en-CA" sz="2400" dirty="0"/>
              <a:t>The use of white Space</a:t>
            </a:r>
          </a:p>
          <a:p>
            <a:pPr lvl="1">
              <a:spcBef>
                <a:spcPts val="1200"/>
              </a:spcBef>
            </a:pPr>
            <a:r>
              <a:rPr lang="en-CA" sz="2000" dirty="0"/>
              <a:t>JavaScript ignores extras spaces however it is recommended that you use them to make your scripts easier to read.</a:t>
            </a:r>
          </a:p>
          <a:p>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27</a:t>
            </a:fld>
            <a:endParaRPr lang="en-CA" altLang="en-US"/>
          </a:p>
        </p:txBody>
      </p:sp>
    </p:spTree>
    <p:extLst>
      <p:ext uri="{BB962C8B-B14F-4D97-AF65-F5344CB8AC3E}">
        <p14:creationId xmlns:p14="http://schemas.microsoft.com/office/powerpoint/2010/main" val="2930998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data types</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There are 3 main (primitive) data types: </a:t>
            </a:r>
          </a:p>
          <a:p>
            <a:pPr lvl="1"/>
            <a:r>
              <a:rPr lang="en-US" dirty="0">
                <a:solidFill>
                  <a:srgbClr val="0000CC"/>
                </a:solidFill>
                <a:effectLst>
                  <a:outerShdw blurRad="38100" dist="38100" dir="2700000" algn="tl">
                    <a:srgbClr val="000000">
                      <a:alpha val="43137"/>
                    </a:srgbClr>
                  </a:outerShdw>
                </a:effectLst>
              </a:rPr>
              <a:t>string</a:t>
            </a:r>
          </a:p>
          <a:p>
            <a:pPr lvl="2"/>
            <a:r>
              <a:rPr lang="en-US" dirty="0"/>
              <a:t>must be enclosed in single or double quotes</a:t>
            </a:r>
          </a:p>
          <a:p>
            <a:pPr lvl="1"/>
            <a:r>
              <a:rPr lang="en-US" dirty="0">
                <a:solidFill>
                  <a:srgbClr val="0000CC"/>
                </a:solidFill>
                <a:effectLst>
                  <a:outerShdw blurRad="38100" dist="38100" dir="2700000" algn="tl">
                    <a:srgbClr val="000000">
                      <a:alpha val="43137"/>
                    </a:srgbClr>
                  </a:outerShdw>
                </a:effectLst>
              </a:rPr>
              <a:t>number</a:t>
            </a:r>
          </a:p>
          <a:p>
            <a:pPr lvl="2"/>
            <a:r>
              <a:rPr lang="en-US" dirty="0"/>
              <a:t>can be integers or floating point</a:t>
            </a:r>
          </a:p>
          <a:p>
            <a:pPr lvl="2"/>
            <a:r>
              <a:rPr lang="en-US" dirty="0"/>
              <a:t>Special number: Infinity, </a:t>
            </a:r>
            <a:r>
              <a:rPr lang="en-US" dirty="0" err="1"/>
              <a:t>NaN</a:t>
            </a:r>
            <a:endParaRPr lang="en-US" dirty="0"/>
          </a:p>
          <a:p>
            <a:pPr lvl="1"/>
            <a:r>
              <a:rPr lang="en-US" dirty="0" err="1">
                <a:solidFill>
                  <a:srgbClr val="0000CC"/>
                </a:solidFill>
                <a:effectLst>
                  <a:outerShdw blurRad="38100" dist="38100" dir="2700000" algn="tl">
                    <a:srgbClr val="000000">
                      <a:alpha val="43137"/>
                    </a:srgbClr>
                  </a:outerShdw>
                </a:effectLst>
              </a:rPr>
              <a:t>boolean</a:t>
            </a:r>
            <a:endParaRPr lang="en-US" dirty="0">
              <a:solidFill>
                <a:srgbClr val="0000CC"/>
              </a:solidFill>
              <a:effectLst>
                <a:outerShdw blurRad="38100" dist="38100" dir="2700000" algn="tl">
                  <a:srgbClr val="000000">
                    <a:alpha val="43137"/>
                  </a:srgbClr>
                </a:outerShdw>
              </a:effectLst>
            </a:endParaRPr>
          </a:p>
          <a:p>
            <a:pPr lvl="2"/>
            <a:r>
              <a:rPr lang="en-US" dirty="0"/>
              <a:t>values are binary, with the values (1) "true" and (0) "false" (without the quotes)</a:t>
            </a:r>
          </a:p>
          <a:p>
            <a:pPr>
              <a:buFont typeface="Wingdings" panose="05000000000000000000" pitchFamily="2" charset="2"/>
              <a:buChar char="Ø"/>
            </a:pPr>
            <a:r>
              <a:rPr lang="en-US" dirty="0"/>
              <a:t>Other types:</a:t>
            </a:r>
          </a:p>
          <a:p>
            <a:pPr lvl="1"/>
            <a:r>
              <a:rPr lang="en-US" dirty="0">
                <a:solidFill>
                  <a:srgbClr val="0000CC"/>
                </a:solidFill>
              </a:rPr>
              <a:t>undefined, null, object, function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3066234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data types</a:t>
            </a:r>
          </a:p>
        </p:txBody>
      </p:sp>
      <p:sp>
        <p:nvSpPr>
          <p:cNvPr id="3" name="Content Placeholder 2"/>
          <p:cNvSpPr>
            <a:spLocks noGrp="1"/>
          </p:cNvSpPr>
          <p:nvPr>
            <p:ph idx="1"/>
          </p:nvPr>
        </p:nvSpPr>
        <p:spPr/>
        <p:txBody>
          <a:bodyPr/>
          <a:lstStyle/>
          <a:p>
            <a:pPr>
              <a:lnSpc>
                <a:spcPct val="80000"/>
              </a:lnSpc>
              <a:buFont typeface="Wingdings" panose="05000000000000000000" pitchFamily="2" charset="2"/>
              <a:buChar char="Ø"/>
            </a:pPr>
            <a:r>
              <a:rPr lang="en-CA" dirty="0"/>
              <a:t>JavaScript is a </a:t>
            </a:r>
            <a:r>
              <a:rPr lang="en-CA" dirty="0">
                <a:solidFill>
                  <a:srgbClr val="0000CC"/>
                </a:solidFill>
              </a:rPr>
              <a:t>loosely typed language.</a:t>
            </a:r>
          </a:p>
          <a:p>
            <a:pPr>
              <a:lnSpc>
                <a:spcPct val="80000"/>
              </a:lnSpc>
            </a:pPr>
            <a:endParaRPr lang="en-CA" dirty="0"/>
          </a:p>
          <a:p>
            <a:pPr lvl="1">
              <a:lnSpc>
                <a:spcPct val="80000"/>
              </a:lnSpc>
            </a:pPr>
            <a:r>
              <a:rPr lang="en-CA" dirty="0"/>
              <a:t>You do not have to specify the data type of a variable when you declare it. </a:t>
            </a:r>
          </a:p>
          <a:p>
            <a:pPr lvl="1">
              <a:lnSpc>
                <a:spcPct val="80000"/>
              </a:lnSpc>
            </a:pPr>
            <a:endParaRPr lang="en-CA" dirty="0"/>
          </a:p>
          <a:p>
            <a:pPr lvl="1">
              <a:lnSpc>
                <a:spcPct val="80000"/>
              </a:lnSpc>
            </a:pPr>
            <a:r>
              <a:rPr lang="en-CA" u="sng" dirty="0"/>
              <a:t>Data types are converted automatically</a:t>
            </a:r>
            <a:r>
              <a:rPr lang="en-CA" dirty="0"/>
              <a:t> as needed during script execution.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254572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a:xfrm>
            <a:off x="897903" y="2248621"/>
            <a:ext cx="7659750" cy="3017520"/>
          </a:xfrm>
        </p:spPr>
        <p:txBody>
          <a:bodyPr>
            <a:normAutofit/>
          </a:bodyPr>
          <a:lstStyle/>
          <a:p>
            <a:pPr fontAlgn="base">
              <a:buFont typeface="Arial" panose="020B0604020202020204" pitchFamily="34" charset="0"/>
              <a:buChar char="•"/>
            </a:pPr>
            <a:r>
              <a:rPr lang="en-US" sz="2400" dirty="0"/>
              <a:t>  </a:t>
            </a:r>
            <a:r>
              <a:rPr lang="en-CA" sz="2400" b="1" dirty="0"/>
              <a:t>Seneca Academic Policy: </a:t>
            </a:r>
          </a:p>
          <a:p>
            <a:pPr marL="0" indent="0" fontAlgn="base">
              <a:buNone/>
            </a:pPr>
            <a:r>
              <a:rPr lang="en-US" sz="2400" dirty="0"/>
              <a:t> 	</a:t>
            </a:r>
            <a:r>
              <a:rPr lang="en-CA" sz="2000" dirty="0">
                <a:hlinkClick r:id="rId2"/>
              </a:rPr>
              <a:t>http://www.senecacollege.ca/academic-policy/index.html</a:t>
            </a:r>
            <a:endParaRPr lang="en-CA" sz="2000" dirty="0"/>
          </a:p>
          <a:p>
            <a:pPr marL="0" indent="0" fontAlgn="base">
              <a:buNone/>
            </a:pPr>
            <a:endParaRPr lang="en-US" sz="2400" dirty="0"/>
          </a:p>
        </p:txBody>
      </p:sp>
    </p:spTree>
    <p:extLst>
      <p:ext uri="{BB962C8B-B14F-4D97-AF65-F5344CB8AC3E}">
        <p14:creationId xmlns:p14="http://schemas.microsoft.com/office/powerpoint/2010/main" val="4262530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Variable</a:t>
            </a:r>
          </a:p>
        </p:txBody>
      </p:sp>
      <p:sp>
        <p:nvSpPr>
          <p:cNvPr id="3" name="Content Placeholder 2"/>
          <p:cNvSpPr>
            <a:spLocks noGrp="1"/>
          </p:cNvSpPr>
          <p:nvPr>
            <p:ph idx="1"/>
          </p:nvPr>
        </p:nvSpPr>
        <p:spPr>
          <a:xfrm>
            <a:off x="301625" y="1600200"/>
            <a:ext cx="8540750" cy="4853136"/>
          </a:xfrm>
        </p:spPr>
        <p:txBody>
          <a:bodyPr>
            <a:normAutofit fontScale="77500" lnSpcReduction="20000"/>
          </a:bodyPr>
          <a:lstStyle/>
          <a:p>
            <a:pPr>
              <a:spcBef>
                <a:spcPts val="1800"/>
              </a:spcBef>
              <a:buFont typeface="Wingdings" panose="05000000000000000000" pitchFamily="2" charset="2"/>
              <a:buChar char="Ø"/>
            </a:pPr>
            <a:r>
              <a:rPr lang="en-US" sz="3600" dirty="0"/>
              <a:t>Variable naming rules are: Must start with a letter, underscore (_), or dollar sign ($)</a:t>
            </a:r>
          </a:p>
          <a:p>
            <a:pPr>
              <a:spcBef>
                <a:spcPts val="1800"/>
              </a:spcBef>
              <a:buFont typeface="Wingdings" panose="05000000000000000000" pitchFamily="2" charset="2"/>
              <a:buChar char="Ø"/>
            </a:pPr>
            <a:r>
              <a:rPr lang="en-US" sz="3600" dirty="0"/>
              <a:t>Cannot be a reserved (key) word</a:t>
            </a:r>
          </a:p>
          <a:p>
            <a:pPr>
              <a:spcBef>
                <a:spcPts val="1800"/>
              </a:spcBef>
              <a:buFont typeface="Wingdings" panose="05000000000000000000" pitchFamily="2" charset="2"/>
              <a:buChar char="Ø"/>
            </a:pPr>
            <a:r>
              <a:rPr lang="en-US" sz="3600" dirty="0"/>
              <a:t>Subsequent characters can be letters </a:t>
            </a:r>
          </a:p>
          <a:p>
            <a:pPr lvl="1">
              <a:spcBef>
                <a:spcPts val="1800"/>
              </a:spcBef>
            </a:pPr>
            <a:r>
              <a:rPr lang="en-US" sz="3100" dirty="0"/>
              <a:t>upper case (A...Z) or lower case (a...z), </a:t>
            </a:r>
          </a:p>
          <a:p>
            <a:pPr lvl="1">
              <a:spcBef>
                <a:spcPts val="1800"/>
              </a:spcBef>
            </a:pPr>
            <a:r>
              <a:rPr lang="en-US" sz="3100" dirty="0"/>
              <a:t>numbers </a:t>
            </a:r>
          </a:p>
          <a:p>
            <a:pPr lvl="1">
              <a:spcBef>
                <a:spcPts val="1800"/>
              </a:spcBef>
            </a:pPr>
            <a:r>
              <a:rPr lang="en-US" sz="3100" dirty="0"/>
              <a:t>underscores </a:t>
            </a:r>
          </a:p>
          <a:p>
            <a:pPr>
              <a:spcBef>
                <a:spcPts val="1800"/>
              </a:spcBef>
              <a:buFont typeface="Wingdings" panose="05000000000000000000" pitchFamily="2" charset="2"/>
              <a:buChar char="Ø"/>
            </a:pPr>
            <a:r>
              <a:rPr lang="en-US" sz="3500" dirty="0"/>
              <a:t>JavaScript </a:t>
            </a:r>
            <a:r>
              <a:rPr lang="en-US" sz="3500" dirty="0">
                <a:hlinkClick r:id="rId2"/>
              </a:rPr>
              <a:t>reserved words</a:t>
            </a:r>
            <a:endParaRPr lang="en-US" sz="3500" dirty="0"/>
          </a:p>
          <a:p>
            <a:pPr lvl="1">
              <a:spcBef>
                <a:spcPts val="1800"/>
              </a:spcBef>
            </a:pPr>
            <a:r>
              <a:rPr lang="en-CA" sz="3100" dirty="0"/>
              <a:t>Similar to other programming languages, JavaScript has a list of words that are considered "reserved".</a:t>
            </a:r>
            <a:endParaRPr lang="en-US" sz="3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294168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Declare and Refer Variables</a:t>
            </a:r>
          </a:p>
        </p:txBody>
      </p:sp>
      <p:sp>
        <p:nvSpPr>
          <p:cNvPr id="3" name="Content Placeholder 2"/>
          <p:cNvSpPr>
            <a:spLocks noGrp="1"/>
          </p:cNvSpPr>
          <p:nvPr>
            <p:ph idx="1"/>
          </p:nvPr>
        </p:nvSpPr>
        <p:spPr>
          <a:xfrm>
            <a:off x="301624" y="1124744"/>
            <a:ext cx="8842376" cy="5544616"/>
          </a:xfrm>
        </p:spPr>
        <p:txBody>
          <a:bodyPr>
            <a:normAutofit fontScale="70000" lnSpcReduction="20000"/>
          </a:bodyPr>
          <a:lstStyle/>
          <a:p>
            <a:pPr>
              <a:lnSpc>
                <a:spcPct val="120000"/>
              </a:lnSpc>
              <a:buFont typeface="Wingdings" panose="05000000000000000000" pitchFamily="2" charset="2"/>
              <a:buChar char="Ø"/>
            </a:pPr>
            <a:r>
              <a:rPr lang="en-US" sz="3400" dirty="0"/>
              <a:t>You must use the "</a:t>
            </a:r>
            <a:r>
              <a:rPr lang="en-US" sz="3400" dirty="0">
                <a:solidFill>
                  <a:srgbClr val="0000CC"/>
                </a:solidFill>
                <a:effectLst>
                  <a:outerShdw blurRad="38100" dist="38100" dir="2700000" algn="tl">
                    <a:srgbClr val="000000">
                      <a:alpha val="43137"/>
                    </a:srgbClr>
                  </a:outerShdw>
                </a:effectLst>
              </a:rPr>
              <a:t>var</a:t>
            </a:r>
            <a:r>
              <a:rPr lang="en-US" sz="3400" dirty="0"/>
              <a:t>" keyword to precede a variable name. </a:t>
            </a:r>
          </a:p>
          <a:p>
            <a:pPr>
              <a:lnSpc>
                <a:spcPct val="120000"/>
              </a:lnSpc>
              <a:buFont typeface="Wingdings" panose="05000000000000000000" pitchFamily="2" charset="2"/>
              <a:buChar char="Ø"/>
            </a:pPr>
            <a:r>
              <a:rPr lang="en-US" sz="3400" dirty="0"/>
              <a:t>Unlike the C language, you do not need a type specifier. </a:t>
            </a:r>
          </a:p>
          <a:p>
            <a:pPr lvl="1">
              <a:lnSpc>
                <a:spcPct val="120000"/>
              </a:lnSpc>
            </a:pPr>
            <a:r>
              <a:rPr lang="en-US" sz="3400" dirty="0"/>
              <a:t>The variable's initial value will set its initial type.</a:t>
            </a:r>
          </a:p>
          <a:p>
            <a:pPr>
              <a:lnSpc>
                <a:spcPct val="120000"/>
              </a:lnSpc>
              <a:buFont typeface="Wingdings" panose="05000000000000000000" pitchFamily="2" charset="2"/>
              <a:buChar char="Ø"/>
            </a:pPr>
            <a:r>
              <a:rPr lang="en-US" sz="3400" dirty="0"/>
              <a:t>Declaration syntax:</a:t>
            </a:r>
          </a:p>
          <a:p>
            <a:pPr lvl="2">
              <a:lnSpc>
                <a:spcPct val="120000"/>
              </a:lnSpc>
              <a:buNone/>
            </a:pPr>
            <a:r>
              <a:rPr lang="en-US" sz="2600" dirty="0">
                <a:solidFill>
                  <a:srgbClr val="000099"/>
                </a:solidFill>
              </a:rPr>
              <a:t>var</a:t>
            </a:r>
            <a:r>
              <a:rPr lang="en-US" sz="2600" dirty="0"/>
              <a:t> </a:t>
            </a:r>
            <a:r>
              <a:rPr lang="en-US" sz="2600" dirty="0" err="1"/>
              <a:t>variableName</a:t>
            </a:r>
            <a:r>
              <a:rPr lang="en-US" sz="2600" dirty="0"/>
              <a:t>;</a:t>
            </a:r>
          </a:p>
          <a:p>
            <a:pPr lvl="1">
              <a:lnSpc>
                <a:spcPct val="120000"/>
              </a:lnSpc>
              <a:buNone/>
            </a:pPr>
            <a:r>
              <a:rPr lang="en-US" sz="2300" dirty="0"/>
              <a:t>Or:</a:t>
            </a:r>
          </a:p>
          <a:p>
            <a:pPr lvl="2">
              <a:lnSpc>
                <a:spcPct val="120000"/>
              </a:lnSpc>
              <a:buNone/>
            </a:pPr>
            <a:r>
              <a:rPr lang="en-US" sz="2600" dirty="0">
                <a:solidFill>
                  <a:srgbClr val="000099"/>
                </a:solidFill>
              </a:rPr>
              <a:t>var</a:t>
            </a:r>
            <a:r>
              <a:rPr lang="en-US" sz="2600" dirty="0"/>
              <a:t> </a:t>
            </a:r>
            <a:r>
              <a:rPr lang="en-US" sz="2600" dirty="0" err="1"/>
              <a:t>variableName</a:t>
            </a:r>
            <a:r>
              <a:rPr lang="en-US" sz="2600" dirty="0"/>
              <a:t> = "Summer";</a:t>
            </a:r>
          </a:p>
          <a:p>
            <a:pPr lvl="2">
              <a:lnSpc>
                <a:spcPct val="120000"/>
              </a:lnSpc>
              <a:buNone/>
            </a:pPr>
            <a:endParaRPr lang="en-US" sz="1000" dirty="0"/>
          </a:p>
          <a:p>
            <a:pPr lvl="2">
              <a:lnSpc>
                <a:spcPct val="120000"/>
              </a:lnSpc>
              <a:buNone/>
            </a:pPr>
            <a:r>
              <a:rPr lang="en-US" sz="2600" dirty="0">
                <a:solidFill>
                  <a:srgbClr val="006600"/>
                </a:solidFill>
              </a:rPr>
              <a:t>// Referring to and using syntax:</a:t>
            </a:r>
          </a:p>
          <a:p>
            <a:pPr lvl="2">
              <a:lnSpc>
                <a:spcPct val="120000"/>
              </a:lnSpc>
              <a:buNone/>
            </a:pPr>
            <a:r>
              <a:rPr lang="en-US" sz="2600" dirty="0" err="1"/>
              <a:t>variableName</a:t>
            </a:r>
            <a:r>
              <a:rPr lang="en-US" sz="2600" dirty="0"/>
              <a:t> = 2019;</a:t>
            </a:r>
          </a:p>
          <a:p>
            <a:pPr lvl="2">
              <a:lnSpc>
                <a:spcPct val="120000"/>
              </a:lnSpc>
              <a:buNone/>
            </a:pPr>
            <a:r>
              <a:rPr lang="en-US" sz="2600" dirty="0"/>
              <a:t>console.log(</a:t>
            </a:r>
            <a:r>
              <a:rPr lang="en-US" sz="2600" dirty="0" err="1"/>
              <a:t>variableName</a:t>
            </a:r>
            <a:r>
              <a:rPr lang="en-US" sz="2600" dirty="0"/>
              <a:t>);</a:t>
            </a:r>
          </a:p>
          <a:p>
            <a:pPr>
              <a:lnSpc>
                <a:spcPct val="120000"/>
              </a:lnSpc>
              <a:buFont typeface="Wingdings" panose="05000000000000000000" pitchFamily="2" charset="2"/>
              <a:buChar char="Ø"/>
            </a:pPr>
            <a:r>
              <a:rPr lang="en-CA" sz="3400" dirty="0"/>
              <a:t>Dynamic typing</a:t>
            </a:r>
          </a:p>
          <a:p>
            <a:pPr lvl="1">
              <a:lnSpc>
                <a:spcPct val="120000"/>
              </a:lnSpc>
            </a:pPr>
            <a:r>
              <a:rPr lang="en-CA" sz="3400" dirty="0"/>
              <a:t>a JavaScript variable can have a different type in different parts of a program </a:t>
            </a:r>
          </a:p>
          <a:p>
            <a:pPr>
              <a:buFont typeface="Wingdings" panose="05000000000000000000" pitchFamily="2" charset="2"/>
              <a:buChar char="Ø"/>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014122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Variables Example</a:t>
            </a:r>
          </a:p>
        </p:txBody>
      </p:sp>
      <p:graphicFrame>
        <p:nvGraphicFramePr>
          <p:cNvPr id="4" name="Content Placeholder 3"/>
          <p:cNvGraphicFramePr>
            <a:graphicFrameLocks noGrp="1"/>
          </p:cNvGraphicFramePr>
          <p:nvPr>
            <p:ph idx="1"/>
          </p:nvPr>
        </p:nvGraphicFramePr>
        <p:xfrm>
          <a:off x="457200" y="1600200"/>
          <a:ext cx="8229600" cy="39776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70840">
                <a:tc>
                  <a:txBody>
                    <a:bodyPr/>
                    <a:lstStyle/>
                    <a:p>
                      <a:pPr algn="ctr"/>
                      <a:r>
                        <a:rPr lang="en-US" dirty="0"/>
                        <a:t>Declaration</a:t>
                      </a:r>
                    </a:p>
                  </a:txBody>
                  <a:tcPr anchor="ctr">
                    <a:solidFill>
                      <a:srgbClr val="0070C0">
                        <a:alpha val="51000"/>
                      </a:srgbClr>
                    </a:solidFill>
                  </a:tcPr>
                </a:tc>
                <a:tc>
                  <a:txBody>
                    <a:bodyPr/>
                    <a:lstStyle/>
                    <a:p>
                      <a:pPr algn="ctr"/>
                      <a:r>
                        <a:rPr lang="en-US" dirty="0"/>
                        <a:t>Type</a:t>
                      </a:r>
                    </a:p>
                  </a:txBody>
                  <a:tcPr anchor="ctr">
                    <a:solidFill>
                      <a:srgbClr val="0070C0">
                        <a:alpha val="51000"/>
                      </a:srgbClr>
                    </a:solidFill>
                  </a:tcPr>
                </a:tc>
                <a:tc>
                  <a:txBody>
                    <a:bodyPr/>
                    <a:lstStyle/>
                    <a:p>
                      <a:pPr algn="ctr"/>
                      <a:r>
                        <a:rPr lang="en-US" dirty="0"/>
                        <a:t>Value</a:t>
                      </a:r>
                    </a:p>
                  </a:txBody>
                  <a:tcPr anchor="ctr">
                    <a:solidFill>
                      <a:srgbClr val="0070C0">
                        <a:alpha val="49000"/>
                      </a:srgbClr>
                    </a:solidFill>
                  </a:tcPr>
                </a:tc>
                <a:extLst>
                  <a:ext uri="{0D108BD9-81ED-4DB2-BD59-A6C34878D82A}">
                    <a16:rowId xmlns:a16="http://schemas.microsoft.com/office/drawing/2014/main" val="10000"/>
                  </a:ext>
                </a:extLst>
              </a:tr>
              <a:tr h="370840">
                <a:tc>
                  <a:txBody>
                    <a:bodyPr/>
                    <a:lstStyle/>
                    <a:p>
                      <a:r>
                        <a:rPr lang="en-US" dirty="0"/>
                        <a:t>var </a:t>
                      </a:r>
                      <a:r>
                        <a:rPr lang="en-US" dirty="0" err="1"/>
                        <a:t>identOne</a:t>
                      </a:r>
                      <a:r>
                        <a:rPr lang="en-US" dirty="0"/>
                        <a:t> = "some text";</a:t>
                      </a:r>
                    </a:p>
                  </a:txBody>
                  <a:tcPr anchor="ctr"/>
                </a:tc>
                <a:tc>
                  <a:txBody>
                    <a:bodyPr/>
                    <a:lstStyle/>
                    <a:p>
                      <a:r>
                        <a:rPr lang="en-US" dirty="0"/>
                        <a:t>String</a:t>
                      </a:r>
                    </a:p>
                  </a:txBody>
                  <a:tcPr anchor="ctr"/>
                </a:tc>
                <a:tc>
                  <a:txBody>
                    <a:bodyPr/>
                    <a:lstStyle/>
                    <a:p>
                      <a:r>
                        <a:rPr lang="en-US" dirty="0"/>
                        <a:t>some text</a:t>
                      </a:r>
                    </a:p>
                  </a:txBody>
                  <a:tcPr anchor="ctr"/>
                </a:tc>
                <a:extLst>
                  <a:ext uri="{0D108BD9-81ED-4DB2-BD59-A6C34878D82A}">
                    <a16:rowId xmlns:a16="http://schemas.microsoft.com/office/drawing/2014/main" val="10001"/>
                  </a:ext>
                </a:extLst>
              </a:tr>
              <a:tr h="370840">
                <a:tc>
                  <a:txBody>
                    <a:bodyPr/>
                    <a:lstStyle/>
                    <a:p>
                      <a:r>
                        <a:rPr lang="en-US" dirty="0"/>
                        <a:t>var </a:t>
                      </a:r>
                      <a:r>
                        <a:rPr lang="en-US" dirty="0" err="1"/>
                        <a:t>identOne</a:t>
                      </a:r>
                      <a:r>
                        <a:rPr lang="en-US" dirty="0"/>
                        <a:t> = 'some text';</a:t>
                      </a:r>
                    </a:p>
                  </a:txBody>
                  <a:tcPr anchor="ctr"/>
                </a:tc>
                <a:tc>
                  <a:txBody>
                    <a:bodyPr/>
                    <a:lstStyle/>
                    <a:p>
                      <a:r>
                        <a:rPr lang="en-US" dirty="0"/>
                        <a:t>String</a:t>
                      </a:r>
                    </a:p>
                  </a:txBody>
                  <a:tcPr anchor="ctr"/>
                </a:tc>
                <a:tc>
                  <a:txBody>
                    <a:bodyPr/>
                    <a:lstStyle/>
                    <a:p>
                      <a:r>
                        <a:rPr lang="en-US"/>
                        <a:t>some text</a:t>
                      </a:r>
                    </a:p>
                  </a:txBody>
                  <a:tcPr anchor="ctr"/>
                </a:tc>
                <a:extLst>
                  <a:ext uri="{0D108BD9-81ED-4DB2-BD59-A6C34878D82A}">
                    <a16:rowId xmlns:a16="http://schemas.microsoft.com/office/drawing/2014/main" val="10002"/>
                  </a:ext>
                </a:extLst>
              </a:tr>
              <a:tr h="370840">
                <a:tc>
                  <a:txBody>
                    <a:bodyPr/>
                    <a:lstStyle/>
                    <a:p>
                      <a:r>
                        <a:rPr lang="en-US" dirty="0"/>
                        <a:t>var </a:t>
                      </a:r>
                      <a:r>
                        <a:rPr lang="en-US" dirty="0" err="1"/>
                        <a:t>IdentOne</a:t>
                      </a:r>
                      <a:r>
                        <a:rPr lang="en-US" dirty="0"/>
                        <a:t> = '172';</a:t>
                      </a:r>
                    </a:p>
                  </a:txBody>
                  <a:tcPr anchor="ctr"/>
                </a:tc>
                <a:tc>
                  <a:txBody>
                    <a:bodyPr/>
                    <a:lstStyle/>
                    <a:p>
                      <a:r>
                        <a:rPr lang="en-US" dirty="0"/>
                        <a:t>String</a:t>
                      </a:r>
                    </a:p>
                  </a:txBody>
                  <a:tcPr anchor="ctr"/>
                </a:tc>
                <a:tc>
                  <a:txBody>
                    <a:bodyPr/>
                    <a:lstStyle/>
                    <a:p>
                      <a:r>
                        <a:rPr lang="en-US"/>
                        <a:t>172</a:t>
                      </a:r>
                    </a:p>
                  </a:txBody>
                  <a:tcPr anchor="ctr"/>
                </a:tc>
                <a:extLst>
                  <a:ext uri="{0D108BD9-81ED-4DB2-BD59-A6C34878D82A}">
                    <a16:rowId xmlns:a16="http://schemas.microsoft.com/office/drawing/2014/main" val="10003"/>
                  </a:ext>
                </a:extLst>
              </a:tr>
              <a:tr h="370840">
                <a:tc>
                  <a:txBody>
                    <a:bodyPr/>
                    <a:lstStyle/>
                    <a:p>
                      <a:r>
                        <a:rPr lang="en-US" dirty="0"/>
                        <a:t>var _</a:t>
                      </a:r>
                      <a:r>
                        <a:rPr lang="en-US" dirty="0" err="1"/>
                        <a:t>identOne</a:t>
                      </a:r>
                      <a:r>
                        <a:rPr lang="en-US" dirty="0"/>
                        <a:t> = 25;</a:t>
                      </a:r>
                    </a:p>
                  </a:txBody>
                  <a:tcPr anchor="ctr"/>
                </a:tc>
                <a:tc>
                  <a:txBody>
                    <a:bodyPr/>
                    <a:lstStyle/>
                    <a:p>
                      <a:r>
                        <a:rPr lang="en-US" dirty="0"/>
                        <a:t>Number (Integer)</a:t>
                      </a:r>
                    </a:p>
                  </a:txBody>
                  <a:tcPr anchor="ctr"/>
                </a:tc>
                <a:tc>
                  <a:txBody>
                    <a:bodyPr/>
                    <a:lstStyle/>
                    <a:p>
                      <a:r>
                        <a:rPr lang="en-US"/>
                        <a:t>25</a:t>
                      </a:r>
                    </a:p>
                  </a:txBody>
                  <a:tcPr anchor="ctr"/>
                </a:tc>
                <a:extLst>
                  <a:ext uri="{0D108BD9-81ED-4DB2-BD59-A6C34878D82A}">
                    <a16:rowId xmlns:a16="http://schemas.microsoft.com/office/drawing/2014/main" val="10004"/>
                  </a:ext>
                </a:extLst>
              </a:tr>
              <a:tr h="370840">
                <a:tc>
                  <a:txBody>
                    <a:bodyPr/>
                    <a:lstStyle/>
                    <a:p>
                      <a:r>
                        <a:rPr lang="en-US" dirty="0"/>
                        <a:t>var _</a:t>
                      </a:r>
                      <a:r>
                        <a:rPr lang="en-US" dirty="0" err="1"/>
                        <a:t>identTwo</a:t>
                      </a:r>
                      <a:r>
                        <a:rPr lang="en-US" dirty="0"/>
                        <a:t> = 56.2564;</a:t>
                      </a:r>
                    </a:p>
                  </a:txBody>
                  <a:tcPr anchor="ctr"/>
                </a:tc>
                <a:tc>
                  <a:txBody>
                    <a:bodyPr/>
                    <a:lstStyle/>
                    <a:p>
                      <a:r>
                        <a:rPr lang="en-US" dirty="0"/>
                        <a:t>Number (float)</a:t>
                      </a:r>
                    </a:p>
                  </a:txBody>
                  <a:tcPr anchor="ctr"/>
                </a:tc>
                <a:tc>
                  <a:txBody>
                    <a:bodyPr/>
                    <a:lstStyle/>
                    <a:p>
                      <a:r>
                        <a:rPr lang="en-US"/>
                        <a:t>56.2564</a:t>
                      </a:r>
                    </a:p>
                  </a:txBody>
                  <a:tcPr anchor="ctr"/>
                </a:tc>
                <a:extLst>
                  <a:ext uri="{0D108BD9-81ED-4DB2-BD59-A6C34878D82A}">
                    <a16:rowId xmlns:a16="http://schemas.microsoft.com/office/drawing/2014/main" val="10005"/>
                  </a:ext>
                </a:extLst>
              </a:tr>
              <a:tr h="370840">
                <a:tc>
                  <a:txBody>
                    <a:bodyPr/>
                    <a:lstStyle/>
                    <a:p>
                      <a:r>
                        <a:rPr lang="en-US" dirty="0"/>
                        <a:t>var </a:t>
                      </a:r>
                      <a:r>
                        <a:rPr lang="en-US" dirty="0" err="1"/>
                        <a:t>ident_A</a:t>
                      </a:r>
                      <a:r>
                        <a:rPr lang="en-US" dirty="0"/>
                        <a:t> = true;</a:t>
                      </a:r>
                    </a:p>
                  </a:txBody>
                  <a:tcPr anchor="ctr"/>
                </a:tc>
                <a:tc>
                  <a:txBody>
                    <a:bodyPr/>
                    <a:lstStyle/>
                    <a:p>
                      <a:r>
                        <a:rPr lang="en-US"/>
                        <a:t>Boolean</a:t>
                      </a:r>
                    </a:p>
                  </a:txBody>
                  <a:tcPr anchor="ctr"/>
                </a:tc>
                <a:tc>
                  <a:txBody>
                    <a:bodyPr/>
                    <a:lstStyle/>
                    <a:p>
                      <a:r>
                        <a:rPr lang="en-US" dirty="0"/>
                        <a:t>true (1)</a:t>
                      </a:r>
                    </a:p>
                  </a:txBody>
                  <a:tcPr anchor="ctr"/>
                </a:tc>
                <a:extLst>
                  <a:ext uri="{0D108BD9-81ED-4DB2-BD59-A6C34878D82A}">
                    <a16:rowId xmlns:a16="http://schemas.microsoft.com/office/drawing/2014/main" val="10006"/>
                  </a:ext>
                </a:extLst>
              </a:tr>
              <a:tr h="370840">
                <a:tc>
                  <a:txBody>
                    <a:bodyPr/>
                    <a:lstStyle/>
                    <a:p>
                      <a:r>
                        <a:rPr lang="en-US" dirty="0"/>
                        <a:t>var </a:t>
                      </a:r>
                      <a:r>
                        <a:rPr lang="en-US" dirty="0" err="1"/>
                        <a:t>ident_B</a:t>
                      </a:r>
                      <a:r>
                        <a:rPr lang="en-US" dirty="0"/>
                        <a:t> = false;</a:t>
                      </a:r>
                    </a:p>
                  </a:txBody>
                  <a:tcPr anchor="ctr"/>
                </a:tc>
                <a:tc>
                  <a:txBody>
                    <a:bodyPr/>
                    <a:lstStyle/>
                    <a:p>
                      <a:r>
                        <a:rPr lang="en-US"/>
                        <a:t>Boolean</a:t>
                      </a:r>
                    </a:p>
                  </a:txBody>
                  <a:tcPr anchor="ctr"/>
                </a:tc>
                <a:tc>
                  <a:txBody>
                    <a:bodyPr/>
                    <a:lstStyle/>
                    <a:p>
                      <a:r>
                        <a:rPr lang="en-US"/>
                        <a:t>false (0)</a:t>
                      </a:r>
                    </a:p>
                  </a:txBody>
                  <a:tcPr anchor="ctr"/>
                </a:tc>
                <a:extLst>
                  <a:ext uri="{0D108BD9-81ED-4DB2-BD59-A6C34878D82A}">
                    <a16:rowId xmlns:a16="http://schemas.microsoft.com/office/drawing/2014/main" val="10007"/>
                  </a:ext>
                </a:extLst>
              </a:tr>
              <a:tr h="370840">
                <a:tc>
                  <a:txBody>
                    <a:bodyPr/>
                    <a:lstStyle/>
                    <a:p>
                      <a:r>
                        <a:rPr lang="en-US" dirty="0"/>
                        <a:t>var </a:t>
                      </a:r>
                      <a:r>
                        <a:rPr lang="en-US" dirty="0" err="1"/>
                        <a:t>ident_C</a:t>
                      </a:r>
                      <a:r>
                        <a:rPr lang="en-US" dirty="0"/>
                        <a:t>;</a:t>
                      </a:r>
                    </a:p>
                  </a:txBody>
                  <a:tcPr anchor="ctr"/>
                </a:tc>
                <a:tc>
                  <a:txBody>
                    <a:bodyPr/>
                    <a:lstStyle/>
                    <a:p>
                      <a:r>
                        <a:rPr lang="en-US"/>
                        <a:t>undefined</a:t>
                      </a:r>
                    </a:p>
                  </a:txBody>
                  <a:tcPr anchor="ctr"/>
                </a:tc>
                <a:tc>
                  <a:txBody>
                    <a:bodyPr/>
                    <a:lstStyle/>
                    <a:p>
                      <a:r>
                        <a:rPr lang="en-US" dirty="0"/>
                        <a:t>undefined</a:t>
                      </a:r>
                    </a:p>
                  </a:txBody>
                  <a:tcPr anchor="ctr"/>
                </a:tc>
                <a:extLst>
                  <a:ext uri="{0D108BD9-81ED-4DB2-BD59-A6C34878D82A}">
                    <a16:rowId xmlns:a16="http://schemas.microsoft.com/office/drawing/2014/main" val="10008"/>
                  </a:ext>
                </a:extLst>
              </a:tr>
              <a:tr h="370840">
                <a:tc>
                  <a:txBody>
                    <a:bodyPr/>
                    <a:lstStyle/>
                    <a:p>
                      <a:r>
                        <a:rPr lang="en-US" dirty="0"/>
                        <a:t>var </a:t>
                      </a:r>
                      <a:r>
                        <a:rPr lang="en-US" dirty="0" err="1"/>
                        <a:t>ident_D</a:t>
                      </a:r>
                      <a:r>
                        <a:rPr lang="en-US" dirty="0"/>
                        <a:t>="Yes",       </a:t>
                      </a:r>
                    </a:p>
                    <a:p>
                      <a:r>
                        <a:rPr lang="en-US" dirty="0"/>
                        <a:t>     </a:t>
                      </a:r>
                      <a:r>
                        <a:rPr lang="en-US" dirty="0" err="1"/>
                        <a:t>ident_E</a:t>
                      </a:r>
                      <a:r>
                        <a:rPr lang="en-US" dirty="0"/>
                        <a:t>="No";</a:t>
                      </a:r>
                    </a:p>
                  </a:txBody>
                  <a:tcPr anchor="ctr"/>
                </a:tc>
                <a:tc>
                  <a:txBody>
                    <a:bodyPr/>
                    <a:lstStyle/>
                    <a:p>
                      <a:r>
                        <a:rPr lang="en-US"/>
                        <a:t>String / String</a:t>
                      </a:r>
                    </a:p>
                  </a:txBody>
                  <a:tcPr anchor="ctr"/>
                </a:tc>
                <a:tc>
                  <a:txBody>
                    <a:bodyPr/>
                    <a:lstStyle/>
                    <a:p>
                      <a:r>
                        <a:rPr lang="en-US" dirty="0"/>
                        <a:t>Yes / No</a:t>
                      </a:r>
                    </a:p>
                  </a:txBody>
                  <a:tcPr anchor="ctr"/>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617766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Special values</a:t>
            </a:r>
          </a:p>
        </p:txBody>
      </p:sp>
      <p:sp>
        <p:nvSpPr>
          <p:cNvPr id="3" name="Content Placeholder 2"/>
          <p:cNvSpPr>
            <a:spLocks noGrp="1"/>
          </p:cNvSpPr>
          <p:nvPr>
            <p:ph idx="1"/>
          </p:nvPr>
        </p:nvSpPr>
        <p:spPr>
          <a:xfrm>
            <a:off x="301625" y="1196752"/>
            <a:ext cx="8540750" cy="4902423"/>
          </a:xfrm>
        </p:spPr>
        <p:txBody>
          <a:bodyPr>
            <a:normAutofit lnSpcReduction="10000"/>
          </a:bodyPr>
          <a:lstStyle/>
          <a:p>
            <a:pPr>
              <a:buFont typeface="Wingdings" panose="05000000000000000000" pitchFamily="2" charset="2"/>
              <a:buChar char="Ø"/>
            </a:pPr>
            <a:r>
              <a:rPr lang="en-CA" sz="2800" dirty="0"/>
              <a:t>Infinity</a:t>
            </a:r>
          </a:p>
          <a:p>
            <a:pPr lvl="1"/>
            <a:r>
              <a:rPr lang="en-CA" sz="2400" dirty="0"/>
              <a:t>Number data type</a:t>
            </a:r>
          </a:p>
          <a:p>
            <a:pPr lvl="1"/>
            <a:r>
              <a:rPr lang="en-CA" sz="2400" dirty="0"/>
              <a:t>e.g. console.log(12/0);</a:t>
            </a:r>
          </a:p>
          <a:p>
            <a:pPr>
              <a:buFont typeface="Wingdings" panose="05000000000000000000" pitchFamily="2" charset="2"/>
              <a:buChar char="Ø"/>
            </a:pPr>
            <a:r>
              <a:rPr lang="en-CA" sz="2800" dirty="0" err="1"/>
              <a:t>NaN</a:t>
            </a:r>
            <a:endParaRPr lang="en-CA" sz="2800" dirty="0"/>
          </a:p>
          <a:p>
            <a:pPr lvl="1"/>
            <a:r>
              <a:rPr lang="en-CA" sz="2400" dirty="0"/>
              <a:t>means "</a:t>
            </a:r>
            <a:r>
              <a:rPr lang="en-CA" sz="2400" dirty="0">
                <a:solidFill>
                  <a:srgbClr val="000099"/>
                </a:solidFill>
                <a:effectLst>
                  <a:outerShdw blurRad="38100" dist="38100" dir="2700000" algn="tl">
                    <a:srgbClr val="000000">
                      <a:alpha val="43137"/>
                    </a:srgbClr>
                  </a:outerShdw>
                </a:effectLst>
              </a:rPr>
              <a:t>N</a:t>
            </a:r>
            <a:r>
              <a:rPr lang="en-CA" sz="2400" dirty="0"/>
              <a:t>ot </a:t>
            </a:r>
            <a:r>
              <a:rPr lang="en-CA" sz="2400" dirty="0">
                <a:solidFill>
                  <a:srgbClr val="000099"/>
                </a:solidFill>
                <a:effectLst>
                  <a:outerShdw blurRad="38100" dist="38100" dir="2700000" algn="tl">
                    <a:srgbClr val="000000">
                      <a:alpha val="43137"/>
                    </a:srgbClr>
                  </a:outerShdw>
                </a:effectLst>
              </a:rPr>
              <a:t>a</a:t>
            </a:r>
            <a:r>
              <a:rPr lang="en-CA" sz="2400" dirty="0"/>
              <a:t> </a:t>
            </a:r>
            <a:r>
              <a:rPr lang="en-CA" sz="2400" dirty="0">
                <a:solidFill>
                  <a:srgbClr val="000099"/>
                </a:solidFill>
                <a:effectLst>
                  <a:outerShdw blurRad="38100" dist="38100" dir="2700000" algn="tl">
                    <a:srgbClr val="000000">
                      <a:alpha val="43137"/>
                    </a:srgbClr>
                  </a:outerShdw>
                </a:effectLst>
              </a:rPr>
              <a:t>N</a:t>
            </a:r>
            <a:r>
              <a:rPr lang="en-CA" sz="2400" dirty="0"/>
              <a:t>umber"; Number data type</a:t>
            </a:r>
          </a:p>
          <a:p>
            <a:pPr>
              <a:buFont typeface="Wingdings" panose="05000000000000000000" pitchFamily="2" charset="2"/>
              <a:buChar char="Ø"/>
            </a:pPr>
            <a:r>
              <a:rPr lang="en-CA" sz="2800" dirty="0"/>
              <a:t>null</a:t>
            </a:r>
          </a:p>
          <a:p>
            <a:pPr lvl="1"/>
            <a:r>
              <a:rPr lang="en-CA" sz="2400" dirty="0"/>
              <a:t>both a value and a data type</a:t>
            </a:r>
          </a:p>
          <a:p>
            <a:pPr>
              <a:buFont typeface="Wingdings" panose="05000000000000000000" pitchFamily="2" charset="2"/>
              <a:buChar char="Ø"/>
            </a:pPr>
            <a:r>
              <a:rPr lang="en-CA" sz="2800" dirty="0"/>
              <a:t>undefined</a:t>
            </a:r>
          </a:p>
          <a:p>
            <a:pPr lvl="1"/>
            <a:r>
              <a:rPr lang="en-CA" sz="2400" dirty="0"/>
              <a:t>both a value and a data type</a:t>
            </a:r>
          </a:p>
          <a:p>
            <a:pPr lvl="1"/>
            <a:r>
              <a:rPr lang="en-CA" sz="2400" dirty="0"/>
              <a:t>e.g.  var x; </a:t>
            </a:r>
          </a:p>
          <a:p>
            <a:pPr marL="457200" lvl="1" indent="0">
              <a:buNone/>
            </a:pPr>
            <a:r>
              <a:rPr lang="en-CA" sz="2400" dirty="0"/>
              <a:t>          console.log(x);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33</a:t>
            </a:fld>
            <a:endParaRPr lang="en-CA" altLang="en-US"/>
          </a:p>
        </p:txBody>
      </p:sp>
    </p:spTree>
    <p:extLst>
      <p:ext uri="{BB962C8B-B14F-4D97-AF65-F5344CB8AC3E}">
        <p14:creationId xmlns:p14="http://schemas.microsoft.com/office/powerpoint/2010/main" val="3963737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normAutofit/>
          </a:bodyPr>
          <a:lstStyle/>
          <a:p>
            <a:r>
              <a:rPr lang="en-US" sz="4000" dirty="0">
                <a:effectLst>
                  <a:outerShdw blurRad="38100" dist="38100" dir="2700000" algn="tl">
                    <a:srgbClr val="000000">
                      <a:alpha val="43137"/>
                    </a:srgbClr>
                  </a:outerShdw>
                </a:effectLst>
              </a:rPr>
              <a:t>Expressions</a:t>
            </a:r>
          </a:p>
        </p:txBody>
      </p:sp>
      <p:sp>
        <p:nvSpPr>
          <p:cNvPr id="3" name="Content Placeholder 2"/>
          <p:cNvSpPr>
            <a:spLocks noGrp="1"/>
          </p:cNvSpPr>
          <p:nvPr>
            <p:ph idx="1"/>
          </p:nvPr>
        </p:nvSpPr>
        <p:spPr>
          <a:xfrm>
            <a:off x="457200" y="1412776"/>
            <a:ext cx="8229600" cy="4832449"/>
          </a:xfrm>
        </p:spPr>
        <p:txBody>
          <a:bodyPr>
            <a:normAutofit fontScale="92500" lnSpcReduction="20000"/>
          </a:bodyPr>
          <a:lstStyle/>
          <a:p>
            <a:pPr>
              <a:buFont typeface="Wingdings" panose="05000000000000000000" pitchFamily="2" charset="2"/>
              <a:buChar char="Ø"/>
            </a:pPr>
            <a:r>
              <a:rPr lang="en-US" sz="2800" dirty="0"/>
              <a:t>An expression is any valid set of literals, variables, operators, and expressions that evaluates to a single value. </a:t>
            </a:r>
          </a:p>
          <a:p>
            <a:pPr>
              <a:spcBef>
                <a:spcPts val="1200"/>
              </a:spcBef>
              <a:buFont typeface="Wingdings" panose="05000000000000000000" pitchFamily="2" charset="2"/>
              <a:buChar char="Ø"/>
            </a:pPr>
            <a:r>
              <a:rPr lang="en-US" sz="2800" dirty="0"/>
              <a:t>The value may be a number, a string, or a logical value. </a:t>
            </a:r>
          </a:p>
          <a:p>
            <a:pPr>
              <a:spcBef>
                <a:spcPts val="1200"/>
              </a:spcBef>
              <a:buFont typeface="Wingdings" panose="05000000000000000000" pitchFamily="2" charset="2"/>
              <a:buChar char="Ø"/>
            </a:pPr>
            <a:r>
              <a:rPr lang="en-US" sz="2800" dirty="0"/>
              <a:t>Two types of expressions:</a:t>
            </a:r>
          </a:p>
          <a:p>
            <a:pPr marL="914400" lvl="1" indent="-457200">
              <a:buFont typeface="+mj-lt"/>
              <a:buAutoNum type="arabicPeriod"/>
            </a:pPr>
            <a:r>
              <a:rPr lang="en-US" sz="2400" dirty="0"/>
              <a:t>those that assign a value to a variable, e.g. x = 7 . </a:t>
            </a:r>
          </a:p>
          <a:p>
            <a:pPr marL="914400" lvl="1" indent="-457200">
              <a:buFont typeface="+mj-lt"/>
              <a:buAutoNum type="arabicPeriod"/>
            </a:pPr>
            <a:r>
              <a:rPr lang="en-US" sz="2400" dirty="0"/>
              <a:t>those that simply have a value, e.g., 3 + 4 simply evaluates to 7; it does not perform an assignment. </a:t>
            </a:r>
          </a:p>
          <a:p>
            <a:pPr>
              <a:spcBef>
                <a:spcPts val="1200"/>
              </a:spcBef>
              <a:buFont typeface="Wingdings" panose="05000000000000000000" pitchFamily="2" charset="2"/>
              <a:buChar char="Ø"/>
            </a:pPr>
            <a:r>
              <a:rPr lang="en-US" sz="2800" dirty="0"/>
              <a:t>JavaScript has the following kinds of expressions:</a:t>
            </a:r>
          </a:p>
          <a:p>
            <a:pPr marL="914400" lvl="1" indent="-457200">
              <a:buFont typeface="+mj-lt"/>
              <a:buAutoNum type="arabicPeriod"/>
            </a:pPr>
            <a:r>
              <a:rPr lang="en-US" sz="2400" dirty="0"/>
              <a:t>Arithmetic - evaluates to a number </a:t>
            </a:r>
          </a:p>
          <a:p>
            <a:pPr marL="914400" lvl="1" indent="-457200">
              <a:buFont typeface="+mj-lt"/>
              <a:buAutoNum type="arabicPeriod"/>
            </a:pPr>
            <a:r>
              <a:rPr lang="en-US" sz="2400" dirty="0"/>
              <a:t>String - evaluates to a character string </a:t>
            </a:r>
          </a:p>
          <a:p>
            <a:pPr marL="914400" lvl="1" indent="-457200">
              <a:buFont typeface="+mj-lt"/>
              <a:buAutoNum type="arabicPeriod"/>
            </a:pPr>
            <a:r>
              <a:rPr lang="en-US" sz="2400" dirty="0"/>
              <a:t>Logical - evaluates to true or false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2929973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Expressions - Ternary Operator</a:t>
            </a:r>
          </a:p>
        </p:txBody>
      </p:sp>
      <p:sp>
        <p:nvSpPr>
          <p:cNvPr id="3" name="Content Placeholder 2"/>
          <p:cNvSpPr>
            <a:spLocks noGrp="1"/>
          </p:cNvSpPr>
          <p:nvPr>
            <p:ph idx="1"/>
          </p:nvPr>
        </p:nvSpPr>
        <p:spPr>
          <a:xfrm>
            <a:off x="457200" y="1600201"/>
            <a:ext cx="8229600" cy="2971800"/>
          </a:xfrm>
        </p:spPr>
        <p:txBody>
          <a:bodyPr>
            <a:normAutofit/>
          </a:bodyPr>
          <a:lstStyle/>
          <a:p>
            <a:pPr>
              <a:buFont typeface="Wingdings" panose="05000000000000000000" pitchFamily="2" charset="2"/>
              <a:buChar char="Ø"/>
            </a:pPr>
            <a:r>
              <a:rPr lang="en-US" sz="2800" dirty="0"/>
              <a:t>A conditional expression can have one of two values based on a condition. The syntax:</a:t>
            </a:r>
          </a:p>
          <a:p>
            <a:endParaRPr lang="en-US" dirty="0"/>
          </a:p>
          <a:p>
            <a:pPr>
              <a:buFont typeface="Wingdings" panose="05000000000000000000" pitchFamily="2" charset="2"/>
              <a:buChar char="Ø"/>
            </a:pPr>
            <a:r>
              <a:rPr lang="en-US" sz="2800" dirty="0"/>
              <a:t>If the condition is true, the expression has the value of val1, Otherwise it has the value of val2.</a:t>
            </a:r>
          </a:p>
        </p:txBody>
      </p:sp>
      <p:sp>
        <p:nvSpPr>
          <p:cNvPr id="4" name="TextBox 3"/>
          <p:cNvSpPr txBox="1"/>
          <p:nvPr/>
        </p:nvSpPr>
        <p:spPr>
          <a:xfrm>
            <a:off x="1641748" y="2561881"/>
            <a:ext cx="5708104" cy="461665"/>
          </a:xfrm>
          <a:prstGeom prst="rect">
            <a:avLst/>
          </a:prstGeom>
          <a:solidFill>
            <a:schemeClr val="accent1">
              <a:lumMod val="20000"/>
              <a:lumOff val="80000"/>
            </a:schemeClr>
          </a:solidFill>
        </p:spPr>
        <p:txBody>
          <a:bodyPr wrap="square" rtlCol="0">
            <a:spAutoFit/>
          </a:bodyPr>
          <a:lstStyle/>
          <a:p>
            <a:r>
              <a:rPr lang="en-US" dirty="0"/>
              <a:t>	</a:t>
            </a:r>
            <a:r>
              <a:rPr lang="en-US" sz="2400" dirty="0"/>
              <a:t>(condition) ? val1 : val2; </a:t>
            </a:r>
            <a:endParaRPr lang="en-US" dirty="0"/>
          </a:p>
        </p:txBody>
      </p:sp>
      <p:sp>
        <p:nvSpPr>
          <p:cNvPr id="5" name="TextBox 4"/>
          <p:cNvSpPr txBox="1"/>
          <p:nvPr/>
        </p:nvSpPr>
        <p:spPr>
          <a:xfrm>
            <a:off x="1295400" y="4509120"/>
            <a:ext cx="6400800" cy="1323439"/>
          </a:xfrm>
          <a:prstGeom prst="rect">
            <a:avLst/>
          </a:prstGeom>
          <a:solidFill>
            <a:schemeClr val="accent1">
              <a:lumMod val="20000"/>
              <a:lumOff val="80000"/>
              <a:alpha val="0"/>
            </a:schemeClr>
          </a:solidFill>
        </p:spPr>
        <p:txBody>
          <a:bodyPr wrap="square" rtlCol="0">
            <a:spAutoFit/>
          </a:bodyPr>
          <a:lstStyle/>
          <a:p>
            <a:r>
              <a:rPr lang="en-US" dirty="0"/>
              <a:t> </a:t>
            </a:r>
            <a:r>
              <a:rPr lang="en-US" sz="2000" dirty="0"/>
              <a:t>			              When     </a:t>
            </a:r>
            <a:r>
              <a:rPr lang="en-US" sz="2000" dirty="0" err="1"/>
              <a:t>When</a:t>
            </a:r>
            <a:endParaRPr lang="en-US" sz="2000" dirty="0"/>
          </a:p>
          <a:p>
            <a:r>
              <a:rPr lang="en-US" sz="2000" dirty="0"/>
              <a:t>		      condition        True      False </a:t>
            </a:r>
          </a:p>
          <a:p>
            <a:r>
              <a:rPr lang="en-US" sz="2000" dirty="0"/>
              <a:t>						</a:t>
            </a:r>
          </a:p>
          <a:p>
            <a:r>
              <a:rPr lang="en-US" sz="2000" dirty="0"/>
              <a:t>         </a:t>
            </a:r>
            <a:r>
              <a:rPr lang="en-US" sz="2000" dirty="0" err="1"/>
              <a:t>var</a:t>
            </a:r>
            <a:r>
              <a:rPr lang="en-US" sz="2000" dirty="0"/>
              <a:t> status =     (age &gt;= 18) ?   "adult" :   "minor";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2082873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Arithmetic Operators</a:t>
            </a:r>
          </a:p>
        </p:txBody>
      </p:sp>
      <p:graphicFrame>
        <p:nvGraphicFramePr>
          <p:cNvPr id="5" name="Content Placeholder 4"/>
          <p:cNvGraphicFramePr>
            <a:graphicFrameLocks noGrp="1"/>
          </p:cNvGraphicFramePr>
          <p:nvPr>
            <p:ph idx="1"/>
          </p:nvPr>
        </p:nvGraphicFramePr>
        <p:xfrm>
          <a:off x="448131" y="1371600"/>
          <a:ext cx="8247738" cy="4521338"/>
        </p:xfrm>
        <a:graphic>
          <a:graphicData uri="http://schemas.openxmlformats.org/drawingml/2006/table">
            <a:tbl>
              <a:tblPr firstRow="1" bandRow="1">
                <a:tableStyleId>{5C22544A-7EE6-4342-B048-85BDC9FD1C3A}</a:tableStyleId>
              </a:tblPr>
              <a:tblGrid>
                <a:gridCol w="573040">
                  <a:extLst>
                    <a:ext uri="{9D8B030D-6E8A-4147-A177-3AD203B41FA5}">
                      <a16:colId xmlns:a16="http://schemas.microsoft.com/office/drawing/2014/main" val="20000"/>
                    </a:ext>
                  </a:extLst>
                </a:gridCol>
                <a:gridCol w="2650309">
                  <a:extLst>
                    <a:ext uri="{9D8B030D-6E8A-4147-A177-3AD203B41FA5}">
                      <a16:colId xmlns:a16="http://schemas.microsoft.com/office/drawing/2014/main" val="20001"/>
                    </a:ext>
                  </a:extLst>
                </a:gridCol>
                <a:gridCol w="5024389">
                  <a:extLst>
                    <a:ext uri="{9D8B030D-6E8A-4147-A177-3AD203B41FA5}">
                      <a16:colId xmlns:a16="http://schemas.microsoft.com/office/drawing/2014/main" val="20002"/>
                    </a:ext>
                  </a:extLst>
                </a:gridCol>
              </a:tblGrid>
              <a:tr h="497862">
                <a:tc>
                  <a:txBody>
                    <a:bodyPr/>
                    <a:lstStyle/>
                    <a:p>
                      <a:pPr algn="ctr"/>
                      <a:r>
                        <a:rPr lang="en-US" sz="1200" dirty="0"/>
                        <a:t>Operator</a:t>
                      </a:r>
                    </a:p>
                  </a:txBody>
                  <a:tcPr>
                    <a:solidFill>
                      <a:srgbClr val="0070C0">
                        <a:alpha val="49000"/>
                      </a:srgbClr>
                    </a:solidFill>
                  </a:tcPr>
                </a:tc>
                <a:tc>
                  <a:txBody>
                    <a:bodyPr/>
                    <a:lstStyle/>
                    <a:p>
                      <a:pPr algn="ctr"/>
                      <a:r>
                        <a:rPr lang="en-US" dirty="0"/>
                        <a:t>Operation</a:t>
                      </a:r>
                    </a:p>
                  </a:txBody>
                  <a:tcPr>
                    <a:solidFill>
                      <a:srgbClr val="0070C0">
                        <a:alpha val="49000"/>
                      </a:srgbClr>
                    </a:solidFill>
                  </a:tcPr>
                </a:tc>
                <a:tc>
                  <a:txBody>
                    <a:bodyPr/>
                    <a:lstStyle/>
                    <a:p>
                      <a:pPr algn="ctr"/>
                      <a:r>
                        <a:rPr lang="en-US" dirty="0"/>
                        <a:t>Example</a:t>
                      </a:r>
                    </a:p>
                  </a:txBody>
                  <a:tcPr>
                    <a:solidFill>
                      <a:srgbClr val="0070C0">
                        <a:alpha val="49000"/>
                      </a:srgbClr>
                    </a:solidFill>
                  </a:tcPr>
                </a:tc>
                <a:extLst>
                  <a:ext uri="{0D108BD9-81ED-4DB2-BD59-A6C34878D82A}">
                    <a16:rowId xmlns:a16="http://schemas.microsoft.com/office/drawing/2014/main" val="10000"/>
                  </a:ext>
                </a:extLst>
              </a:tr>
              <a:tr h="711232">
                <a:tc>
                  <a:txBody>
                    <a:bodyPr/>
                    <a:lstStyle/>
                    <a:p>
                      <a:pPr algn="ctr"/>
                      <a:r>
                        <a:rPr lang="en-US" dirty="0"/>
                        <a:t>+</a:t>
                      </a:r>
                    </a:p>
                  </a:txBody>
                  <a:tcPr anchor="ctr"/>
                </a:tc>
                <a:tc>
                  <a:txBody>
                    <a:bodyPr/>
                    <a:lstStyle/>
                    <a:p>
                      <a:pPr algn="ctr"/>
                      <a:r>
                        <a:rPr lang="en-US" dirty="0"/>
                        <a:t>addition  of numbers</a:t>
                      </a:r>
                    </a:p>
                    <a:p>
                      <a:pPr algn="ctr"/>
                      <a:r>
                        <a:rPr lang="en-US" dirty="0"/>
                        <a:t>Concatenation </a:t>
                      </a:r>
                      <a:r>
                        <a:rPr lang="en-US" dirty="0">
                          <a:solidFill>
                            <a:srgbClr val="0000FF"/>
                          </a:solidFill>
                          <a:effectLst>
                            <a:outerShdw blurRad="38100" dist="38100" dir="2700000" algn="tl">
                              <a:srgbClr val="000000">
                                <a:alpha val="43137"/>
                              </a:srgbClr>
                            </a:outerShdw>
                          </a:effectLst>
                        </a:rPr>
                        <a:t>of strings</a:t>
                      </a:r>
                    </a:p>
                  </a:txBody>
                  <a:tcPr anchor="ctr"/>
                </a:tc>
                <a:tc>
                  <a:txBody>
                    <a:bodyPr/>
                    <a:lstStyle/>
                    <a:p>
                      <a:pPr algn="ctr"/>
                      <a:r>
                        <a:rPr lang="en-US" dirty="0"/>
                        <a:t>y + x; </a:t>
                      </a:r>
                    </a:p>
                    <a:p>
                      <a:pPr algn="ctr"/>
                      <a:r>
                        <a:rPr lang="en-US" dirty="0"/>
                        <a:t>"INT" + "222"</a:t>
                      </a:r>
                    </a:p>
                  </a:txBody>
                  <a:tcPr anchor="ctr"/>
                </a:tc>
                <a:extLst>
                  <a:ext uri="{0D108BD9-81ED-4DB2-BD59-A6C34878D82A}">
                    <a16:rowId xmlns:a16="http://schemas.microsoft.com/office/drawing/2014/main" val="10001"/>
                  </a:ext>
                </a:extLst>
              </a:tr>
              <a:tr h="363158">
                <a:tc>
                  <a:txBody>
                    <a:bodyPr/>
                    <a:lstStyle/>
                    <a:p>
                      <a:pPr algn="ctr"/>
                      <a:r>
                        <a:rPr lang="en-US"/>
                        <a:t>-</a:t>
                      </a:r>
                    </a:p>
                  </a:txBody>
                  <a:tcPr anchor="ctr"/>
                </a:tc>
                <a:tc>
                  <a:txBody>
                    <a:bodyPr/>
                    <a:lstStyle/>
                    <a:p>
                      <a:pPr algn="ctr"/>
                      <a:r>
                        <a:rPr lang="en-US" dirty="0"/>
                        <a:t>subtraction </a:t>
                      </a:r>
                    </a:p>
                  </a:txBody>
                  <a:tcPr anchor="ctr"/>
                </a:tc>
                <a:tc>
                  <a:txBody>
                    <a:bodyPr/>
                    <a:lstStyle/>
                    <a:p>
                      <a:pPr algn="ctr"/>
                      <a:r>
                        <a:rPr lang="en-US" dirty="0"/>
                        <a:t>x - y; </a:t>
                      </a:r>
                    </a:p>
                  </a:txBody>
                  <a:tcPr anchor="ctr"/>
                </a:tc>
                <a:extLst>
                  <a:ext uri="{0D108BD9-81ED-4DB2-BD59-A6C34878D82A}">
                    <a16:rowId xmlns:a16="http://schemas.microsoft.com/office/drawing/2014/main" val="10002"/>
                  </a:ext>
                </a:extLst>
              </a:tr>
              <a:tr h="363158">
                <a:tc>
                  <a:txBody>
                    <a:bodyPr/>
                    <a:lstStyle/>
                    <a:p>
                      <a:pPr algn="ctr"/>
                      <a:r>
                        <a:rPr lang="en-US"/>
                        <a:t>*</a:t>
                      </a:r>
                    </a:p>
                  </a:txBody>
                  <a:tcPr anchor="ctr"/>
                </a:tc>
                <a:tc>
                  <a:txBody>
                    <a:bodyPr/>
                    <a:lstStyle/>
                    <a:p>
                      <a:pPr algn="ctr"/>
                      <a:r>
                        <a:rPr lang="en-US" dirty="0"/>
                        <a:t>multiplication </a:t>
                      </a:r>
                    </a:p>
                  </a:txBody>
                  <a:tcPr anchor="ctr"/>
                </a:tc>
                <a:tc>
                  <a:txBody>
                    <a:bodyPr/>
                    <a:lstStyle/>
                    <a:p>
                      <a:pPr algn="ctr"/>
                      <a:r>
                        <a:rPr lang="en-US" dirty="0"/>
                        <a:t>x * y;</a:t>
                      </a:r>
                    </a:p>
                  </a:txBody>
                  <a:tcPr anchor="ctr"/>
                </a:tc>
                <a:extLst>
                  <a:ext uri="{0D108BD9-81ED-4DB2-BD59-A6C34878D82A}">
                    <a16:rowId xmlns:a16="http://schemas.microsoft.com/office/drawing/2014/main" val="10003"/>
                  </a:ext>
                </a:extLst>
              </a:tr>
              <a:tr h="363158">
                <a:tc>
                  <a:txBody>
                    <a:bodyPr/>
                    <a:lstStyle/>
                    <a:p>
                      <a:pPr algn="ctr"/>
                      <a:r>
                        <a:rPr lang="en-US"/>
                        <a:t>/</a:t>
                      </a:r>
                    </a:p>
                  </a:txBody>
                  <a:tcPr anchor="ctr"/>
                </a:tc>
                <a:tc>
                  <a:txBody>
                    <a:bodyPr/>
                    <a:lstStyle/>
                    <a:p>
                      <a:pPr algn="ctr"/>
                      <a:r>
                        <a:rPr lang="en-US" dirty="0"/>
                        <a:t>division </a:t>
                      </a:r>
                    </a:p>
                  </a:txBody>
                  <a:tcPr anchor="ctr"/>
                </a:tc>
                <a:tc>
                  <a:txBody>
                    <a:bodyPr/>
                    <a:lstStyle/>
                    <a:p>
                      <a:pPr algn="ctr"/>
                      <a:r>
                        <a:rPr lang="en-US" dirty="0"/>
                        <a:t>x / y;</a:t>
                      </a:r>
                    </a:p>
                  </a:txBody>
                  <a:tcPr anchor="ctr"/>
                </a:tc>
                <a:extLst>
                  <a:ext uri="{0D108BD9-81ED-4DB2-BD59-A6C34878D82A}">
                    <a16:rowId xmlns:a16="http://schemas.microsoft.com/office/drawing/2014/main" val="10004"/>
                  </a:ext>
                </a:extLst>
              </a:tr>
              <a:tr h="363158">
                <a:tc>
                  <a:txBody>
                    <a:bodyPr/>
                    <a:lstStyle/>
                    <a:p>
                      <a:pPr algn="ctr"/>
                      <a:r>
                        <a:rPr lang="en-US"/>
                        <a:t>%</a:t>
                      </a:r>
                    </a:p>
                  </a:txBody>
                  <a:tcPr anchor="ctr"/>
                </a:tc>
                <a:tc>
                  <a:txBody>
                    <a:bodyPr/>
                    <a:lstStyle/>
                    <a:p>
                      <a:pPr algn="ctr"/>
                      <a:r>
                        <a:rPr lang="en-US"/>
                        <a:t>modulo</a:t>
                      </a:r>
                    </a:p>
                  </a:txBody>
                  <a:tcPr anchor="ctr"/>
                </a:tc>
                <a:tc>
                  <a:txBody>
                    <a:bodyPr/>
                    <a:lstStyle/>
                    <a:p>
                      <a:pPr algn="l"/>
                      <a:r>
                        <a:rPr lang="en-US" sz="1600" dirty="0"/>
                        <a:t>x % y;  // remainder of x divided by y</a:t>
                      </a:r>
                    </a:p>
                  </a:txBody>
                  <a:tcPr anchor="ctr"/>
                </a:tc>
                <a:extLst>
                  <a:ext uri="{0D108BD9-81ED-4DB2-BD59-A6C34878D82A}">
                    <a16:rowId xmlns:a16="http://schemas.microsoft.com/office/drawing/2014/main" val="10005"/>
                  </a:ext>
                </a:extLst>
              </a:tr>
              <a:tr h="924602">
                <a:tc>
                  <a:txBody>
                    <a:bodyPr/>
                    <a:lstStyle/>
                    <a:p>
                      <a:pPr algn="ctr"/>
                      <a:r>
                        <a:rPr lang="en-US" sz="1400" dirty="0"/>
                        <a:t>++</a:t>
                      </a:r>
                      <a:r>
                        <a:rPr lang="en-US" dirty="0"/>
                        <a:t> </a:t>
                      </a:r>
                    </a:p>
                  </a:txBody>
                  <a:tcPr anchor="ctr"/>
                </a:tc>
                <a:tc>
                  <a:txBody>
                    <a:bodyPr/>
                    <a:lstStyle/>
                    <a:p>
                      <a:pPr algn="ctr"/>
                      <a:r>
                        <a:rPr lang="en-US" dirty="0"/>
                        <a:t>post/pre -increment</a:t>
                      </a:r>
                    </a:p>
                  </a:txBody>
                  <a:tcPr anchor="ctr"/>
                </a:tc>
                <a:tc>
                  <a:txBody>
                    <a:bodyPr/>
                    <a:lstStyle/>
                    <a:p>
                      <a:pPr algn="l"/>
                      <a:r>
                        <a:rPr lang="en-US" sz="1600" dirty="0"/>
                        <a:t>x = y++; // assign y to x, then increment y (y+=1) </a:t>
                      </a:r>
                    </a:p>
                    <a:p>
                      <a:pPr algn="l"/>
                      <a:r>
                        <a:rPr lang="en-US" sz="1600" dirty="0"/>
                        <a:t>x = ++y; //increment y &lt; (y+=1), then assign y to x</a:t>
                      </a:r>
                    </a:p>
                  </a:txBody>
                  <a:tcPr/>
                </a:tc>
                <a:extLst>
                  <a:ext uri="{0D108BD9-81ED-4DB2-BD59-A6C34878D82A}">
                    <a16:rowId xmlns:a16="http://schemas.microsoft.com/office/drawing/2014/main" val="10006"/>
                  </a:ext>
                </a:extLst>
              </a:tr>
              <a:tr h="924602">
                <a:tc>
                  <a:txBody>
                    <a:bodyPr/>
                    <a:lstStyle/>
                    <a:p>
                      <a:pPr algn="ctr"/>
                      <a:r>
                        <a:rPr lang="en-US"/>
                        <a:t>-- </a:t>
                      </a:r>
                    </a:p>
                  </a:txBody>
                  <a:tcPr anchor="ctr"/>
                </a:tc>
                <a:tc>
                  <a:txBody>
                    <a:bodyPr/>
                    <a:lstStyle/>
                    <a:p>
                      <a:pPr algn="ctr"/>
                      <a:r>
                        <a:rPr lang="en-US" dirty="0"/>
                        <a:t>post/pre decrement </a:t>
                      </a:r>
                    </a:p>
                  </a:txBody>
                  <a:tcPr anchor="ctr"/>
                </a:tc>
                <a:tc>
                  <a:txBody>
                    <a:bodyPr/>
                    <a:lstStyle/>
                    <a:p>
                      <a:pPr algn="l"/>
                      <a:r>
                        <a:rPr lang="en-US" sz="1600" dirty="0"/>
                        <a:t>x = y--; // assign y to x, then decrement y (y-=1) </a:t>
                      </a:r>
                    </a:p>
                    <a:p>
                      <a:pPr algn="l"/>
                      <a:r>
                        <a:rPr lang="en-US" sz="1600" dirty="0"/>
                        <a:t>x = --y; // decrement y &lt; (y-=1), then assign y to x</a:t>
                      </a:r>
                    </a:p>
                  </a:txBody>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431155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outerShdw blurRad="38100" dist="38100" dir="2700000" algn="tl">
                    <a:srgbClr val="000000">
                      <a:alpha val="43137"/>
                    </a:srgbClr>
                  </a:outerShdw>
                </a:effectLst>
              </a:rPr>
              <a:t>Arithmetic Operators - Assigning Values</a:t>
            </a:r>
          </a:p>
        </p:txBody>
      </p:sp>
      <p:graphicFrame>
        <p:nvGraphicFramePr>
          <p:cNvPr id="4" name="Content Placeholder 3"/>
          <p:cNvGraphicFramePr>
            <a:graphicFrameLocks noGrp="1"/>
          </p:cNvGraphicFramePr>
          <p:nvPr>
            <p:ph idx="1"/>
          </p:nvPr>
        </p:nvGraphicFramePr>
        <p:xfrm>
          <a:off x="457200" y="1600200"/>
          <a:ext cx="8229601" cy="3403600"/>
        </p:xfrm>
        <a:graphic>
          <a:graphicData uri="http://schemas.openxmlformats.org/drawingml/2006/table">
            <a:tbl>
              <a:tblPr firstRow="1" bandRow="1">
                <a:tableStyleId>{5C22544A-7EE6-4342-B048-85BDC9FD1C3A}</a:tableStyleId>
              </a:tblPr>
              <a:tblGrid>
                <a:gridCol w="1234480">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3600400">
                  <a:extLst>
                    <a:ext uri="{9D8B030D-6E8A-4147-A177-3AD203B41FA5}">
                      <a16:colId xmlns:a16="http://schemas.microsoft.com/office/drawing/2014/main" val="20002"/>
                    </a:ext>
                  </a:extLst>
                </a:gridCol>
                <a:gridCol w="1738537">
                  <a:extLst>
                    <a:ext uri="{9D8B030D-6E8A-4147-A177-3AD203B41FA5}">
                      <a16:colId xmlns:a16="http://schemas.microsoft.com/office/drawing/2014/main" val="20003"/>
                    </a:ext>
                  </a:extLst>
                </a:gridCol>
              </a:tblGrid>
              <a:tr h="370840">
                <a:tc>
                  <a:txBody>
                    <a:bodyPr/>
                    <a:lstStyle/>
                    <a:p>
                      <a:pPr algn="ctr"/>
                      <a:r>
                        <a:rPr lang="en-US" dirty="0"/>
                        <a:t>Operator </a:t>
                      </a:r>
                    </a:p>
                  </a:txBody>
                  <a:tcPr>
                    <a:solidFill>
                      <a:srgbClr val="0070C0">
                        <a:alpha val="49000"/>
                      </a:srgbClr>
                    </a:solidFill>
                  </a:tcPr>
                </a:tc>
                <a:tc>
                  <a:txBody>
                    <a:bodyPr/>
                    <a:lstStyle/>
                    <a:p>
                      <a:pPr algn="ctr"/>
                      <a:r>
                        <a:rPr lang="en-US" dirty="0"/>
                        <a:t>Example</a:t>
                      </a:r>
                    </a:p>
                  </a:txBody>
                  <a:tcPr>
                    <a:solidFill>
                      <a:srgbClr val="0070C0">
                        <a:alpha val="49000"/>
                      </a:srgbClr>
                    </a:solidFill>
                  </a:tcPr>
                </a:tc>
                <a:tc>
                  <a:txBody>
                    <a:bodyPr/>
                    <a:lstStyle/>
                    <a:p>
                      <a:pPr algn="ctr"/>
                      <a:r>
                        <a:rPr lang="en-US" dirty="0"/>
                        <a:t>Equivalent</a:t>
                      </a:r>
                    </a:p>
                  </a:txBody>
                  <a:tcPr>
                    <a:solidFill>
                      <a:srgbClr val="0070C0">
                        <a:alpha val="49000"/>
                      </a:srgbClr>
                    </a:solidFill>
                  </a:tcPr>
                </a:tc>
                <a:tc>
                  <a:txBody>
                    <a:bodyPr/>
                    <a:lstStyle/>
                    <a:p>
                      <a:pPr algn="ctr"/>
                      <a:r>
                        <a:rPr lang="en-US" dirty="0"/>
                        <a:t>For</a:t>
                      </a:r>
                    </a:p>
                  </a:txBody>
                  <a:tcPr>
                    <a:solidFill>
                      <a:srgbClr val="0070C0">
                        <a:alpha val="49000"/>
                      </a:srgbClr>
                    </a:solidFill>
                  </a:tcPr>
                </a:tc>
                <a:extLst>
                  <a:ext uri="{0D108BD9-81ED-4DB2-BD59-A6C34878D82A}">
                    <a16:rowId xmlns:a16="http://schemas.microsoft.com/office/drawing/2014/main" val="10000"/>
                  </a:ext>
                </a:extLst>
              </a:tr>
              <a:tr h="370840">
                <a:tc>
                  <a:txBody>
                    <a:bodyPr/>
                    <a:lstStyle/>
                    <a:p>
                      <a:pPr algn="ctr"/>
                      <a:r>
                        <a:rPr lang="en-US" dirty="0"/>
                        <a:t>= </a:t>
                      </a:r>
                    </a:p>
                  </a:txBody>
                  <a:tcPr anchor="ctr"/>
                </a:tc>
                <a:tc>
                  <a:txBody>
                    <a:bodyPr/>
                    <a:lstStyle/>
                    <a:p>
                      <a:pPr algn="ctr"/>
                      <a:r>
                        <a:rPr lang="en-US" dirty="0"/>
                        <a:t>a</a:t>
                      </a:r>
                      <a:r>
                        <a:rPr lang="en-US" baseline="0" dirty="0"/>
                        <a:t> = b;</a:t>
                      </a:r>
                      <a:r>
                        <a:rPr lang="en-US" dirty="0"/>
                        <a: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a</a:t>
                      </a:r>
                      <a:r>
                        <a:rPr lang="en-US" baseline="0" dirty="0"/>
                        <a:t> = b;</a:t>
                      </a:r>
                      <a:r>
                        <a:rPr lang="en-US" dirty="0"/>
                        <a: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Numbers, strings, …</a:t>
                      </a:r>
                    </a:p>
                  </a:txBody>
                  <a:tcPr anchor="ctr"/>
                </a:tc>
                <a:extLst>
                  <a:ext uri="{0D108BD9-81ED-4DB2-BD59-A6C34878D82A}">
                    <a16:rowId xmlns:a16="http://schemas.microsoft.com/office/drawing/2014/main" val="10001"/>
                  </a:ext>
                </a:extLst>
              </a:tr>
              <a:tr h="370840">
                <a:tc>
                  <a:txBody>
                    <a:bodyPr/>
                    <a:lstStyle/>
                    <a:p>
                      <a:pPr algn="ctr"/>
                      <a:r>
                        <a:rPr lang="en-US"/>
                        <a:t>+= </a:t>
                      </a:r>
                    </a:p>
                  </a:txBody>
                  <a:tcPr anchor="ctr"/>
                </a:tc>
                <a:tc>
                  <a:txBody>
                    <a:bodyPr/>
                    <a:lstStyle/>
                    <a:p>
                      <a:pPr algn="ctr"/>
                      <a:r>
                        <a:rPr lang="fr-FR" dirty="0"/>
                        <a:t>a += b;</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 or strings</a:t>
                      </a:r>
                    </a:p>
                  </a:txBody>
                  <a:tcPr anchor="ctr"/>
                </a:tc>
                <a:extLst>
                  <a:ext uri="{0D108BD9-81ED-4DB2-BD59-A6C34878D82A}">
                    <a16:rowId xmlns:a16="http://schemas.microsoft.com/office/drawing/2014/main" val="10002"/>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a16="http://schemas.microsoft.com/office/drawing/2014/main" val="10003"/>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a16="http://schemas.microsoft.com/office/drawing/2014/main" val="10004"/>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a16="http://schemas.microsoft.com/office/drawing/2014/main" val="10005"/>
                  </a:ext>
                </a:extLst>
              </a:tr>
              <a:tr h="370840">
                <a:tc>
                  <a:txBody>
                    <a:bodyPr/>
                    <a:lstStyle/>
                    <a:p>
                      <a:pPr algn="ctr"/>
                      <a:r>
                        <a:rPr lang="en-US" dirty="0"/>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  // </a:t>
                      </a:r>
                      <a:r>
                        <a:rPr lang="en-US" dirty="0"/>
                        <a:t>divide a by b, </a:t>
                      </a:r>
                    </a:p>
                    <a:p>
                      <a:pPr algn="ctr"/>
                      <a:r>
                        <a:rPr lang="en-US" dirty="0"/>
                        <a:t>// assign remainder to a</a:t>
                      </a:r>
                    </a:p>
                  </a:txBody>
                  <a:tcPr anchor="ctr"/>
                </a:tc>
                <a:tc>
                  <a:txBody>
                    <a:bodyPr/>
                    <a:lstStyle/>
                    <a:p>
                      <a:pPr algn="ctr"/>
                      <a:r>
                        <a:rPr lang="en-US" dirty="0"/>
                        <a:t>numbers</a:t>
                      </a:r>
                    </a:p>
                  </a:txBody>
                  <a:tcPr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3" name="Rectangle 2">
            <a:extLst>
              <a:ext uri="{FF2B5EF4-FFF2-40B4-BE49-F238E27FC236}">
                <a16:creationId xmlns:a16="http://schemas.microsoft.com/office/drawing/2014/main" id="{4DC761D6-DEAD-224B-BBA0-3695C010C512}"/>
              </a:ext>
            </a:extLst>
          </p:cNvPr>
          <p:cNvSpPr/>
          <p:nvPr/>
        </p:nvSpPr>
        <p:spPr>
          <a:xfrm>
            <a:off x="812800" y="-3498165"/>
            <a:ext cx="4572000" cy="646331"/>
          </a:xfrm>
          <a:prstGeom prst="rect">
            <a:avLst/>
          </a:prstGeom>
        </p:spPr>
        <p:txBody>
          <a:bodyPr>
            <a:spAutoFit/>
          </a:bodyPr>
          <a:lstStyle/>
          <a:p>
            <a:r>
              <a:rPr lang="en-US" dirty="0"/>
              <a:t>/Users/administrator/Documents/Teaching/BTI225-S20/example/wk1/wk1_JSbasics_back.j</a:t>
            </a:r>
          </a:p>
        </p:txBody>
      </p:sp>
    </p:spTree>
    <p:extLst>
      <p:ext uri="{BB962C8B-B14F-4D97-AF65-F5344CB8AC3E}">
        <p14:creationId xmlns:p14="http://schemas.microsoft.com/office/powerpoint/2010/main" val="4122981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40750" cy="1143000"/>
          </a:xfrm>
        </p:spPr>
        <p:txBody>
          <a:bodyPr>
            <a:normAutofit/>
          </a:bodyPr>
          <a:lstStyle/>
          <a:p>
            <a:r>
              <a:rPr lang="en-US" sz="4000" dirty="0">
                <a:effectLst>
                  <a:outerShdw blurRad="38100" dist="38100" dir="2700000" algn="tl">
                    <a:srgbClr val="000000">
                      <a:alpha val="43137"/>
                    </a:srgbClr>
                  </a:outerShdw>
                </a:effectLst>
              </a:rPr>
              <a:t>Logical Operators</a:t>
            </a:r>
          </a:p>
        </p:txBody>
      </p:sp>
      <p:graphicFrame>
        <p:nvGraphicFramePr>
          <p:cNvPr id="4" name="Content Placeholder 3"/>
          <p:cNvGraphicFramePr>
            <a:graphicFrameLocks noGrp="1"/>
          </p:cNvGraphicFramePr>
          <p:nvPr>
            <p:ph idx="1"/>
          </p:nvPr>
        </p:nvGraphicFramePr>
        <p:xfrm>
          <a:off x="467544" y="2204864"/>
          <a:ext cx="8229600" cy="2021840"/>
        </p:xfrm>
        <a:graphic>
          <a:graphicData uri="http://schemas.openxmlformats.org/drawingml/2006/table">
            <a:tbl>
              <a:tblPr firstRow="1" bandRow="1">
                <a:tableStyleId>{5C22544A-7EE6-4342-B048-85BDC9FD1C3A}</a:tableStyleId>
              </a:tblPr>
              <a:tblGrid>
                <a:gridCol w="1954560">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3538736">
                  <a:extLst>
                    <a:ext uri="{9D8B030D-6E8A-4147-A177-3AD203B41FA5}">
                      <a16:colId xmlns:a16="http://schemas.microsoft.com/office/drawing/2014/main" val="20002"/>
                    </a:ext>
                  </a:extLst>
                </a:gridCol>
              </a:tblGrid>
              <a:tr h="370840">
                <a:tc>
                  <a:txBody>
                    <a:bodyPr/>
                    <a:lstStyle/>
                    <a:p>
                      <a:pPr algn="ctr"/>
                      <a:r>
                        <a:rPr lang="en-US" dirty="0"/>
                        <a:t>Operator</a:t>
                      </a:r>
                      <a:r>
                        <a:rPr lang="en-US" baseline="0" dirty="0"/>
                        <a:t> </a:t>
                      </a:r>
                      <a:endParaRPr lang="en-US" dirty="0"/>
                    </a:p>
                  </a:txBody>
                  <a:tcPr>
                    <a:solidFill>
                      <a:srgbClr val="0070C0">
                        <a:alpha val="45000"/>
                      </a:srgbClr>
                    </a:solidFill>
                  </a:tcPr>
                </a:tc>
                <a:tc>
                  <a:txBody>
                    <a:bodyPr/>
                    <a:lstStyle/>
                    <a:p>
                      <a:pPr algn="ctr"/>
                      <a:r>
                        <a:rPr lang="en-US" dirty="0"/>
                        <a:t>Operation</a:t>
                      </a:r>
                    </a:p>
                  </a:txBody>
                  <a:tcPr>
                    <a:solidFill>
                      <a:srgbClr val="0070C0">
                        <a:alpha val="45000"/>
                      </a:srgbClr>
                    </a:solidFill>
                  </a:tcPr>
                </a:tc>
                <a:tc>
                  <a:txBody>
                    <a:bodyPr/>
                    <a:lstStyle/>
                    <a:p>
                      <a:pPr algn="ctr"/>
                      <a:r>
                        <a:rPr lang="en-US" dirty="0"/>
                        <a:t>Example</a:t>
                      </a:r>
                    </a:p>
                  </a:txBody>
                  <a:tcPr>
                    <a:solidFill>
                      <a:srgbClr val="0070C0">
                        <a:alpha val="45000"/>
                      </a:srgbClr>
                    </a:solidFill>
                  </a:tcPr>
                </a:tc>
                <a:extLst>
                  <a:ext uri="{0D108BD9-81ED-4DB2-BD59-A6C34878D82A}">
                    <a16:rowId xmlns:a16="http://schemas.microsoft.com/office/drawing/2014/main" val="10000"/>
                  </a:ext>
                </a:extLst>
              </a:tr>
              <a:tr h="370840">
                <a:tc>
                  <a:txBody>
                    <a:bodyPr/>
                    <a:lstStyle/>
                    <a:p>
                      <a:pPr algn="ctr"/>
                      <a:r>
                        <a:rPr lang="en-US" dirty="0"/>
                        <a:t>&amp;&amp;</a:t>
                      </a:r>
                    </a:p>
                  </a:txBody>
                  <a:tcPr anchor="ctr"/>
                </a:tc>
                <a:tc>
                  <a:txBody>
                    <a:bodyPr/>
                    <a:lstStyle/>
                    <a:p>
                      <a:pPr algn="ctr"/>
                      <a:r>
                        <a:rPr lang="en-US" dirty="0"/>
                        <a:t>Logical AND</a:t>
                      </a:r>
                    </a:p>
                  </a:txBody>
                  <a:tcPr anchor="ctr"/>
                </a:tc>
                <a:tc>
                  <a:txBody>
                    <a:bodyPr/>
                    <a:lstStyle/>
                    <a:p>
                      <a:pPr algn="ctr"/>
                      <a:r>
                        <a:rPr lang="en-US" dirty="0"/>
                        <a:t>(x &gt; 3 &amp;&amp; x =</a:t>
                      </a:r>
                      <a:r>
                        <a:rPr lang="en-US" baseline="0" dirty="0"/>
                        <a:t>= 2) is false</a:t>
                      </a:r>
                      <a:br>
                        <a:rPr lang="en-US" dirty="0"/>
                      </a:br>
                      <a:endParaRPr lang="en-US" dirty="0"/>
                    </a:p>
                  </a:txBody>
                  <a:tcPr anchor="ctr"/>
                </a:tc>
                <a:extLst>
                  <a:ext uri="{0D108BD9-81ED-4DB2-BD59-A6C34878D82A}">
                    <a16:rowId xmlns:a16="http://schemas.microsoft.com/office/drawing/2014/main" val="10001"/>
                  </a:ext>
                </a:extLst>
              </a:tr>
              <a:tr h="370840">
                <a:tc>
                  <a:txBody>
                    <a:bodyPr/>
                    <a:lstStyle/>
                    <a:p>
                      <a:pPr algn="ctr"/>
                      <a:r>
                        <a:rPr lang="en-US"/>
                        <a:t>||</a:t>
                      </a:r>
                    </a:p>
                  </a:txBody>
                  <a:tcPr anchor="ctr"/>
                </a:tc>
                <a:tc>
                  <a:txBody>
                    <a:bodyPr/>
                    <a:lstStyle/>
                    <a:p>
                      <a:pPr algn="ctr"/>
                      <a:r>
                        <a:rPr lang="en-US" dirty="0"/>
                        <a:t>Logical OR </a:t>
                      </a:r>
                    </a:p>
                  </a:txBody>
                  <a:tcPr anchor="ctr"/>
                </a:tc>
                <a:tc>
                  <a:txBody>
                    <a:bodyPr/>
                    <a:lstStyle/>
                    <a:p>
                      <a:pPr algn="ctr"/>
                      <a:r>
                        <a:rPr lang="en-US" dirty="0"/>
                        <a:t>(true || x</a:t>
                      </a:r>
                      <a:r>
                        <a:rPr lang="en-US" baseline="0" dirty="0"/>
                        <a:t> &gt; 10 ) is true</a:t>
                      </a:r>
                      <a:br>
                        <a:rPr lang="en-US" dirty="0"/>
                      </a:br>
                      <a:endParaRPr lang="en-US" dirty="0"/>
                    </a:p>
                  </a:txBody>
                  <a:tcPr anchor="ctr"/>
                </a:tc>
                <a:extLst>
                  <a:ext uri="{0D108BD9-81ED-4DB2-BD59-A6C34878D82A}">
                    <a16:rowId xmlns:a16="http://schemas.microsoft.com/office/drawing/2014/main" val="10002"/>
                  </a:ext>
                </a:extLst>
              </a:tr>
              <a:tr h="370840">
                <a:tc>
                  <a:txBody>
                    <a:bodyPr/>
                    <a:lstStyle/>
                    <a:p>
                      <a:pPr algn="ctr"/>
                      <a:r>
                        <a:rPr lang="en-US"/>
                        <a:t>!</a:t>
                      </a:r>
                    </a:p>
                  </a:txBody>
                  <a:tcPr anchor="ctr"/>
                </a:tc>
                <a:tc>
                  <a:txBody>
                    <a:bodyPr/>
                    <a:lstStyle/>
                    <a:p>
                      <a:pPr algn="ctr"/>
                      <a:r>
                        <a:rPr lang="en-US" dirty="0"/>
                        <a:t>Logical NOT</a:t>
                      </a:r>
                    </a:p>
                  </a:txBody>
                  <a:tcPr anchor="ctr"/>
                </a:tc>
                <a:tc>
                  <a:txBody>
                    <a:bodyPr/>
                    <a:lstStyle/>
                    <a:p>
                      <a:pPr algn="ctr"/>
                      <a:r>
                        <a:rPr lang="en-US" dirty="0"/>
                        <a:t>!(x ==2) is</a:t>
                      </a:r>
                      <a:r>
                        <a:rPr lang="en-US" baseline="0" dirty="0"/>
                        <a:t> false</a:t>
                      </a:r>
                      <a:endParaRPr lang="en-US" dirty="0"/>
                    </a:p>
                  </a:txBody>
                  <a:tcPr anchor="ct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3" name="TextBox 2"/>
          <p:cNvSpPr txBox="1"/>
          <p:nvPr/>
        </p:nvSpPr>
        <p:spPr>
          <a:xfrm>
            <a:off x="539552" y="1613991"/>
            <a:ext cx="2176365" cy="461665"/>
          </a:xfrm>
          <a:prstGeom prst="rect">
            <a:avLst/>
          </a:prstGeom>
          <a:noFill/>
        </p:spPr>
        <p:txBody>
          <a:bodyPr wrap="none" rtlCol="0">
            <a:spAutoFit/>
          </a:bodyPr>
          <a:lstStyle/>
          <a:p>
            <a:pPr marL="285750" indent="-285750">
              <a:buFont typeface="Wingdings" panose="05000000000000000000" pitchFamily="2" charset="2"/>
              <a:buChar char="Ø"/>
            </a:pPr>
            <a:r>
              <a:rPr lang="en-CA" sz="2400" dirty="0"/>
              <a:t>Given x = 2;</a:t>
            </a:r>
          </a:p>
        </p:txBody>
      </p:sp>
    </p:spTree>
    <p:extLst>
      <p:ext uri="{BB962C8B-B14F-4D97-AF65-F5344CB8AC3E}">
        <p14:creationId xmlns:p14="http://schemas.microsoft.com/office/powerpoint/2010/main" val="762937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effectLst>
                  <a:outerShdw blurRad="38100" dist="38100" dir="2700000" algn="tl">
                    <a:srgbClr val="000000">
                      <a:alpha val="43137"/>
                    </a:srgbClr>
                  </a:outerShdw>
                </a:effectLst>
              </a:rPr>
              <a:t>Comparison Operators</a:t>
            </a:r>
          </a:p>
        </p:txBody>
      </p:sp>
      <p:graphicFrame>
        <p:nvGraphicFramePr>
          <p:cNvPr id="4" name="Content Placeholder 3"/>
          <p:cNvGraphicFramePr>
            <a:graphicFrameLocks noGrp="1"/>
          </p:cNvGraphicFramePr>
          <p:nvPr>
            <p:ph idx="1"/>
          </p:nvPr>
        </p:nvGraphicFramePr>
        <p:xfrm>
          <a:off x="457200" y="1124744"/>
          <a:ext cx="8229600" cy="531246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4047728">
                  <a:extLst>
                    <a:ext uri="{9D8B030D-6E8A-4147-A177-3AD203B41FA5}">
                      <a16:colId xmlns:a16="http://schemas.microsoft.com/office/drawing/2014/main" val="20001"/>
                    </a:ext>
                  </a:extLst>
                </a:gridCol>
                <a:gridCol w="2962672">
                  <a:extLst>
                    <a:ext uri="{9D8B030D-6E8A-4147-A177-3AD203B41FA5}">
                      <a16:colId xmlns:a16="http://schemas.microsoft.com/office/drawing/2014/main" val="20002"/>
                    </a:ext>
                  </a:extLst>
                </a:gridCol>
              </a:tblGrid>
              <a:tr h="333281">
                <a:tc>
                  <a:txBody>
                    <a:bodyPr/>
                    <a:lstStyle/>
                    <a:p>
                      <a:pPr algn="ctr"/>
                      <a:r>
                        <a:rPr lang="en-US" dirty="0"/>
                        <a:t>Operator</a:t>
                      </a:r>
                    </a:p>
                  </a:txBody>
                  <a:tcPr>
                    <a:solidFill>
                      <a:srgbClr val="003399">
                        <a:alpha val="50000"/>
                      </a:srgbClr>
                    </a:solidFill>
                  </a:tcPr>
                </a:tc>
                <a:tc>
                  <a:txBody>
                    <a:bodyPr/>
                    <a:lstStyle/>
                    <a:p>
                      <a:pPr algn="ctr"/>
                      <a:r>
                        <a:rPr lang="en-US" dirty="0"/>
                        <a:t>Description</a:t>
                      </a:r>
                    </a:p>
                  </a:txBody>
                  <a:tcPr>
                    <a:solidFill>
                      <a:srgbClr val="003399">
                        <a:alpha val="50000"/>
                      </a:srgbClr>
                    </a:solidFill>
                  </a:tcPr>
                </a:tc>
                <a:tc>
                  <a:txBody>
                    <a:bodyPr/>
                    <a:lstStyle/>
                    <a:p>
                      <a:pPr algn="ctr"/>
                      <a:r>
                        <a:rPr lang="en-US" dirty="0"/>
                        <a:t>Example</a:t>
                      </a:r>
                    </a:p>
                  </a:txBody>
                  <a:tcPr>
                    <a:solidFill>
                      <a:srgbClr val="003399">
                        <a:alpha val="50000"/>
                      </a:srgbClr>
                    </a:solidFill>
                  </a:tcPr>
                </a:tc>
                <a:extLst>
                  <a:ext uri="{0D108BD9-81ED-4DB2-BD59-A6C34878D82A}">
                    <a16:rowId xmlns:a16="http://schemas.microsoft.com/office/drawing/2014/main" val="10000"/>
                  </a:ext>
                </a:extLst>
              </a:tr>
              <a:tr h="1101754">
                <a:tc>
                  <a:txBody>
                    <a:bodyPr/>
                    <a:lstStyle/>
                    <a:p>
                      <a:pPr algn="ctr"/>
                      <a:r>
                        <a:rPr lang="en-US" b="1" dirty="0">
                          <a:solidFill>
                            <a:srgbClr val="0000FF"/>
                          </a:solidFill>
                        </a:rPr>
                        <a:t>==</a:t>
                      </a:r>
                    </a:p>
                  </a:txBody>
                  <a:tcPr anchor="ctr"/>
                </a:tc>
                <a:tc>
                  <a:txBody>
                    <a:bodyPr/>
                    <a:lstStyle/>
                    <a:p>
                      <a:pPr algn="ctr"/>
                      <a:r>
                        <a:rPr lang="en-US" dirty="0"/>
                        <a:t>Equal</a:t>
                      </a:r>
                    </a:p>
                    <a:p>
                      <a:pPr algn="ctr"/>
                      <a:r>
                        <a:rPr lang="en-US" dirty="0"/>
                        <a:t>(</a:t>
                      </a:r>
                      <a:r>
                        <a:rPr lang="en-US" dirty="0">
                          <a:effectLst>
                            <a:outerShdw blurRad="38100" dist="38100" dir="2700000" algn="tl">
                              <a:srgbClr val="000000">
                                <a:alpha val="43137"/>
                              </a:srgbClr>
                            </a:outerShdw>
                          </a:effectLst>
                        </a:rPr>
                        <a:t>The operands are converted to the same type before being compared.)</a:t>
                      </a:r>
                    </a:p>
                  </a:txBody>
                  <a:tcPr anchor="ctr"/>
                </a:tc>
                <a:tc>
                  <a:txBody>
                    <a:bodyPr/>
                    <a:lstStyle/>
                    <a:p>
                      <a:pPr algn="ctr"/>
                      <a:r>
                        <a:rPr lang="en-US" sz="1600" dirty="0"/>
                        <a:t>1 == 1 is true</a:t>
                      </a:r>
                      <a:br>
                        <a:rPr lang="en-US" sz="1600" dirty="0"/>
                      </a:br>
                      <a:r>
                        <a:rPr lang="en-US" sz="1600" dirty="0"/>
                        <a:t>1 == "1" is true</a:t>
                      </a:r>
                      <a:br>
                        <a:rPr lang="en-US" sz="1600" dirty="0"/>
                      </a:br>
                      <a:r>
                        <a:rPr lang="en-US" sz="1600" dirty="0"/>
                        <a:t>1 == true is true</a:t>
                      </a:r>
                      <a:br>
                        <a:rPr lang="en-US" sz="1600" dirty="0"/>
                      </a:br>
                      <a:r>
                        <a:rPr lang="en-US" sz="1600" dirty="0"/>
                        <a:t>0 == false is true</a:t>
                      </a:r>
                    </a:p>
                  </a:txBody>
                  <a:tcPr anchor="ctr"/>
                </a:tc>
                <a:extLst>
                  <a:ext uri="{0D108BD9-81ED-4DB2-BD59-A6C34878D82A}">
                    <a16:rowId xmlns:a16="http://schemas.microsoft.com/office/drawing/2014/main" val="10001"/>
                  </a:ext>
                </a:extLst>
              </a:tr>
              <a:tr h="1101754">
                <a:tc>
                  <a:txBody>
                    <a:bodyPr/>
                    <a:lstStyle/>
                    <a:p>
                      <a:pPr algn="ctr"/>
                      <a:r>
                        <a:rPr lang="en-US" b="1" dirty="0">
                          <a:solidFill>
                            <a:srgbClr val="0000CC"/>
                          </a:solidFill>
                        </a:rPr>
                        <a:t>===</a:t>
                      </a:r>
                    </a:p>
                  </a:txBody>
                  <a:tcPr anchor="ctr"/>
                </a:tc>
                <a:tc>
                  <a:txBody>
                    <a:bodyPr/>
                    <a:lstStyle/>
                    <a:p>
                      <a:pPr algn="ctr"/>
                      <a:r>
                        <a:rPr lang="en-US" dirty="0"/>
                        <a:t>Strictly equal</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(There is </a:t>
                      </a:r>
                      <a:r>
                        <a:rPr lang="en-US" dirty="0">
                          <a:effectLst>
                            <a:outerShdw blurRad="38100" dist="38100" dir="2700000" algn="tl">
                              <a:srgbClr val="000000">
                                <a:alpha val="43137"/>
                              </a:srgbClr>
                            </a:outerShdw>
                          </a:effectLst>
                        </a:rPr>
                        <a:t>no type conversion</a:t>
                      </a:r>
                      <a:r>
                        <a:rPr lang="en-US" dirty="0"/>
                        <a:t>.)</a:t>
                      </a:r>
                    </a:p>
                    <a:p>
                      <a:pPr algn="ctr"/>
                      <a:endParaRPr lang="en-US" dirty="0"/>
                    </a:p>
                  </a:txBody>
                  <a:tcPr anchor="ctr"/>
                </a:tc>
                <a:tc>
                  <a:txBody>
                    <a:bodyPr/>
                    <a:lstStyle/>
                    <a:p>
                      <a:pPr algn="ctr"/>
                      <a:r>
                        <a:rPr lang="en-US" sz="1600" dirty="0"/>
                        <a:t>1 === 1 is true</a:t>
                      </a:r>
                      <a:br>
                        <a:rPr lang="en-US" sz="1600" dirty="0"/>
                      </a:br>
                      <a:r>
                        <a:rPr lang="en-US" sz="1600" dirty="0"/>
                        <a:t>1 === "1" is false</a:t>
                      </a:r>
                      <a:br>
                        <a:rPr lang="en-US" sz="1600" dirty="0"/>
                      </a:br>
                      <a:r>
                        <a:rPr lang="en-US" sz="1600" dirty="0"/>
                        <a:t>1 === true is false</a:t>
                      </a:r>
                      <a:br>
                        <a:rPr lang="en-US" sz="1600" dirty="0"/>
                      </a:br>
                      <a:r>
                        <a:rPr lang="en-US" sz="1600" dirty="0"/>
                        <a:t>0 === false is false</a:t>
                      </a:r>
                    </a:p>
                  </a:txBody>
                  <a:tcPr anchor="ctr"/>
                </a:tc>
                <a:extLst>
                  <a:ext uri="{0D108BD9-81ED-4DB2-BD59-A6C34878D82A}">
                    <a16:rowId xmlns:a16="http://schemas.microsoft.com/office/drawing/2014/main" val="10002"/>
                  </a:ext>
                </a:extLst>
              </a:tr>
              <a:tr h="593252">
                <a:tc>
                  <a:txBody>
                    <a:bodyPr/>
                    <a:lstStyle/>
                    <a:p>
                      <a:pPr algn="ctr"/>
                      <a:r>
                        <a:rPr lang="en-US" dirty="0"/>
                        <a:t>!=</a:t>
                      </a:r>
                    </a:p>
                  </a:txBody>
                  <a:tcPr anchor="ctr"/>
                </a:tc>
                <a:tc>
                  <a:txBody>
                    <a:bodyPr/>
                    <a:lstStyle/>
                    <a:p>
                      <a:pPr algn="ctr"/>
                      <a:r>
                        <a:rPr lang="en-US" dirty="0"/>
                        <a:t>Not equal</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a:t>(with</a:t>
                      </a:r>
                      <a:r>
                        <a:rPr lang="en-US" baseline="0" dirty="0"/>
                        <a:t> type conversion</a:t>
                      </a:r>
                      <a:r>
                        <a:rPr lang="en-US" dirty="0"/>
                        <a:t>)</a:t>
                      </a:r>
                    </a:p>
                  </a:txBody>
                  <a:tcPr anchor="ctr"/>
                </a:tc>
                <a:tc>
                  <a:txBody>
                    <a:bodyPr/>
                    <a:lstStyle/>
                    <a:p>
                      <a:pPr algn="ctr"/>
                      <a:r>
                        <a:rPr lang="en-US" sz="1600" dirty="0"/>
                        <a:t>1 != 1 is false</a:t>
                      </a:r>
                    </a:p>
                    <a:p>
                      <a:pPr algn="ctr"/>
                      <a:r>
                        <a:rPr lang="en-US" sz="1600" dirty="0"/>
                        <a:t>1 != '1' is false</a:t>
                      </a:r>
                    </a:p>
                  </a:txBody>
                  <a:tcPr anchor="ctr"/>
                </a:tc>
                <a:extLst>
                  <a:ext uri="{0D108BD9-81ED-4DB2-BD59-A6C34878D82A}">
                    <a16:rowId xmlns:a16="http://schemas.microsoft.com/office/drawing/2014/main" val="10003"/>
                  </a:ext>
                </a:extLst>
              </a:tr>
              <a:tr h="593252">
                <a:tc>
                  <a:txBody>
                    <a:bodyPr/>
                    <a:lstStyle/>
                    <a:p>
                      <a:pPr algn="ctr"/>
                      <a:r>
                        <a:rPr lang="en-US" dirty="0"/>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Not equal</a:t>
                      </a:r>
                    </a:p>
                    <a:p>
                      <a:pPr algn="ctr"/>
                      <a:r>
                        <a:rPr lang="en-US" dirty="0"/>
                        <a:t>(without</a:t>
                      </a:r>
                      <a:r>
                        <a:rPr lang="en-US" baseline="0" dirty="0"/>
                        <a:t> type conversion</a:t>
                      </a:r>
                      <a:r>
                        <a:rPr lang="en-US" dirty="0"/>
                        <a:t>)</a:t>
                      </a:r>
                    </a:p>
                  </a:txBody>
                  <a:tcPr anchor="ctr"/>
                </a:tc>
                <a:tc>
                  <a:txBody>
                    <a:bodyPr/>
                    <a:lstStyle/>
                    <a:p>
                      <a:pPr algn="ctr"/>
                      <a:r>
                        <a:rPr lang="en-US" sz="1600" dirty="0"/>
                        <a:t>1 !== 1 is false</a:t>
                      </a:r>
                    </a:p>
                    <a:p>
                      <a:pPr algn="ctr"/>
                      <a:r>
                        <a:rPr lang="en-US" sz="1600" dirty="0"/>
                        <a:t>1 !== '1' is true</a:t>
                      </a:r>
                    </a:p>
                  </a:txBody>
                  <a:tcPr anchor="ctr"/>
                </a:tc>
                <a:extLst>
                  <a:ext uri="{0D108BD9-81ED-4DB2-BD59-A6C34878D82A}">
                    <a16:rowId xmlns:a16="http://schemas.microsoft.com/office/drawing/2014/main" val="10004"/>
                  </a:ext>
                </a:extLst>
              </a:tr>
              <a:tr h="339001">
                <a:tc>
                  <a:txBody>
                    <a:bodyPr/>
                    <a:lstStyle/>
                    <a:p>
                      <a:pPr algn="ctr"/>
                      <a:r>
                        <a:rPr lang="en-US"/>
                        <a:t>&gt;</a:t>
                      </a:r>
                    </a:p>
                  </a:txBody>
                  <a:tcPr anchor="ctr"/>
                </a:tc>
                <a:tc>
                  <a:txBody>
                    <a:bodyPr/>
                    <a:lstStyle/>
                    <a:p>
                      <a:pPr algn="ctr"/>
                      <a:r>
                        <a:rPr lang="en-US" dirty="0"/>
                        <a:t>Greater than</a:t>
                      </a:r>
                    </a:p>
                  </a:txBody>
                  <a:tcPr anchor="ctr"/>
                </a:tc>
                <a:tc>
                  <a:txBody>
                    <a:bodyPr/>
                    <a:lstStyle/>
                    <a:p>
                      <a:pPr algn="ctr"/>
                      <a:r>
                        <a:rPr lang="en-US" sz="1600" dirty="0"/>
                        <a:t>expr1 &gt; expr2 </a:t>
                      </a:r>
                    </a:p>
                  </a:txBody>
                  <a:tcPr anchor="ctr"/>
                </a:tc>
                <a:extLst>
                  <a:ext uri="{0D108BD9-81ED-4DB2-BD59-A6C34878D82A}">
                    <a16:rowId xmlns:a16="http://schemas.microsoft.com/office/drawing/2014/main" val="10005"/>
                  </a:ext>
                </a:extLst>
              </a:tr>
              <a:tr h="339001">
                <a:tc>
                  <a:txBody>
                    <a:bodyPr/>
                    <a:lstStyle/>
                    <a:p>
                      <a:pPr algn="ctr"/>
                      <a:r>
                        <a:rPr lang="en-US"/>
                        <a:t>&gt;=</a:t>
                      </a:r>
                    </a:p>
                  </a:txBody>
                  <a:tcPr anchor="ctr"/>
                </a:tc>
                <a:tc>
                  <a:txBody>
                    <a:bodyPr/>
                    <a:lstStyle/>
                    <a:p>
                      <a:pPr algn="ctr"/>
                      <a:r>
                        <a:rPr lang="en-US" dirty="0"/>
                        <a:t>greater than or equal to</a:t>
                      </a:r>
                    </a:p>
                  </a:txBody>
                  <a:tcPr anchor="ctr"/>
                </a:tc>
                <a:tc>
                  <a:txBody>
                    <a:bodyPr/>
                    <a:lstStyle/>
                    <a:p>
                      <a:pPr algn="ctr"/>
                      <a:r>
                        <a:rPr lang="en-US" sz="1600" dirty="0"/>
                        <a:t>expr1 &gt;= expr2 </a:t>
                      </a:r>
                    </a:p>
                  </a:txBody>
                  <a:tcPr anchor="ctr"/>
                </a:tc>
                <a:extLst>
                  <a:ext uri="{0D108BD9-81ED-4DB2-BD59-A6C34878D82A}">
                    <a16:rowId xmlns:a16="http://schemas.microsoft.com/office/drawing/2014/main" val="10006"/>
                  </a:ext>
                </a:extLst>
              </a:tr>
              <a:tr h="339001">
                <a:tc>
                  <a:txBody>
                    <a:bodyPr/>
                    <a:lstStyle/>
                    <a:p>
                      <a:pPr algn="ctr"/>
                      <a:r>
                        <a:rPr lang="en-US"/>
                        <a:t>&lt;</a:t>
                      </a:r>
                    </a:p>
                  </a:txBody>
                  <a:tcPr anchor="ctr"/>
                </a:tc>
                <a:tc>
                  <a:txBody>
                    <a:bodyPr/>
                    <a:lstStyle/>
                    <a:p>
                      <a:pPr algn="ctr"/>
                      <a:r>
                        <a:rPr lang="en-US" dirty="0"/>
                        <a:t>Less than</a:t>
                      </a:r>
                    </a:p>
                  </a:txBody>
                  <a:tcPr anchor="ctr"/>
                </a:tc>
                <a:tc>
                  <a:txBody>
                    <a:bodyPr/>
                    <a:lstStyle/>
                    <a:p>
                      <a:pPr algn="ctr"/>
                      <a:r>
                        <a:rPr lang="en-US" sz="1600" dirty="0"/>
                        <a:t>expr1 &lt; expr2 </a:t>
                      </a:r>
                    </a:p>
                  </a:txBody>
                  <a:tcPr anchor="ctr"/>
                </a:tc>
                <a:extLst>
                  <a:ext uri="{0D108BD9-81ED-4DB2-BD59-A6C34878D82A}">
                    <a16:rowId xmlns:a16="http://schemas.microsoft.com/office/drawing/2014/main" val="10007"/>
                  </a:ext>
                </a:extLst>
              </a:tr>
              <a:tr h="339001">
                <a:tc>
                  <a:txBody>
                    <a:bodyPr/>
                    <a:lstStyle/>
                    <a:p>
                      <a:pPr algn="ctr"/>
                      <a:r>
                        <a:rPr lang="en-US"/>
                        <a:t>&lt;=</a:t>
                      </a:r>
                    </a:p>
                  </a:txBody>
                  <a:tcPr anchor="ctr"/>
                </a:tc>
                <a:tc>
                  <a:txBody>
                    <a:bodyPr/>
                    <a:lstStyle/>
                    <a:p>
                      <a:pPr algn="ctr"/>
                      <a:r>
                        <a:rPr lang="en-US"/>
                        <a:t>less than or equal to</a:t>
                      </a:r>
                    </a:p>
                  </a:txBody>
                  <a:tcPr anchor="ctr"/>
                </a:tc>
                <a:tc>
                  <a:txBody>
                    <a:bodyPr/>
                    <a:lstStyle/>
                    <a:p>
                      <a:pPr algn="ctr"/>
                      <a:r>
                        <a:rPr lang="en-US" sz="1600" dirty="0"/>
                        <a:t>expr1 &lt;= expr2 </a:t>
                      </a:r>
                    </a:p>
                  </a:txBody>
                  <a:tcPr anchor="ctr"/>
                </a:tc>
                <a:extLst>
                  <a:ext uri="{0D108BD9-81ED-4DB2-BD59-A6C34878D82A}">
                    <a16:rowId xmlns:a16="http://schemas.microsoft.com/office/drawing/2014/main" val="10008"/>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29788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12"/>
          </p:nvPr>
        </p:nvSpPr>
        <p:spPr>
          <a:noFill/>
        </p:spPr>
        <p:txBody>
          <a:bodyPr/>
          <a:lstStyle>
            <a:lvl1pPr eaLnBrk="0" hangingPunct="0">
              <a:defRPr>
                <a:solidFill>
                  <a:schemeClr val="tx1"/>
                </a:solidFill>
                <a:latin typeface="Comic Sans MS" pitchFamily="66" charset="0"/>
                <a:cs typeface="Arial" charset="0"/>
              </a:defRPr>
            </a:lvl1pPr>
            <a:lvl2pPr marL="557213" indent="-214313" eaLnBrk="0" hangingPunct="0">
              <a:defRPr>
                <a:solidFill>
                  <a:schemeClr val="tx1"/>
                </a:solidFill>
                <a:latin typeface="Comic Sans MS" pitchFamily="66" charset="0"/>
                <a:cs typeface="Arial" charset="0"/>
              </a:defRPr>
            </a:lvl2pPr>
            <a:lvl3pPr marL="857250" indent="-171450" eaLnBrk="0" hangingPunct="0">
              <a:defRPr>
                <a:solidFill>
                  <a:schemeClr val="tx1"/>
                </a:solidFill>
                <a:latin typeface="Comic Sans MS" pitchFamily="66" charset="0"/>
                <a:cs typeface="Arial" charset="0"/>
              </a:defRPr>
            </a:lvl3pPr>
            <a:lvl4pPr marL="1200150" indent="-171450" eaLnBrk="0" hangingPunct="0">
              <a:defRPr>
                <a:solidFill>
                  <a:schemeClr val="tx1"/>
                </a:solidFill>
                <a:latin typeface="Comic Sans MS" pitchFamily="66" charset="0"/>
                <a:cs typeface="Arial" charset="0"/>
              </a:defRPr>
            </a:lvl4pPr>
            <a:lvl5pPr marL="1543050" indent="-171450" eaLnBrk="0" hangingPunct="0">
              <a:defRPr>
                <a:solidFill>
                  <a:schemeClr val="tx1"/>
                </a:solidFill>
                <a:latin typeface="Comic Sans MS" pitchFamily="66" charset="0"/>
                <a:cs typeface="Arial" charset="0"/>
              </a:defRPr>
            </a:lvl5pPr>
            <a:lvl6pPr marL="1885950" indent="-171450" eaLnBrk="0" fontAlgn="base" hangingPunct="0">
              <a:spcBef>
                <a:spcPct val="0"/>
              </a:spcBef>
              <a:spcAft>
                <a:spcPct val="0"/>
              </a:spcAft>
              <a:defRPr>
                <a:solidFill>
                  <a:schemeClr val="tx1"/>
                </a:solidFill>
                <a:latin typeface="Comic Sans MS" pitchFamily="66" charset="0"/>
                <a:cs typeface="Arial" charset="0"/>
              </a:defRPr>
            </a:lvl6pPr>
            <a:lvl7pPr marL="2228850" indent="-171450" eaLnBrk="0" fontAlgn="base" hangingPunct="0">
              <a:spcBef>
                <a:spcPct val="0"/>
              </a:spcBef>
              <a:spcAft>
                <a:spcPct val="0"/>
              </a:spcAft>
              <a:defRPr>
                <a:solidFill>
                  <a:schemeClr val="tx1"/>
                </a:solidFill>
                <a:latin typeface="Comic Sans MS" pitchFamily="66" charset="0"/>
                <a:cs typeface="Arial" charset="0"/>
              </a:defRPr>
            </a:lvl7pPr>
            <a:lvl8pPr marL="2571750" indent="-171450" eaLnBrk="0" fontAlgn="base" hangingPunct="0">
              <a:spcBef>
                <a:spcPct val="0"/>
              </a:spcBef>
              <a:spcAft>
                <a:spcPct val="0"/>
              </a:spcAft>
              <a:defRPr>
                <a:solidFill>
                  <a:schemeClr val="tx1"/>
                </a:solidFill>
                <a:latin typeface="Comic Sans MS" pitchFamily="66" charset="0"/>
                <a:cs typeface="Arial" charset="0"/>
              </a:defRPr>
            </a:lvl8pPr>
            <a:lvl9pPr marL="2914650" indent="-171450"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3EC483E9-69F6-4F22-B4F0-F004E899D02B}" type="slidenum">
              <a:rPr lang="en-CA" smtClean="0"/>
              <a:pPr eaLnBrk="1" hangingPunct="1"/>
              <a:t>4</a:t>
            </a:fld>
            <a:endParaRPr lang="en-CA"/>
          </a:p>
        </p:txBody>
      </p:sp>
      <p:sp>
        <p:nvSpPr>
          <p:cNvPr id="8195" name="Slide Number Placeholder 5"/>
          <p:cNvSpPr txBox="1">
            <a:spLocks noGrp="1"/>
          </p:cNvSpPr>
          <p:nvPr/>
        </p:nvSpPr>
        <p:spPr bwMode="auto">
          <a:xfrm>
            <a:off x="6181725" y="554355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4848B166-A9B2-4796-A9B2-DB13C4452AB5}" type="slidenum">
              <a:rPr lang="en-CA" sz="1050"/>
              <a:pPr algn="r" eaLnBrk="1" hangingPunct="1"/>
              <a:t>4</a:t>
            </a:fld>
            <a:endParaRPr lang="en-CA" sz="1050"/>
          </a:p>
        </p:txBody>
      </p:sp>
      <p:sp>
        <p:nvSpPr>
          <p:cNvPr id="8196" name="Rectangle 2"/>
          <p:cNvSpPr>
            <a:spLocks noGrp="1" noChangeArrowheads="1"/>
          </p:cNvSpPr>
          <p:nvPr>
            <p:ph type="title"/>
          </p:nvPr>
        </p:nvSpPr>
        <p:spPr>
          <a:xfrm>
            <a:off x="1524000" y="762000"/>
            <a:ext cx="5153025" cy="729854"/>
          </a:xfrm>
        </p:spPr>
        <p:txBody>
          <a:bodyPr>
            <a:normAutofit fontScale="90000"/>
          </a:bodyPr>
          <a:lstStyle/>
          <a:p>
            <a:pPr eaLnBrk="1" hangingPunct="1"/>
            <a:r>
              <a:rPr lang="en-CA" dirty="0"/>
              <a:t>Course Overview</a:t>
            </a:r>
          </a:p>
        </p:txBody>
      </p:sp>
      <p:sp>
        <p:nvSpPr>
          <p:cNvPr id="8197" name="Rectangle 3"/>
          <p:cNvSpPr>
            <a:spLocks noGrp="1" noChangeArrowheads="1"/>
          </p:cNvSpPr>
          <p:nvPr>
            <p:ph type="body" idx="1"/>
          </p:nvPr>
        </p:nvSpPr>
        <p:spPr>
          <a:xfrm>
            <a:off x="762000" y="1491855"/>
            <a:ext cx="7924800" cy="3842145"/>
          </a:xfrm>
        </p:spPr>
        <p:txBody>
          <a:bodyPr>
            <a:normAutofit fontScale="77500" lnSpcReduction="20000"/>
          </a:bodyPr>
          <a:lstStyle/>
          <a:p>
            <a:pPr eaLnBrk="1" hangingPunct="1">
              <a:defRPr/>
            </a:pPr>
            <a:r>
              <a:rPr lang="en-CA" sz="2800" dirty="0"/>
              <a:t>Course materials:</a:t>
            </a:r>
          </a:p>
          <a:p>
            <a:pPr lvl="1" indent="-257175">
              <a:buFont typeface="Arial" charset="0"/>
              <a:buChar char="•"/>
              <a:defRPr/>
            </a:pPr>
            <a:r>
              <a:rPr lang="en-CA" sz="2000" dirty="0"/>
              <a:t>No text book. </a:t>
            </a:r>
          </a:p>
          <a:p>
            <a:pPr lvl="1" indent="-257175">
              <a:buFont typeface="Arial" charset="0"/>
              <a:buChar char="•"/>
              <a:defRPr/>
            </a:pPr>
            <a:r>
              <a:rPr lang="en-CA" sz="2000" dirty="0"/>
              <a:t>Pre-recorded lecture videos</a:t>
            </a:r>
          </a:p>
          <a:p>
            <a:pPr lvl="1" indent="-257175">
              <a:buFont typeface="Arial" charset="0"/>
              <a:buChar char="•"/>
              <a:defRPr/>
            </a:pPr>
            <a:r>
              <a:rPr lang="en-CA" sz="2000" dirty="0"/>
              <a:t>Instructor’s lecture notes (PPT),</a:t>
            </a:r>
          </a:p>
          <a:p>
            <a:pPr lvl="1" indent="-257175">
              <a:buFont typeface="Arial" charset="0"/>
              <a:buChar char="•"/>
              <a:defRPr/>
            </a:pPr>
            <a:r>
              <a:rPr lang="en-CA" sz="2000" dirty="0"/>
              <a:t>Instructor’s example code</a:t>
            </a:r>
          </a:p>
          <a:p>
            <a:pPr lvl="1">
              <a:buFont typeface="Arial" charset="0"/>
              <a:buChar char="•"/>
              <a:defRPr/>
            </a:pPr>
            <a:r>
              <a:rPr lang="en-US" sz="1900" dirty="0">
                <a:hlinkClick r:id="rId2"/>
              </a:rPr>
              <a:t>https://web222.ca/</a:t>
            </a:r>
            <a:r>
              <a:rPr lang="en-US" sz="1900" dirty="0"/>
              <a:t>     </a:t>
            </a:r>
          </a:p>
          <a:p>
            <a:pPr>
              <a:buFont typeface="Arial" charset="0"/>
              <a:buChar char="•"/>
              <a:defRPr/>
            </a:pPr>
            <a:r>
              <a:rPr lang="en-US" sz="2400" dirty="0"/>
              <a:t>Mozilla Developer Network start page</a:t>
            </a:r>
            <a:br>
              <a:rPr lang="en-US" sz="2400" dirty="0"/>
            </a:br>
            <a:r>
              <a:rPr lang="en-US" sz="2400" dirty="0"/>
              <a:t>     by the Mozilla Developer Network and individual contributors </a:t>
            </a:r>
            <a:br>
              <a:rPr lang="en-US" sz="2400" dirty="0"/>
            </a:br>
            <a:r>
              <a:rPr lang="en-US" sz="2400" dirty="0"/>
              <a:t>	</a:t>
            </a:r>
            <a:r>
              <a:rPr lang="en-US" sz="2400" dirty="0">
                <a:hlinkClick r:id="rId3"/>
              </a:rPr>
              <a:t>http://developer.mozilla.org</a:t>
            </a:r>
            <a:r>
              <a:rPr lang="en-US" sz="2400" dirty="0"/>
              <a:t> </a:t>
            </a:r>
          </a:p>
          <a:p>
            <a:pPr>
              <a:buFont typeface="Arial" charset="0"/>
              <a:buChar char="•"/>
              <a:defRPr/>
            </a:pPr>
            <a:r>
              <a:rPr lang="en-US" sz="2400" dirty="0"/>
              <a:t>Web Education Community Group Wiki </a:t>
            </a:r>
            <a:br>
              <a:rPr lang="en-US" sz="2400" dirty="0"/>
            </a:br>
            <a:r>
              <a:rPr lang="en-US" sz="2400" dirty="0"/>
              <a:t>     by the W3C Web Education Community Group </a:t>
            </a:r>
            <a:br>
              <a:rPr lang="en-US" sz="2400" dirty="0"/>
            </a:br>
            <a:r>
              <a:rPr lang="en-US" sz="2400" dirty="0"/>
              <a:t>	</a:t>
            </a:r>
            <a:r>
              <a:rPr lang="en-US" sz="2400" dirty="0">
                <a:hlinkClick r:id="rId4"/>
              </a:rPr>
              <a:t>http://www.w3.org/community/webed/wiki/Main_Page</a:t>
            </a:r>
            <a:r>
              <a:rPr lang="en-US" sz="2400" dirty="0"/>
              <a:t> </a:t>
            </a:r>
          </a:p>
          <a:p>
            <a:pPr>
              <a:buFont typeface="Arial" charset="0"/>
              <a:buChar char="•"/>
              <a:defRPr/>
            </a:pPr>
            <a:r>
              <a:rPr lang="en-US" sz="2400" dirty="0"/>
              <a:t>Your Web, Documented </a:t>
            </a:r>
            <a:br>
              <a:rPr lang="en-US" sz="2400" dirty="0"/>
            </a:br>
            <a:r>
              <a:rPr lang="en-US" sz="2400" dirty="0"/>
              <a:t>     by the W3C and the Web Platform stewards </a:t>
            </a:r>
            <a:br>
              <a:rPr lang="en-US" sz="2400" dirty="0"/>
            </a:br>
            <a:r>
              <a:rPr lang="en-US" sz="2400" dirty="0"/>
              <a:t>	</a:t>
            </a:r>
            <a:r>
              <a:rPr lang="en-US" sz="2400" dirty="0">
                <a:hlinkClick r:id="rId5"/>
              </a:rPr>
              <a:t>http://www.webplatform.org/</a:t>
            </a:r>
            <a:r>
              <a:rPr lang="en-US" sz="2400" dirty="0"/>
              <a:t> </a:t>
            </a:r>
          </a:p>
        </p:txBody>
      </p:sp>
    </p:spTree>
    <p:extLst>
      <p:ext uri="{BB962C8B-B14F-4D97-AF65-F5344CB8AC3E}">
        <p14:creationId xmlns:p14="http://schemas.microsoft.com/office/powerpoint/2010/main" val="239724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Other Operators</a:t>
            </a:r>
          </a:p>
        </p:txBody>
      </p:sp>
      <p:sp>
        <p:nvSpPr>
          <p:cNvPr id="3" name="Content Placeholder 2"/>
          <p:cNvSpPr>
            <a:spLocks noGrp="1"/>
          </p:cNvSpPr>
          <p:nvPr>
            <p:ph idx="1"/>
          </p:nvPr>
        </p:nvSpPr>
        <p:spPr>
          <a:xfrm>
            <a:off x="323528" y="1628800"/>
            <a:ext cx="8540750" cy="4752528"/>
          </a:xfrm>
        </p:spPr>
        <p:txBody>
          <a:bodyPr>
            <a:normAutofit/>
          </a:bodyPr>
          <a:lstStyle/>
          <a:p>
            <a:pPr>
              <a:buFont typeface="Wingdings" panose="05000000000000000000" pitchFamily="2" charset="2"/>
              <a:buChar char="Ø"/>
            </a:pPr>
            <a:r>
              <a:rPr lang="en-US" sz="2800" dirty="0"/>
              <a:t>The </a:t>
            </a:r>
            <a:r>
              <a:rPr lang="en-US" sz="2800" dirty="0" err="1">
                <a:solidFill>
                  <a:srgbClr val="0000CC"/>
                </a:solidFill>
              </a:rPr>
              <a:t>typeof</a:t>
            </a:r>
            <a:r>
              <a:rPr lang="en-US" sz="2800" dirty="0"/>
              <a:t> operator (for variable or values):</a:t>
            </a:r>
          </a:p>
          <a:p>
            <a:pPr lvl="1"/>
            <a:r>
              <a:rPr lang="en-US" sz="2400" dirty="0"/>
              <a:t> possible return values:</a:t>
            </a:r>
          </a:p>
          <a:p>
            <a:pPr lvl="2">
              <a:buNone/>
            </a:pPr>
            <a:r>
              <a:rPr lang="en-CA" sz="2000" dirty="0" err="1"/>
              <a:t>typeof</a:t>
            </a:r>
            <a:r>
              <a:rPr lang="en-CA" sz="2000" dirty="0"/>
              <a:t> "John"                         // Returns string </a:t>
            </a:r>
          </a:p>
          <a:p>
            <a:pPr lvl="2">
              <a:buNone/>
            </a:pPr>
            <a:r>
              <a:rPr lang="en-CA" sz="2000" dirty="0" err="1"/>
              <a:t>typeof</a:t>
            </a:r>
            <a:r>
              <a:rPr lang="en-CA" sz="2000" dirty="0"/>
              <a:t> 3.14                            // Returns number</a:t>
            </a:r>
          </a:p>
          <a:p>
            <a:pPr lvl="2">
              <a:buNone/>
            </a:pPr>
            <a:r>
              <a:rPr lang="en-CA" sz="2000" dirty="0" err="1"/>
              <a:t>typeof</a:t>
            </a:r>
            <a:r>
              <a:rPr lang="en-CA" sz="2000" dirty="0"/>
              <a:t> false                           // Returns </a:t>
            </a:r>
            <a:r>
              <a:rPr lang="en-CA" sz="2000" dirty="0" err="1"/>
              <a:t>boolean</a:t>
            </a:r>
            <a:endParaRPr lang="en-CA" sz="2000" dirty="0"/>
          </a:p>
          <a:p>
            <a:pPr lvl="2">
              <a:buNone/>
            </a:pPr>
            <a:r>
              <a:rPr lang="en-CA" sz="2000" dirty="0" err="1"/>
              <a:t>typeof</a:t>
            </a:r>
            <a:r>
              <a:rPr lang="en-CA" sz="2000" dirty="0"/>
              <a:t> [1,2,3,4]                     // Returns object</a:t>
            </a:r>
          </a:p>
          <a:p>
            <a:pPr lvl="2">
              <a:buNone/>
            </a:pPr>
            <a:r>
              <a:rPr lang="en-CA" sz="2000" dirty="0" err="1"/>
              <a:t>typeof</a:t>
            </a:r>
            <a:r>
              <a:rPr lang="en-CA" sz="2000" dirty="0"/>
              <a:t> {</a:t>
            </a:r>
            <a:r>
              <a:rPr lang="en-CA" sz="2000" dirty="0" err="1"/>
              <a:t>name:'John</a:t>
            </a:r>
            <a:r>
              <a:rPr lang="en-CA" sz="2000" dirty="0"/>
              <a:t>', age:34}  // Returns object</a:t>
            </a:r>
          </a:p>
          <a:p>
            <a:pPr lvl="2">
              <a:buNone/>
            </a:pPr>
            <a:endParaRPr lang="en-US" sz="600" dirty="0"/>
          </a:p>
          <a:p>
            <a:pPr>
              <a:buFont typeface="Wingdings" panose="05000000000000000000" pitchFamily="2" charset="2"/>
              <a:buChar char="Ø"/>
            </a:pPr>
            <a:r>
              <a:rPr lang="en-US" sz="2800" dirty="0"/>
              <a:t>The </a:t>
            </a:r>
            <a:r>
              <a:rPr lang="en-US" sz="2800" dirty="0" err="1">
                <a:solidFill>
                  <a:srgbClr val="0000CC"/>
                </a:solidFill>
              </a:rPr>
              <a:t>instanceof</a:t>
            </a:r>
            <a:r>
              <a:rPr lang="en-US" sz="2800" dirty="0"/>
              <a:t> operator</a:t>
            </a:r>
          </a:p>
          <a:p>
            <a:pPr lvl="1"/>
            <a:r>
              <a:rPr lang="en-US" sz="2400" dirty="0"/>
              <a:t>Used for objects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560357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Strings and Quotation Marks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Literal strings can be denoted by either single or double quotes, which gives you some flexibility about how to handle awkward situations such as quotation marks inside a string:</a:t>
            </a:r>
          </a:p>
          <a:p>
            <a:endParaRPr lang="en-US" dirty="0"/>
          </a:p>
        </p:txBody>
      </p:sp>
      <p:graphicFrame>
        <p:nvGraphicFramePr>
          <p:cNvPr id="4" name="Table 3"/>
          <p:cNvGraphicFramePr>
            <a:graphicFrameLocks noGrp="1"/>
          </p:cNvGraphicFramePr>
          <p:nvPr/>
        </p:nvGraphicFramePr>
        <p:xfrm>
          <a:off x="1475656" y="4077072"/>
          <a:ext cx="6096000" cy="1275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33400">
                <a:tc>
                  <a:txBody>
                    <a:bodyPr/>
                    <a:lstStyle/>
                    <a:p>
                      <a:pPr algn="ctr"/>
                      <a:r>
                        <a:rPr lang="en-US" dirty="0"/>
                        <a:t>Expression</a:t>
                      </a:r>
                    </a:p>
                  </a:txBody>
                  <a:tcPr>
                    <a:solidFill>
                      <a:srgbClr val="3333CC">
                        <a:alpha val="49000"/>
                      </a:srgbClr>
                    </a:solidFill>
                  </a:tcPr>
                </a:tc>
                <a:tc>
                  <a:txBody>
                    <a:bodyPr/>
                    <a:lstStyle/>
                    <a:p>
                      <a:pPr algn="ctr"/>
                      <a:r>
                        <a:rPr lang="en-US" dirty="0"/>
                        <a:t>Values</a:t>
                      </a:r>
                    </a:p>
                  </a:txBody>
                  <a:tcPr>
                    <a:solidFill>
                      <a:srgbClr val="3333CC">
                        <a:alpha val="49000"/>
                      </a:srgbClr>
                    </a:solidFill>
                  </a:tcPr>
                </a:tc>
                <a:extLst>
                  <a:ext uri="{0D108BD9-81ED-4DB2-BD59-A6C34878D82A}">
                    <a16:rowId xmlns:a16="http://schemas.microsoft.com/office/drawing/2014/main" val="10000"/>
                  </a:ext>
                </a:extLst>
              </a:tr>
              <a:tr h="370840">
                <a:tc>
                  <a:txBody>
                    <a:bodyPr/>
                    <a:lstStyle/>
                    <a:p>
                      <a:r>
                        <a:rPr lang="en-US" dirty="0"/>
                        <a:t>"Let's start with JavaScript"</a:t>
                      </a:r>
                    </a:p>
                  </a:txBody>
                  <a:tcPr/>
                </a:tc>
                <a:tc>
                  <a:txBody>
                    <a:bodyPr/>
                    <a:lstStyle/>
                    <a:p>
                      <a:r>
                        <a:rPr lang="en-US" dirty="0"/>
                        <a:t>Let's start with JavaScript</a:t>
                      </a:r>
                    </a:p>
                  </a:txBody>
                  <a:tcPr/>
                </a:tc>
                <a:extLst>
                  <a:ext uri="{0D108BD9-81ED-4DB2-BD59-A6C34878D82A}">
                    <a16:rowId xmlns:a16="http://schemas.microsoft.com/office/drawing/2014/main" val="10001"/>
                  </a:ext>
                </a:extLst>
              </a:tr>
              <a:tr h="370840">
                <a:tc>
                  <a:txBody>
                    <a:bodyPr/>
                    <a:lstStyle/>
                    <a:p>
                      <a:r>
                        <a:rPr lang="en-US" dirty="0"/>
                        <a:t>'Not "it"!'</a:t>
                      </a:r>
                    </a:p>
                  </a:txBody>
                  <a:tcPr/>
                </a:tc>
                <a:tc>
                  <a:txBody>
                    <a:bodyPr/>
                    <a:lstStyle/>
                    <a:p>
                      <a:r>
                        <a:rPr lang="en-US" dirty="0"/>
                        <a:t>Not "it"!</a:t>
                      </a: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434909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Concatenation of Strings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The main operation on strings is the concatenation operator,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10322823"/>
              </p:ext>
            </p:extLst>
          </p:nvPr>
        </p:nvGraphicFramePr>
        <p:xfrm>
          <a:off x="1187624" y="3212976"/>
          <a:ext cx="6485384" cy="1112520"/>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20000"/>
                    </a:ext>
                  </a:extLst>
                </a:gridCol>
                <a:gridCol w="3173016">
                  <a:extLst>
                    <a:ext uri="{9D8B030D-6E8A-4147-A177-3AD203B41FA5}">
                      <a16:colId xmlns:a16="http://schemas.microsoft.com/office/drawing/2014/main" val="20001"/>
                    </a:ext>
                  </a:extLst>
                </a:gridCol>
              </a:tblGrid>
              <a:tr h="370840">
                <a:tc>
                  <a:txBody>
                    <a:bodyPr/>
                    <a:lstStyle/>
                    <a:p>
                      <a:pPr algn="ctr"/>
                      <a:r>
                        <a:rPr lang="en-US" dirty="0"/>
                        <a:t>Expression</a:t>
                      </a:r>
                    </a:p>
                  </a:txBody>
                  <a:tcPr anchor="ctr">
                    <a:solidFill>
                      <a:srgbClr val="3333CC">
                        <a:alpha val="49000"/>
                      </a:srgbClr>
                    </a:solidFill>
                  </a:tcPr>
                </a:tc>
                <a:tc>
                  <a:txBody>
                    <a:bodyPr/>
                    <a:lstStyle/>
                    <a:p>
                      <a:pPr algn="ctr"/>
                      <a:r>
                        <a:rPr lang="en-US" dirty="0"/>
                        <a:t>Value</a:t>
                      </a:r>
                    </a:p>
                  </a:txBody>
                  <a:tcPr anchor="ctr">
                    <a:solidFill>
                      <a:srgbClr val="3333CC">
                        <a:alpha val="49000"/>
                      </a:srgbClr>
                    </a:solidFill>
                  </a:tcPr>
                </a:tc>
                <a:extLst>
                  <a:ext uri="{0D108BD9-81ED-4DB2-BD59-A6C34878D82A}">
                    <a16:rowId xmlns:a16="http://schemas.microsoft.com/office/drawing/2014/main" val="10000"/>
                  </a:ext>
                </a:extLst>
              </a:tr>
              <a:tr h="370840">
                <a:tc>
                  <a:txBody>
                    <a:bodyPr/>
                    <a:lstStyle/>
                    <a:p>
                      <a:r>
                        <a:rPr lang="en-US" b="0" dirty="0">
                          <a:latin typeface="Lucida Console" pitchFamily="49" charset="0"/>
                        </a:rPr>
                        <a:t>”</a:t>
                      </a:r>
                      <a:r>
                        <a:rPr lang="en-US" dirty="0">
                          <a:latin typeface="Lucida Console" pitchFamily="49" charset="0"/>
                        </a:rPr>
                        <a:t>BTI" + "225"</a:t>
                      </a:r>
                    </a:p>
                  </a:txBody>
                  <a:tcPr anchor="ctr"/>
                </a:tc>
                <a:tc>
                  <a:txBody>
                    <a:bodyPr/>
                    <a:lstStyle/>
                    <a:p>
                      <a:r>
                        <a:rPr lang="en-US" dirty="0">
                          <a:latin typeface="Lucida Console" pitchFamily="49" charset="0"/>
                        </a:rPr>
                        <a:t>BTI225</a:t>
                      </a:r>
                    </a:p>
                  </a:txBody>
                  <a:tcPr anchor="ctr"/>
                </a:tc>
                <a:extLst>
                  <a:ext uri="{0D108BD9-81ED-4DB2-BD59-A6C34878D82A}">
                    <a16:rowId xmlns:a16="http://schemas.microsoft.com/office/drawing/2014/main" val="10001"/>
                  </a:ext>
                </a:extLst>
              </a:tr>
              <a:tr h="370840">
                <a:tc>
                  <a:txBody>
                    <a:bodyPr/>
                    <a:lstStyle/>
                    <a:p>
                      <a:r>
                        <a:rPr lang="en-US" b="0" dirty="0">
                          <a:latin typeface="Lucida Console" pitchFamily="49" charset="0"/>
                        </a:rPr>
                        <a:t>"John" + " Smith"</a:t>
                      </a:r>
                    </a:p>
                  </a:txBody>
                  <a:tcPr anchor="ctr"/>
                </a:tc>
                <a:tc>
                  <a:txBody>
                    <a:bodyPr/>
                    <a:lstStyle/>
                    <a:p>
                      <a:r>
                        <a:rPr lang="en-US" b="0" dirty="0">
                          <a:latin typeface="Lucida Console" pitchFamily="49" charset="0"/>
                        </a:rPr>
                        <a:t>John Smith</a:t>
                      </a:r>
                    </a:p>
                  </a:txBody>
                  <a:tcPr anchor="ct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1578100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console.log()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CA" dirty="0"/>
              <a:t>a function to print variables or any message to be displayed to the user.</a:t>
            </a:r>
            <a:endParaRPr lang="en-US" sz="2800" dirty="0"/>
          </a:p>
          <a:p>
            <a:pPr>
              <a:buFont typeface="Wingdings" panose="05000000000000000000" pitchFamily="2" charset="2"/>
              <a:buChar char="Ø"/>
            </a:pPr>
            <a:r>
              <a:rPr lang="en-US" sz="2800" dirty="0"/>
              <a:t>Example code:</a:t>
            </a:r>
          </a:p>
          <a:p>
            <a:pPr marL="342900" lvl="1" indent="-1588">
              <a:buNone/>
            </a:pPr>
            <a:r>
              <a:rPr lang="en-US" sz="2000" dirty="0">
                <a:latin typeface="Lucida Console" pitchFamily="49" charset="0"/>
              </a:rPr>
              <a:t>var num=10;</a:t>
            </a:r>
          </a:p>
          <a:p>
            <a:pPr marL="342900" lvl="1" indent="-1588">
              <a:buNone/>
            </a:pPr>
            <a:r>
              <a:rPr lang="en-US" sz="2000" dirty="0" err="1">
                <a:latin typeface="Lucida Console" pitchFamily="49" charset="0"/>
              </a:rPr>
              <a:t>console.log</a:t>
            </a:r>
            <a:r>
              <a:rPr lang="en-US" sz="2000" dirty="0">
                <a:latin typeface="Lucida Console" pitchFamily="49" charset="0"/>
              </a:rPr>
              <a:t>(num);</a:t>
            </a:r>
            <a:endParaRPr lang="en-US" sz="2400" dirty="0"/>
          </a:p>
          <a:p>
            <a:pPr lvl="1"/>
            <a:endParaRPr lang="en-US" sz="2400"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4330273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Adding Strings and Numbers</a:t>
            </a:r>
          </a:p>
        </p:txBody>
      </p:sp>
      <p:sp>
        <p:nvSpPr>
          <p:cNvPr id="3" name="Content Placeholder 2"/>
          <p:cNvSpPr>
            <a:spLocks noGrp="1"/>
          </p:cNvSpPr>
          <p:nvPr>
            <p:ph idx="1"/>
          </p:nvPr>
        </p:nvSpPr>
        <p:spPr>
          <a:xfrm>
            <a:off x="611559" y="1600200"/>
            <a:ext cx="7848873" cy="4498975"/>
          </a:xfrm>
        </p:spPr>
        <p:txBody>
          <a:bodyPr/>
          <a:lstStyle/>
          <a:p>
            <a:pPr>
              <a:buFont typeface="Wingdings" panose="05000000000000000000" pitchFamily="2" charset="2"/>
              <a:buChar char="Ø"/>
            </a:pPr>
            <a:r>
              <a:rPr lang="it-IT" sz="2800" dirty="0"/>
              <a:t>x =5+5;               </a:t>
            </a:r>
            <a:br>
              <a:rPr lang="it-IT" sz="2800" dirty="0"/>
            </a:br>
            <a:r>
              <a:rPr lang="it-IT" sz="2800" dirty="0"/>
              <a:t>console.log(x); // Output: 10</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 // Output: 55</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 // Output: 55</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 // Output: 55</a:t>
            </a:r>
          </a:p>
          <a:p>
            <a:pPr marL="0" indent="0">
              <a:buNone/>
            </a:pPr>
            <a:endParaRPr lang="it-IT" sz="16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44</a:t>
            </a:fld>
            <a:endParaRPr lang="en-CA" altLang="en-US"/>
          </a:p>
        </p:txBody>
      </p:sp>
    </p:spTree>
    <p:extLst>
      <p:ext uri="{BB962C8B-B14F-4D97-AF65-F5344CB8AC3E}">
        <p14:creationId xmlns:p14="http://schemas.microsoft.com/office/powerpoint/2010/main" val="12892424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Example - Evaluating Expressions</a:t>
            </a:r>
          </a:p>
        </p:txBody>
      </p:sp>
      <p:graphicFrame>
        <p:nvGraphicFramePr>
          <p:cNvPr id="5" name="Content Placeholder 4"/>
          <p:cNvGraphicFramePr>
            <a:graphicFrameLocks noGrp="1"/>
          </p:cNvGraphicFramePr>
          <p:nvPr>
            <p:ph idx="1"/>
          </p:nvPr>
        </p:nvGraphicFramePr>
        <p:xfrm>
          <a:off x="971599" y="1556792"/>
          <a:ext cx="7272809" cy="5255488"/>
        </p:xfrm>
        <a:graphic>
          <a:graphicData uri="http://schemas.openxmlformats.org/drawingml/2006/table">
            <a:tbl>
              <a:tblPr firstRow="1" bandRow="1">
                <a:tableStyleId>{5C22544A-7EE6-4342-B048-85BDC9FD1C3A}</a:tableStyleId>
              </a:tblPr>
              <a:tblGrid>
                <a:gridCol w="7272809">
                  <a:extLst>
                    <a:ext uri="{9D8B030D-6E8A-4147-A177-3AD203B41FA5}">
                      <a16:colId xmlns:a16="http://schemas.microsoft.com/office/drawing/2014/main" val="20000"/>
                    </a:ext>
                  </a:extLst>
                </a:gridCol>
              </a:tblGrid>
              <a:tr h="5255488">
                <a:tc>
                  <a:txBody>
                    <a:bodyPr/>
                    <a:lstStyle/>
                    <a:p>
                      <a:r>
                        <a:rPr lang="en-US" sz="2400" b="1" dirty="0" err="1">
                          <a:solidFill>
                            <a:srgbClr val="0000FF"/>
                          </a:solidFill>
                        </a:rPr>
                        <a:t>var</a:t>
                      </a:r>
                      <a:r>
                        <a:rPr lang="en-US" sz="2400" dirty="0">
                          <a:solidFill>
                            <a:srgbClr val="000000"/>
                          </a:solidFill>
                        </a:rPr>
                        <a:t> x </a:t>
                      </a:r>
                      <a:r>
                        <a:rPr lang="en-US" sz="2400" b="1" dirty="0">
                          <a:solidFill>
                            <a:srgbClr val="000080"/>
                          </a:solidFill>
                        </a:rPr>
                        <a:t>=</a:t>
                      </a:r>
                      <a:r>
                        <a:rPr lang="en-US" sz="2400" dirty="0">
                          <a:solidFill>
                            <a:srgbClr val="000000"/>
                          </a:solidFill>
                        </a:rPr>
                        <a:t> </a:t>
                      </a:r>
                      <a:r>
                        <a:rPr lang="en-US" sz="2400" dirty="0">
                          <a:solidFill>
                            <a:srgbClr val="FF8000"/>
                          </a:solidFill>
                        </a:rPr>
                        <a:t>5</a:t>
                      </a:r>
                      <a:r>
                        <a:rPr lang="en-US" sz="2400" b="1" dirty="0">
                          <a:solidFill>
                            <a:srgbClr val="000080"/>
                          </a:solidFill>
                        </a:rPr>
                        <a:t>;</a:t>
                      </a:r>
                      <a:endParaRPr lang="en-US" sz="2400" dirty="0">
                        <a:solidFill>
                          <a:srgbClr val="FF8000"/>
                        </a:solidFill>
                      </a:endParaRPr>
                    </a:p>
                    <a:p>
                      <a:r>
                        <a:rPr lang="en-US" sz="2400" dirty="0">
                          <a:solidFill>
                            <a:srgbClr val="000000"/>
                          </a:solidFill>
                        </a:rPr>
                        <a:t>x </a:t>
                      </a:r>
                      <a:r>
                        <a:rPr lang="en-US" sz="2400" b="1" dirty="0">
                          <a:solidFill>
                            <a:srgbClr val="000080"/>
                          </a:solidFill>
                        </a:rPr>
                        <a:t>=</a:t>
                      </a:r>
                      <a:r>
                        <a:rPr lang="en-US" sz="2400" dirty="0">
                          <a:solidFill>
                            <a:srgbClr val="000000"/>
                          </a:solidFill>
                        </a:rPr>
                        <a:t> x </a:t>
                      </a:r>
                      <a:r>
                        <a:rPr lang="en-US" sz="2400" b="1" dirty="0">
                          <a:solidFill>
                            <a:srgbClr val="000080"/>
                          </a:solidFill>
                        </a:rPr>
                        <a:t>+</a:t>
                      </a:r>
                      <a:r>
                        <a:rPr lang="en-US" sz="2400" dirty="0">
                          <a:solidFill>
                            <a:srgbClr val="000000"/>
                          </a:solidFill>
                        </a:rPr>
                        <a:t> </a:t>
                      </a:r>
                      <a:r>
                        <a:rPr lang="en-US" sz="2400">
                          <a:solidFill>
                            <a:srgbClr val="000000"/>
                          </a:solidFill>
                        </a:rPr>
                        <a:t>"</a:t>
                      </a:r>
                      <a:r>
                        <a:rPr lang="en-US" sz="2400">
                          <a:solidFill>
                            <a:srgbClr val="FF8000"/>
                          </a:solidFill>
                        </a:rPr>
                        <a:t>2</a:t>
                      </a:r>
                      <a:r>
                        <a:rPr lang="en-US" sz="2400">
                          <a:solidFill>
                            <a:srgbClr val="000000"/>
                          </a:solidFill>
                        </a:rPr>
                        <a:t>"</a:t>
                      </a:r>
                      <a:r>
                        <a:rPr lang="en-US" sz="2400" b="1">
                          <a:solidFill>
                            <a:srgbClr val="000080"/>
                          </a:solidFill>
                        </a:rPr>
                        <a:t>;</a:t>
                      </a:r>
                      <a:r>
                        <a:rPr lang="en-US" sz="2400">
                          <a:solidFill>
                            <a:srgbClr val="000000"/>
                          </a:solidFill>
                        </a:rPr>
                        <a:t> </a:t>
                      </a:r>
                      <a:endParaRPr lang="en-US" sz="2400" dirty="0">
                        <a:solidFill>
                          <a:srgbClr val="000000"/>
                        </a:solidFill>
                      </a:endParaRP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"The value of x is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endParaRPr lang="en-US" sz="2400" dirty="0">
                        <a:solidFill>
                          <a:srgbClr val="000000"/>
                        </a:solidFill>
                      </a:endParaRPr>
                    </a:p>
                    <a:p>
                      <a:r>
                        <a:rPr lang="en-US" sz="2400" dirty="0">
                          <a:solidFill>
                            <a:srgbClr val="000000"/>
                          </a:solidFill>
                        </a:rPr>
                        <a:t>x </a:t>
                      </a:r>
                      <a:r>
                        <a:rPr lang="en-US" sz="2400" b="1" dirty="0">
                          <a:solidFill>
                            <a:srgbClr val="000080"/>
                          </a:solidFill>
                        </a:rPr>
                        <a:t>=</a:t>
                      </a:r>
                      <a:r>
                        <a:rPr lang="en-US" sz="2400" dirty="0">
                          <a:solidFill>
                            <a:srgbClr val="000000"/>
                          </a:solidFill>
                        </a:rPr>
                        <a:t> </a:t>
                      </a:r>
                      <a:r>
                        <a:rPr lang="en-US" sz="2400" dirty="0">
                          <a:solidFill>
                            <a:srgbClr val="FF8000"/>
                          </a:solidFill>
                        </a:rPr>
                        <a:t>2</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"The new value of x is now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endParaRPr lang="en-US" sz="2400" dirty="0">
                        <a:solidFill>
                          <a:srgbClr val="000000"/>
                        </a:solidFill>
                      </a:endParaRPr>
                    </a:p>
                    <a:p>
                      <a:r>
                        <a:rPr lang="en-US" sz="2400" dirty="0">
                          <a:solidFill>
                            <a:srgbClr val="000000"/>
                          </a:solidFill>
                        </a:rPr>
                        <a:t>x </a:t>
                      </a:r>
                      <a:r>
                        <a:rPr lang="en-US" sz="2400" b="1" dirty="0">
                          <a:solidFill>
                            <a:srgbClr val="000080"/>
                          </a:solidFill>
                        </a:rPr>
                        <a:t>=</a:t>
                      </a:r>
                      <a:r>
                        <a:rPr lang="en-US" sz="2400" dirty="0">
                          <a:solidFill>
                            <a:srgbClr val="000000"/>
                          </a:solidFill>
                        </a:rPr>
                        <a:t> x </a:t>
                      </a:r>
                      <a:r>
                        <a:rPr lang="en-US" sz="2400" b="1" dirty="0">
                          <a:solidFill>
                            <a:srgbClr val="000080"/>
                          </a:solidFill>
                        </a:rPr>
                        <a:t>+</a:t>
                      </a:r>
                      <a:r>
                        <a:rPr lang="en-US" sz="2400" dirty="0">
                          <a:solidFill>
                            <a:srgbClr val="000000"/>
                          </a:solidFill>
                        </a:rPr>
                        <a:t> </a:t>
                      </a:r>
                      <a:r>
                        <a:rPr lang="en-US" sz="2400" dirty="0">
                          <a:solidFill>
                            <a:srgbClr val="FF8000"/>
                          </a:solidFill>
                        </a:rPr>
                        <a:t>1</a:t>
                      </a:r>
                      <a:r>
                        <a:rPr lang="en-US" sz="2400" b="1" dirty="0">
                          <a:solidFill>
                            <a:srgbClr val="000080"/>
                          </a:solidFill>
                        </a:rPr>
                        <a:t>;</a:t>
                      </a:r>
                      <a:r>
                        <a:rPr lang="en-US" sz="2400" dirty="0">
                          <a:solidFill>
                            <a:srgbClr val="000000"/>
                          </a:solidFill>
                        </a:rPr>
                        <a:t> </a:t>
                      </a: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"x is now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"x divided by 3 is: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FF8000"/>
                          </a:solidFill>
                        </a:rPr>
                        <a:t>3</a:t>
                      </a:r>
                      <a:r>
                        <a:rPr lang="en-US" sz="2400" b="1" dirty="0">
                          <a:solidFill>
                            <a:srgbClr val="000080"/>
                          </a:solidFill>
                        </a:rPr>
                        <a:t>);</a:t>
                      </a:r>
                      <a:endParaRPr lang="en-CA" sz="2400" b="0" dirty="0">
                        <a:solidFill>
                          <a:schemeClr val="tx1"/>
                        </a:solidFill>
                      </a:endParaRPr>
                    </a:p>
                  </a:txBody>
                  <a:tcPr>
                    <a:solidFill>
                      <a:schemeClr val="accent1">
                        <a:alpha val="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45</a:t>
            </a:fld>
            <a:endParaRPr lang="en-CA" altLang="en-US"/>
          </a:p>
        </p:txBody>
      </p:sp>
    </p:spTree>
    <p:extLst>
      <p:ext uri="{BB962C8B-B14F-4D97-AF65-F5344CB8AC3E}">
        <p14:creationId xmlns:p14="http://schemas.microsoft.com/office/powerpoint/2010/main" val="1118918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Programming Constructs</a:t>
            </a: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CA" sz="2400" dirty="0"/>
              <a:t>JavaScript execution flow is determined using the following four (4) basic control structures:</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Sequential</a:t>
            </a:r>
            <a:r>
              <a:rPr lang="en-CA" sz="2000" dirty="0">
                <a:effectLst>
                  <a:outerShdw blurRad="38100" dist="38100" dir="2700000" algn="tl">
                    <a:srgbClr val="000000">
                      <a:alpha val="43137"/>
                    </a:srgbClr>
                  </a:outerShdw>
                </a:effectLst>
              </a:rPr>
              <a:t>: </a:t>
            </a:r>
            <a:br>
              <a:rPr lang="en-CA" sz="2000" dirty="0"/>
            </a:br>
            <a:r>
              <a:rPr lang="en-CA" sz="2000" dirty="0"/>
              <a:t>an instruction is executed when the previous one is finished.</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Conditional</a:t>
            </a:r>
            <a:br>
              <a:rPr lang="en-CA" sz="2000" dirty="0"/>
            </a:br>
            <a:r>
              <a:rPr lang="en-CA" sz="2000" dirty="0"/>
              <a:t>a logical condition is used to determine which instruction will be executed next - similar to the "</a:t>
            </a:r>
            <a:r>
              <a:rPr lang="en-CA" sz="2000" dirty="0">
                <a:solidFill>
                  <a:srgbClr val="000099"/>
                </a:solidFill>
                <a:effectLst>
                  <a:outerShdw blurRad="38100" dist="38100" dir="2700000" algn="tl">
                    <a:srgbClr val="000000">
                      <a:alpha val="43137"/>
                    </a:srgbClr>
                  </a:outerShdw>
                </a:effectLst>
              </a:rPr>
              <a:t>if</a:t>
            </a:r>
            <a:r>
              <a:rPr lang="en-CA" sz="2000" dirty="0"/>
              <a:t>" and "</a:t>
            </a:r>
            <a:r>
              <a:rPr lang="en-CA" sz="2000" dirty="0">
                <a:solidFill>
                  <a:srgbClr val="000099"/>
                </a:solidFill>
                <a:effectLst>
                  <a:outerShdw blurRad="38100" dist="38100" dir="2700000" algn="tl">
                    <a:srgbClr val="000000">
                      <a:alpha val="43137"/>
                    </a:srgbClr>
                  </a:outerShdw>
                </a:effectLst>
              </a:rPr>
              <a:t>switch</a:t>
            </a:r>
            <a:r>
              <a:rPr lang="en-CA" sz="2000" dirty="0"/>
              <a:t>" statements in C.</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Looping</a:t>
            </a:r>
            <a:br>
              <a:rPr lang="en-CA" sz="2000" dirty="0"/>
            </a:br>
            <a:r>
              <a:rPr lang="en-CA" sz="2000" dirty="0"/>
              <a:t>a series of instructions are repeatedly executed until some condition is satisfied - similar to the "</a:t>
            </a:r>
            <a:r>
              <a:rPr lang="en-CA" sz="2000" dirty="0">
                <a:solidFill>
                  <a:srgbClr val="000099"/>
                </a:solidFill>
                <a:effectLst>
                  <a:outerShdw blurRad="38100" dist="38100" dir="2700000" algn="tl">
                    <a:srgbClr val="000000">
                      <a:alpha val="43137"/>
                    </a:srgbClr>
                  </a:outerShdw>
                </a:effectLst>
              </a:rPr>
              <a:t>for</a:t>
            </a:r>
            <a:r>
              <a:rPr lang="en-CA" sz="2000" dirty="0"/>
              <a:t>" and "</a:t>
            </a:r>
            <a:r>
              <a:rPr lang="en-CA" sz="2000" dirty="0">
                <a:solidFill>
                  <a:srgbClr val="000099"/>
                </a:solidFill>
                <a:effectLst>
                  <a:outerShdw blurRad="38100" dist="38100" dir="2700000" algn="tl">
                    <a:srgbClr val="000000">
                      <a:alpha val="43137"/>
                    </a:srgbClr>
                  </a:outerShdw>
                </a:effectLst>
              </a:rPr>
              <a:t>while</a:t>
            </a:r>
            <a:r>
              <a:rPr lang="en-CA" sz="2000" dirty="0"/>
              <a:t>" statements in C.</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Transfer</a:t>
            </a:r>
            <a:br>
              <a:rPr lang="en-CA" sz="2000" dirty="0"/>
            </a:br>
            <a:r>
              <a:rPr lang="en-CA" sz="2000" dirty="0"/>
              <a:t>jump to a different part of the code - similar to calling a function in C.</a:t>
            </a: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46</a:t>
            </a:fld>
            <a:endParaRPr lang="en-CA" altLang="en-US"/>
          </a:p>
        </p:txBody>
      </p:sp>
    </p:spTree>
    <p:extLst>
      <p:ext uri="{BB962C8B-B14F-4D97-AF65-F5344CB8AC3E}">
        <p14:creationId xmlns:p14="http://schemas.microsoft.com/office/powerpoint/2010/main" val="1353349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Construct (1) - Sequence</a:t>
            </a:r>
          </a:p>
        </p:txBody>
      </p:sp>
      <p:sp>
        <p:nvSpPr>
          <p:cNvPr id="3" name="Content Placeholder 2"/>
          <p:cNvSpPr>
            <a:spLocks noGrp="1"/>
          </p:cNvSpPr>
          <p:nvPr>
            <p:ph idx="1"/>
          </p:nvPr>
        </p:nvSpPr>
        <p:spPr>
          <a:xfrm>
            <a:off x="107504" y="1600200"/>
            <a:ext cx="9036496" cy="4498975"/>
          </a:xfrm>
        </p:spPr>
        <p:txBody>
          <a:bodyPr/>
          <a:lstStyle/>
          <a:p>
            <a:pPr>
              <a:spcBef>
                <a:spcPts val="400"/>
              </a:spcBef>
              <a:spcAft>
                <a:spcPts val="800"/>
              </a:spcAft>
              <a:buFont typeface="Wingdings" panose="05000000000000000000" pitchFamily="2" charset="2"/>
              <a:buChar char="Ø"/>
            </a:pPr>
            <a:r>
              <a:rPr lang="en-US" sz="2800" dirty="0"/>
              <a:t>Tasks are executed one after another in “sequence” – e.g.</a:t>
            </a:r>
          </a:p>
          <a:p>
            <a:pPr marL="400050" lvl="1" indent="0">
              <a:buNone/>
            </a:pPr>
            <a:r>
              <a:rPr lang="en-US" sz="2000" b="1" dirty="0" err="1">
                <a:solidFill>
                  <a:srgbClr val="0000FF"/>
                </a:solidFill>
              </a:rPr>
              <a:t>var</a:t>
            </a:r>
            <a:r>
              <a:rPr lang="en-US" sz="2000" dirty="0">
                <a:solidFill>
                  <a:srgbClr val="000000"/>
                </a:solidFill>
              </a:rPr>
              <a:t> a </a:t>
            </a:r>
            <a:r>
              <a:rPr lang="en-US" sz="2000" b="1" dirty="0">
                <a:solidFill>
                  <a:srgbClr val="000080"/>
                </a:solidFill>
              </a:rPr>
              <a:t>=</a:t>
            </a:r>
            <a:r>
              <a:rPr lang="en-US" sz="2000" dirty="0">
                <a:solidFill>
                  <a:srgbClr val="000000"/>
                </a:solidFill>
              </a:rPr>
              <a:t> </a:t>
            </a:r>
            <a:r>
              <a:rPr lang="en-US" sz="2000" dirty="0">
                <a:solidFill>
                  <a:srgbClr val="FF8000"/>
                </a:solidFill>
              </a:rPr>
              <a:t>3</a:t>
            </a:r>
            <a:r>
              <a:rPr lang="en-US" sz="2000" b="1" dirty="0">
                <a:solidFill>
                  <a:srgbClr val="000080"/>
                </a:solidFill>
              </a:rPr>
              <a:t>;</a:t>
            </a:r>
            <a:endParaRPr lang="en-US" sz="2000" dirty="0">
              <a:solidFill>
                <a:srgbClr val="000000"/>
              </a:solidFill>
            </a:endParaRPr>
          </a:p>
          <a:p>
            <a:pPr marL="400050" lvl="1" indent="0">
              <a:buNone/>
            </a:pPr>
            <a:r>
              <a:rPr lang="en-US" sz="2000" b="1" dirty="0" err="1">
                <a:solidFill>
                  <a:srgbClr val="0000FF"/>
                </a:solidFill>
              </a:rPr>
              <a:t>var</a:t>
            </a:r>
            <a:r>
              <a:rPr lang="en-US" sz="2000" dirty="0">
                <a:solidFill>
                  <a:srgbClr val="000000"/>
                </a:solidFill>
              </a:rPr>
              <a:t> b </a:t>
            </a:r>
            <a:r>
              <a:rPr lang="en-US" sz="2000" b="1" dirty="0">
                <a:solidFill>
                  <a:srgbClr val="000080"/>
                </a:solidFill>
              </a:rPr>
              <a:t>=</a:t>
            </a:r>
            <a:r>
              <a:rPr lang="en-US" sz="2000" dirty="0">
                <a:solidFill>
                  <a:srgbClr val="000000"/>
                </a:solidFill>
              </a:rPr>
              <a:t> </a:t>
            </a:r>
            <a:r>
              <a:rPr lang="en-US" sz="2000" dirty="0">
                <a:solidFill>
                  <a:srgbClr val="FF8000"/>
                </a:solidFill>
              </a:rPr>
              <a:t>6</a:t>
            </a:r>
            <a:r>
              <a:rPr lang="en-US" sz="2000" b="1" dirty="0">
                <a:solidFill>
                  <a:srgbClr val="000080"/>
                </a:solidFill>
              </a:rPr>
              <a:t>;</a:t>
            </a:r>
            <a:endParaRPr lang="en-US" sz="2000" dirty="0">
              <a:solidFill>
                <a:srgbClr val="000000"/>
              </a:solidFill>
            </a:endParaRPr>
          </a:p>
          <a:p>
            <a:pPr marL="400050" lvl="1" indent="0">
              <a:buNone/>
            </a:pPr>
            <a:r>
              <a:rPr lang="en-US" sz="2000" b="1" dirty="0" err="1">
                <a:solidFill>
                  <a:srgbClr val="0000FF"/>
                </a:solidFill>
              </a:rPr>
              <a:t>var</a:t>
            </a:r>
            <a:r>
              <a:rPr lang="en-US" sz="2000" dirty="0">
                <a:solidFill>
                  <a:srgbClr val="000000"/>
                </a:solidFill>
              </a:rPr>
              <a:t> c </a:t>
            </a:r>
            <a:r>
              <a:rPr lang="en-US" sz="2000" b="1" dirty="0">
                <a:solidFill>
                  <a:srgbClr val="000080"/>
                </a:solidFill>
              </a:rPr>
              <a:t>=</a:t>
            </a:r>
            <a:r>
              <a:rPr lang="en-US" sz="2000" dirty="0">
                <a:solidFill>
                  <a:srgbClr val="000000"/>
                </a:solidFill>
              </a:rPr>
              <a:t> a </a:t>
            </a:r>
            <a:r>
              <a:rPr lang="en-US" sz="2000" b="1" dirty="0">
                <a:solidFill>
                  <a:srgbClr val="000080"/>
                </a:solidFill>
              </a:rPr>
              <a:t>+</a:t>
            </a:r>
            <a:r>
              <a:rPr lang="en-US" sz="2000" dirty="0">
                <a:solidFill>
                  <a:srgbClr val="000000"/>
                </a:solidFill>
              </a:rPr>
              <a:t> b</a:t>
            </a:r>
            <a:r>
              <a:rPr lang="en-US" sz="2000" b="1" dirty="0">
                <a:solidFill>
                  <a:srgbClr val="000080"/>
                </a:solidFill>
              </a:rPr>
              <a:t>;</a:t>
            </a:r>
            <a:endParaRPr lang="en-US" sz="2000" dirty="0">
              <a:solidFill>
                <a:srgbClr val="000000"/>
              </a:solidFill>
            </a:endParaRPr>
          </a:p>
          <a:p>
            <a:pPr marL="400050" lvl="1" indent="0">
              <a:buNone/>
            </a:pPr>
            <a:endParaRPr lang="en-US" sz="2000" dirty="0">
              <a:solidFill>
                <a:srgbClr val="000000"/>
              </a:solidFill>
            </a:endParaRPr>
          </a:p>
          <a:p>
            <a:pPr marL="400050" lvl="1" indent="0">
              <a:buNone/>
            </a:pPr>
            <a:r>
              <a:rPr lang="en-US" sz="2000" dirty="0">
                <a:solidFill>
                  <a:srgbClr val="000000"/>
                </a:solidFill>
              </a:rPr>
              <a:t>console</a:t>
            </a:r>
            <a:r>
              <a:rPr lang="en-US" sz="2000" b="1" dirty="0">
                <a:solidFill>
                  <a:srgbClr val="000080"/>
                </a:solidFill>
              </a:rPr>
              <a:t>.</a:t>
            </a:r>
            <a:r>
              <a:rPr lang="en-US" sz="2000" dirty="0">
                <a:solidFill>
                  <a:srgbClr val="000000"/>
                </a:solidFill>
              </a:rPr>
              <a:t>log</a:t>
            </a:r>
            <a:r>
              <a:rPr lang="en-US" sz="2000" b="1" dirty="0">
                <a:solidFill>
                  <a:srgbClr val="000080"/>
                </a:solidFill>
              </a:rPr>
              <a:t>(</a:t>
            </a:r>
            <a:r>
              <a:rPr lang="en-US" sz="2000" dirty="0">
                <a:solidFill>
                  <a:srgbClr val="000000"/>
                </a:solidFill>
              </a:rPr>
              <a:t>c</a:t>
            </a:r>
            <a:r>
              <a:rPr lang="en-US" sz="2000" b="1" dirty="0">
                <a:solidFill>
                  <a:srgbClr val="000080"/>
                </a:solidFill>
              </a:rPr>
              <a:t>);</a:t>
            </a:r>
            <a:endParaRPr lang="en-US" sz="2000" dirty="0">
              <a:solidFill>
                <a:srgbClr val="000000"/>
              </a:solidFill>
            </a:endParaRPr>
          </a:p>
          <a:p>
            <a:pPr>
              <a:spcBef>
                <a:spcPts val="400"/>
              </a:spcBef>
              <a:spcAft>
                <a:spcPts val="800"/>
              </a:spcAft>
              <a:buFont typeface="Arial" panose="020B0604020202020204" pitchFamily="34" charset="0"/>
              <a:buChar char="•"/>
            </a:pPr>
            <a:endParaRPr lang="en-US" sz="2000" dirty="0"/>
          </a:p>
          <a:p>
            <a:pPr>
              <a:spcBef>
                <a:spcPts val="400"/>
              </a:spcBef>
              <a:spcAft>
                <a:spcPts val="800"/>
              </a:spcAft>
              <a:buFont typeface="Arial" panose="020B0604020202020204" pitchFamily="34" charset="0"/>
              <a:buChar char="•"/>
            </a:pPr>
            <a:endParaRPr lang="en-US" sz="2000" dirty="0"/>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47</a:t>
            </a:fld>
            <a:endParaRPr lang="en-CA" altLang="en-US"/>
          </a:p>
        </p:txBody>
      </p:sp>
    </p:spTree>
    <p:extLst>
      <p:ext uri="{BB962C8B-B14F-4D97-AF65-F5344CB8AC3E}">
        <p14:creationId xmlns:p14="http://schemas.microsoft.com/office/powerpoint/2010/main" val="482736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Construct (2) - Selection</a:t>
            </a: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US" sz="2800" dirty="0"/>
              <a:t>Make decisions and perform single or multiple tasks based on the outcome of the decision (true or false).</a:t>
            </a:r>
          </a:p>
          <a:p>
            <a:pPr>
              <a:buFont typeface="Wingdings" panose="05000000000000000000" pitchFamily="2" charset="2"/>
              <a:buChar char="Ø"/>
            </a:pPr>
            <a:r>
              <a:rPr lang="en-US" sz="2800" dirty="0"/>
              <a:t>Types of conditional statements :</a:t>
            </a:r>
          </a:p>
          <a:p>
            <a:pPr lvl="1"/>
            <a:r>
              <a:rPr lang="en-US" sz="2400" dirty="0"/>
              <a:t>if </a:t>
            </a:r>
          </a:p>
          <a:p>
            <a:pPr lvl="1"/>
            <a:r>
              <a:rPr lang="en-US" sz="2400" dirty="0"/>
              <a:t>if / else </a:t>
            </a:r>
          </a:p>
          <a:p>
            <a:pPr lvl="1"/>
            <a:r>
              <a:rPr lang="en-US" sz="2400" dirty="0"/>
              <a:t>switch / case </a:t>
            </a: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48</a:t>
            </a:fld>
            <a:endParaRPr lang="en-CA" altLang="en-US"/>
          </a:p>
        </p:txBody>
      </p:sp>
    </p:spTree>
    <p:extLst>
      <p:ext uri="{BB962C8B-B14F-4D97-AF65-F5344CB8AC3E}">
        <p14:creationId xmlns:p14="http://schemas.microsoft.com/office/powerpoint/2010/main" val="3656532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rgbClr val="0000CC"/>
                </a:solidFill>
                <a:effectLst>
                  <a:outerShdw blurRad="38100" dist="38100" dir="2700000" algn="tl">
                    <a:srgbClr val="000000">
                      <a:alpha val="43137"/>
                    </a:srgbClr>
                  </a:outerShdw>
                </a:effectLst>
              </a:rPr>
              <a:t>if-else</a:t>
            </a:r>
            <a:r>
              <a:rPr lang="en-CA" sz="4000" dirty="0">
                <a:effectLst>
                  <a:outerShdw blurRad="38100" dist="38100" dir="2700000" algn="tl">
                    <a:srgbClr val="000000">
                      <a:alpha val="43137"/>
                    </a:srgbClr>
                  </a:outerShdw>
                </a:effectLst>
              </a:rPr>
              <a:t> Example </a:t>
            </a:r>
          </a:p>
        </p:txBody>
      </p:sp>
      <p:graphicFrame>
        <p:nvGraphicFramePr>
          <p:cNvPr id="5" name="Content Placeholder 4"/>
          <p:cNvGraphicFramePr>
            <a:graphicFrameLocks noGrp="1"/>
          </p:cNvGraphicFramePr>
          <p:nvPr>
            <p:ph idx="1"/>
          </p:nvPr>
        </p:nvGraphicFramePr>
        <p:xfrm>
          <a:off x="827584" y="1268760"/>
          <a:ext cx="7344816" cy="5242560"/>
        </p:xfrm>
        <a:graphic>
          <a:graphicData uri="http://schemas.openxmlformats.org/drawingml/2006/table">
            <a:tbl>
              <a:tblPr firstRow="1" bandRow="1">
                <a:tableStyleId>{5C22544A-7EE6-4342-B048-85BDC9FD1C3A}</a:tableStyleId>
              </a:tblPr>
              <a:tblGrid>
                <a:gridCol w="7344816">
                  <a:extLst>
                    <a:ext uri="{9D8B030D-6E8A-4147-A177-3AD203B41FA5}">
                      <a16:colId xmlns:a16="http://schemas.microsoft.com/office/drawing/2014/main" val="20000"/>
                    </a:ext>
                  </a:extLst>
                </a:gridCol>
              </a:tblGrid>
              <a:tr h="4813364">
                <a:tc>
                  <a:txBody>
                    <a:bodyPr/>
                    <a:lstStyle/>
                    <a:p>
                      <a:pPr lvl="1"/>
                      <a:r>
                        <a:rPr lang="en-CA" sz="2000" b="1" dirty="0">
                          <a:solidFill>
                            <a:srgbClr val="000099"/>
                          </a:solidFill>
                        </a:rPr>
                        <a:t>var</a:t>
                      </a:r>
                      <a:r>
                        <a:rPr lang="en-CA" sz="2000" b="0" dirty="0">
                          <a:solidFill>
                            <a:schemeClr val="tx1"/>
                          </a:solidFill>
                        </a:rPr>
                        <a:t> grade, mark = </a:t>
                      </a:r>
                      <a:r>
                        <a:rPr lang="en-CA" sz="2000" dirty="0">
                          <a:solidFill>
                            <a:srgbClr val="FF8000"/>
                          </a:solidFill>
                          <a:effectLst>
                            <a:outerShdw blurRad="38100" dist="38100" dir="2700000" algn="tl">
                              <a:srgbClr val="FFFFFF"/>
                            </a:outerShdw>
                          </a:effectLst>
                          <a:latin typeface="+mn-lt"/>
                        </a:rPr>
                        <a:t>86</a:t>
                      </a:r>
                      <a:r>
                        <a:rPr lang="en-CA" sz="2000" b="0" dirty="0">
                          <a:solidFill>
                            <a:schemeClr val="tx1"/>
                          </a:solidFill>
                        </a:rPr>
                        <a:t>;</a:t>
                      </a:r>
                    </a:p>
                    <a:p>
                      <a:pPr lvl="1"/>
                      <a:endParaRPr lang="en-CA" sz="2000" b="0" dirty="0">
                        <a:solidFill>
                          <a:schemeClr val="tx1"/>
                        </a:solidFill>
                      </a:endParaRPr>
                    </a:p>
                    <a:p>
                      <a:pPr lvl="1"/>
                      <a:r>
                        <a:rPr lang="en-CA" sz="2000" b="1" kern="1200" dirty="0">
                          <a:solidFill>
                            <a:srgbClr val="000099"/>
                          </a:solidFill>
                          <a:latin typeface="+mn-lt"/>
                          <a:ea typeface="+mn-ea"/>
                          <a:cs typeface="+mn-cs"/>
                        </a:rPr>
                        <a:t>if</a:t>
                      </a:r>
                      <a:r>
                        <a:rPr lang="en-CA" sz="2000" b="0" dirty="0">
                          <a:solidFill>
                            <a:schemeClr val="tx1"/>
                          </a:solidFill>
                        </a:rPr>
                        <a:t> (mark &gt;= </a:t>
                      </a:r>
                      <a:r>
                        <a:rPr lang="en-CA" sz="2000" dirty="0">
                          <a:solidFill>
                            <a:srgbClr val="FF8000"/>
                          </a:solidFill>
                          <a:effectLst>
                            <a:outerShdw blurRad="38100" dist="38100" dir="2700000" algn="tl">
                              <a:srgbClr val="FFFFFF"/>
                            </a:outerShdw>
                          </a:effectLst>
                          <a:latin typeface="+mn-lt"/>
                        </a:rPr>
                        <a:t>90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'A+'</a:t>
                      </a:r>
                      <a:r>
                        <a:rPr lang="en-CA" sz="2000" b="0" dirty="0">
                          <a:solidFill>
                            <a:schemeClr val="tx1"/>
                          </a:solidFill>
                        </a:rPr>
                        <a:t>;</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80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'A'</a:t>
                      </a:r>
                      <a:r>
                        <a:rPr lang="en-CA" sz="2000" b="0" dirty="0">
                          <a:solidFill>
                            <a:schemeClr val="tx1"/>
                          </a:solidFill>
                        </a:rPr>
                        <a:t>;</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70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'B';</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60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'C'</a:t>
                      </a:r>
                      <a:r>
                        <a:rPr lang="en-CA" sz="2000" b="0" dirty="0">
                          <a:solidFill>
                            <a:schemeClr val="tx1"/>
                          </a:solidFill>
                        </a:rPr>
                        <a:t>;</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50</a:t>
                      </a:r>
                      <a:r>
                        <a:rPr lang="en-CA" sz="2000" b="0" dirty="0">
                          <a:solidFill>
                            <a:schemeClr val="tx1"/>
                          </a:solidFill>
                        </a:rPr>
                        <a:t>)</a:t>
                      </a:r>
                    </a:p>
                    <a:p>
                      <a:pPr lvl="1"/>
                      <a:r>
                        <a:rPr lang="en-CA" sz="2000" b="0" dirty="0">
                          <a:solidFill>
                            <a:schemeClr val="tx1"/>
                          </a:solidFill>
                        </a:rPr>
                        <a:t>    </a:t>
                      </a:r>
                      <a:r>
                        <a:rPr lang="en-CA" sz="2000" b="1" kern="1200" dirty="0">
                          <a:solidFill>
                            <a:srgbClr val="000099"/>
                          </a:solidFill>
                          <a:latin typeface="+mn-lt"/>
                          <a:ea typeface="+mn-ea"/>
                          <a:cs typeface="+mn-cs"/>
                        </a:rPr>
                        <a:t>grade</a:t>
                      </a:r>
                      <a:r>
                        <a:rPr lang="en-CA" sz="2000" b="0" dirty="0">
                          <a:solidFill>
                            <a:schemeClr val="tx1"/>
                          </a:solidFill>
                        </a:rPr>
                        <a:t>='D';</a:t>
                      </a:r>
                    </a:p>
                    <a:p>
                      <a:pPr lvl="1"/>
                      <a:r>
                        <a:rPr lang="en-CA" sz="2000" b="1" kern="1200" dirty="0">
                          <a:solidFill>
                            <a:srgbClr val="000099"/>
                          </a:solidFill>
                          <a:latin typeface="+mn-lt"/>
                          <a:ea typeface="+mn-ea"/>
                          <a:cs typeface="+mn-cs"/>
                        </a:rPr>
                        <a:t>else</a:t>
                      </a:r>
                      <a:r>
                        <a:rPr lang="en-CA" sz="2000" b="0" dirty="0">
                          <a:solidFill>
                            <a:schemeClr val="tx1"/>
                          </a:solidFill>
                        </a:rPr>
                        <a:t> </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"F";</a:t>
                      </a:r>
                    </a:p>
                    <a:p>
                      <a:pPr lvl="1"/>
                      <a:endParaRPr lang="en-CA" sz="2000" b="0" dirty="0">
                        <a:solidFill>
                          <a:schemeClr val="tx1"/>
                        </a:solidFill>
                      </a:endParaRPr>
                    </a:p>
                    <a:p>
                      <a:pPr lvl="1"/>
                      <a:r>
                        <a:rPr lang="en-CA" sz="2000" b="0" dirty="0">
                          <a:solidFill>
                            <a:schemeClr val="tx1"/>
                          </a:solidFill>
                        </a:rPr>
                        <a:t>console.log( </a:t>
                      </a:r>
                      <a:r>
                        <a:rPr lang="en-CA" sz="2000" b="0" dirty="0">
                          <a:solidFill>
                            <a:schemeClr val="tx1">
                              <a:lumMod val="75000"/>
                              <a:lumOff val="25000"/>
                            </a:schemeClr>
                          </a:solidFill>
                        </a:rPr>
                        <a:t>"Your grade: " </a:t>
                      </a:r>
                      <a:r>
                        <a:rPr lang="en-CA" sz="2000" b="0" dirty="0">
                          <a:solidFill>
                            <a:schemeClr val="tx1"/>
                          </a:solidFill>
                        </a:rPr>
                        <a:t>+ grade);</a:t>
                      </a:r>
                    </a:p>
                    <a:p>
                      <a:endParaRPr lang="en-CA" b="0" dirty="0">
                        <a:solidFill>
                          <a:schemeClr val="tx1"/>
                        </a:solidFill>
                      </a:endParaRPr>
                    </a:p>
                  </a:txBody>
                  <a:tcPr>
                    <a:solidFill>
                      <a:schemeClr val="accent1">
                        <a:alpha val="800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49</a:t>
            </a:fld>
            <a:endParaRPr lang="en-CA" altLang="en-US"/>
          </a:p>
        </p:txBody>
      </p:sp>
    </p:spTree>
    <p:extLst>
      <p:ext uri="{BB962C8B-B14F-4D97-AF65-F5344CB8AC3E}">
        <p14:creationId xmlns:p14="http://schemas.microsoft.com/office/powerpoint/2010/main" val="2355655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12"/>
          </p:nvPr>
        </p:nvSpPr>
        <p:spPr>
          <a:noFill/>
        </p:spPr>
        <p:txBody>
          <a:bodyPr/>
          <a:lstStyle>
            <a:lvl1pPr eaLnBrk="0" hangingPunct="0">
              <a:defRPr>
                <a:solidFill>
                  <a:schemeClr val="tx1"/>
                </a:solidFill>
                <a:latin typeface="Comic Sans MS" pitchFamily="66" charset="0"/>
                <a:cs typeface="Arial" charset="0"/>
              </a:defRPr>
            </a:lvl1pPr>
            <a:lvl2pPr marL="557213" indent="-214313" eaLnBrk="0" hangingPunct="0">
              <a:defRPr>
                <a:solidFill>
                  <a:schemeClr val="tx1"/>
                </a:solidFill>
                <a:latin typeface="Comic Sans MS" pitchFamily="66" charset="0"/>
                <a:cs typeface="Arial" charset="0"/>
              </a:defRPr>
            </a:lvl2pPr>
            <a:lvl3pPr marL="857250" indent="-171450" eaLnBrk="0" hangingPunct="0">
              <a:defRPr>
                <a:solidFill>
                  <a:schemeClr val="tx1"/>
                </a:solidFill>
                <a:latin typeface="Comic Sans MS" pitchFamily="66" charset="0"/>
                <a:cs typeface="Arial" charset="0"/>
              </a:defRPr>
            </a:lvl3pPr>
            <a:lvl4pPr marL="1200150" indent="-171450" eaLnBrk="0" hangingPunct="0">
              <a:defRPr>
                <a:solidFill>
                  <a:schemeClr val="tx1"/>
                </a:solidFill>
                <a:latin typeface="Comic Sans MS" pitchFamily="66" charset="0"/>
                <a:cs typeface="Arial" charset="0"/>
              </a:defRPr>
            </a:lvl4pPr>
            <a:lvl5pPr marL="1543050" indent="-171450" eaLnBrk="0" hangingPunct="0">
              <a:defRPr>
                <a:solidFill>
                  <a:schemeClr val="tx1"/>
                </a:solidFill>
                <a:latin typeface="Comic Sans MS" pitchFamily="66" charset="0"/>
                <a:cs typeface="Arial" charset="0"/>
              </a:defRPr>
            </a:lvl5pPr>
            <a:lvl6pPr marL="1885950" indent="-171450" eaLnBrk="0" fontAlgn="base" hangingPunct="0">
              <a:spcBef>
                <a:spcPct val="0"/>
              </a:spcBef>
              <a:spcAft>
                <a:spcPct val="0"/>
              </a:spcAft>
              <a:defRPr>
                <a:solidFill>
                  <a:schemeClr val="tx1"/>
                </a:solidFill>
                <a:latin typeface="Comic Sans MS" pitchFamily="66" charset="0"/>
                <a:cs typeface="Arial" charset="0"/>
              </a:defRPr>
            </a:lvl6pPr>
            <a:lvl7pPr marL="2228850" indent="-171450" eaLnBrk="0" fontAlgn="base" hangingPunct="0">
              <a:spcBef>
                <a:spcPct val="0"/>
              </a:spcBef>
              <a:spcAft>
                <a:spcPct val="0"/>
              </a:spcAft>
              <a:defRPr>
                <a:solidFill>
                  <a:schemeClr val="tx1"/>
                </a:solidFill>
                <a:latin typeface="Comic Sans MS" pitchFamily="66" charset="0"/>
                <a:cs typeface="Arial" charset="0"/>
              </a:defRPr>
            </a:lvl7pPr>
            <a:lvl8pPr marL="2571750" indent="-171450" eaLnBrk="0" fontAlgn="base" hangingPunct="0">
              <a:spcBef>
                <a:spcPct val="0"/>
              </a:spcBef>
              <a:spcAft>
                <a:spcPct val="0"/>
              </a:spcAft>
              <a:defRPr>
                <a:solidFill>
                  <a:schemeClr val="tx1"/>
                </a:solidFill>
                <a:latin typeface="Comic Sans MS" pitchFamily="66" charset="0"/>
                <a:cs typeface="Arial" charset="0"/>
              </a:defRPr>
            </a:lvl8pPr>
            <a:lvl9pPr marL="2914650" indent="-171450"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BED4489C-33AE-4F64-86BD-7F27A4571F77}" type="slidenum">
              <a:rPr lang="en-CA" smtClean="0"/>
              <a:pPr eaLnBrk="1" hangingPunct="1"/>
              <a:t>5</a:t>
            </a:fld>
            <a:endParaRPr lang="en-CA"/>
          </a:p>
        </p:txBody>
      </p:sp>
      <p:sp>
        <p:nvSpPr>
          <p:cNvPr id="7171" name="Slide Number Placeholder 5"/>
          <p:cNvSpPr txBox="1">
            <a:spLocks noGrp="1"/>
          </p:cNvSpPr>
          <p:nvPr/>
        </p:nvSpPr>
        <p:spPr bwMode="auto">
          <a:xfrm>
            <a:off x="6181725" y="554355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77D030A4-1577-4505-9363-6A365AED11DF}" type="slidenum">
              <a:rPr lang="en-CA" sz="1050"/>
              <a:pPr algn="r" eaLnBrk="1" hangingPunct="1"/>
              <a:t>5</a:t>
            </a:fld>
            <a:endParaRPr lang="en-CA" sz="1050"/>
          </a:p>
        </p:txBody>
      </p:sp>
      <p:sp>
        <p:nvSpPr>
          <p:cNvPr id="7172" name="Rectangle 2"/>
          <p:cNvSpPr>
            <a:spLocks noGrp="1" noChangeArrowheads="1"/>
          </p:cNvSpPr>
          <p:nvPr>
            <p:ph type="title"/>
          </p:nvPr>
        </p:nvSpPr>
        <p:spPr>
          <a:xfrm>
            <a:off x="886709" y="1388686"/>
            <a:ext cx="5153025" cy="729854"/>
          </a:xfrm>
        </p:spPr>
        <p:txBody>
          <a:bodyPr>
            <a:normAutofit fontScale="90000"/>
          </a:bodyPr>
          <a:lstStyle/>
          <a:p>
            <a:pPr eaLnBrk="1" hangingPunct="1"/>
            <a:r>
              <a:rPr lang="en-CA"/>
              <a:t>Course Overview</a:t>
            </a:r>
          </a:p>
        </p:txBody>
      </p:sp>
      <p:sp>
        <p:nvSpPr>
          <p:cNvPr id="7173" name="Rectangle 3"/>
          <p:cNvSpPr>
            <a:spLocks noGrp="1" noChangeArrowheads="1"/>
          </p:cNvSpPr>
          <p:nvPr>
            <p:ph type="body" idx="1"/>
          </p:nvPr>
        </p:nvSpPr>
        <p:spPr>
          <a:xfrm>
            <a:off x="886709" y="2235922"/>
            <a:ext cx="6343650" cy="2927747"/>
          </a:xfrm>
        </p:spPr>
        <p:txBody>
          <a:bodyPr/>
          <a:lstStyle/>
          <a:p>
            <a:pPr eaLnBrk="1" hangingPunct="1"/>
            <a:r>
              <a:rPr lang="en-CA" sz="2625" dirty="0"/>
              <a:t>Four pillar topics</a:t>
            </a:r>
          </a:p>
          <a:p>
            <a:pPr lvl="1" eaLnBrk="1" hangingPunct="1">
              <a:buFont typeface="Arial" charset="0"/>
              <a:buChar char="•"/>
            </a:pPr>
            <a:r>
              <a:rPr lang="en-CA" dirty="0"/>
              <a:t>JavaScript</a:t>
            </a:r>
          </a:p>
          <a:p>
            <a:pPr lvl="1">
              <a:buFont typeface="Arial" charset="0"/>
              <a:buChar char="•"/>
            </a:pPr>
            <a:r>
              <a:rPr lang="en-CA" dirty="0"/>
              <a:t>DOM</a:t>
            </a:r>
          </a:p>
          <a:p>
            <a:pPr lvl="1" eaLnBrk="1" hangingPunct="1">
              <a:buFont typeface="Arial" charset="0"/>
              <a:buChar char="•"/>
            </a:pPr>
            <a:r>
              <a:rPr lang="en-CA" dirty="0"/>
              <a:t>HTML5</a:t>
            </a:r>
          </a:p>
          <a:p>
            <a:pPr lvl="1" eaLnBrk="1" hangingPunct="1">
              <a:buFont typeface="Arial" charset="0"/>
              <a:buChar char="•"/>
            </a:pPr>
            <a:r>
              <a:rPr lang="en-CA" dirty="0"/>
              <a:t>CSS3</a:t>
            </a:r>
          </a:p>
          <a:p>
            <a:pPr marL="342900" lvl="1" indent="0">
              <a:buNone/>
            </a:pPr>
            <a:endParaRPr lang="en-CA" dirty="0"/>
          </a:p>
        </p:txBody>
      </p:sp>
    </p:spTree>
    <p:extLst>
      <p:ext uri="{BB962C8B-B14F-4D97-AF65-F5344CB8AC3E}">
        <p14:creationId xmlns:p14="http://schemas.microsoft.com/office/powerpoint/2010/main" val="21143636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rgbClr val="0000CC"/>
                </a:solidFill>
                <a:effectLst>
                  <a:outerShdw blurRad="38100" dist="38100" dir="2700000" algn="tl">
                    <a:srgbClr val="000000">
                      <a:alpha val="43137"/>
                    </a:srgbClr>
                  </a:outerShdw>
                </a:effectLst>
              </a:rPr>
              <a:t>Switch-case</a:t>
            </a:r>
            <a:r>
              <a:rPr lang="en-CA" sz="4000" dirty="0">
                <a:solidFill>
                  <a:schemeClr val="tx1"/>
                </a:solidFill>
                <a:effectLst>
                  <a:outerShdw blurRad="38100" dist="38100" dir="2700000" algn="tl">
                    <a:srgbClr val="000000">
                      <a:alpha val="43137"/>
                    </a:srgbClr>
                  </a:outerShdw>
                </a:effectLst>
              </a:rPr>
              <a:t> Example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94086312"/>
              </p:ext>
            </p:extLst>
          </p:nvPr>
        </p:nvGraphicFramePr>
        <p:xfrm>
          <a:off x="683568" y="1628800"/>
          <a:ext cx="7582743" cy="4358640"/>
        </p:xfrm>
        <a:graphic>
          <a:graphicData uri="http://schemas.openxmlformats.org/drawingml/2006/table">
            <a:tbl>
              <a:tblPr firstRow="1" bandRow="1">
                <a:tableStyleId>{5C22544A-7EE6-4342-B048-85BDC9FD1C3A}</a:tableStyleId>
              </a:tblPr>
              <a:tblGrid>
                <a:gridCol w="7582743">
                  <a:extLst>
                    <a:ext uri="{9D8B030D-6E8A-4147-A177-3AD203B41FA5}">
                      <a16:colId xmlns:a16="http://schemas.microsoft.com/office/drawing/2014/main" val="2000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000" b="1" kern="1200" dirty="0">
                          <a:solidFill>
                            <a:srgbClr val="000099"/>
                          </a:solidFill>
                          <a:latin typeface="+mn-lt"/>
                          <a:ea typeface="+mn-ea"/>
                          <a:cs typeface="+mn-cs"/>
                        </a:rPr>
                        <a:t>var</a:t>
                      </a:r>
                      <a:r>
                        <a:rPr lang="en-CA" sz="2000" b="0" dirty="0">
                          <a:solidFill>
                            <a:schemeClr val="tx1"/>
                          </a:solidFill>
                        </a:rPr>
                        <a:t> </a:t>
                      </a:r>
                      <a:r>
                        <a:rPr lang="en-CA" sz="2000" b="0">
                          <a:solidFill>
                            <a:schemeClr val="tx1"/>
                          </a:solidFill>
                        </a:rPr>
                        <a:t>semester = </a:t>
                      </a:r>
                      <a:r>
                        <a:rPr lang="en-CA" sz="2000" b="0" kern="1200">
                          <a:solidFill>
                            <a:schemeClr val="tx1">
                              <a:lumMod val="75000"/>
                              <a:lumOff val="25000"/>
                            </a:schemeClr>
                          </a:solidFill>
                          <a:latin typeface="+mn-lt"/>
                          <a:ea typeface="+mn-ea"/>
                          <a:cs typeface="+mn-cs"/>
                        </a:rPr>
                        <a:t>'2'</a:t>
                      </a:r>
                      <a:r>
                        <a:rPr lang="en-CA" sz="2000" b="0">
                          <a:solidFill>
                            <a:schemeClr val="tx1"/>
                          </a:solidFill>
                        </a:rPr>
                        <a:t> </a:t>
                      </a:r>
                      <a:r>
                        <a:rPr lang="en-CA" sz="2000" b="0" dirty="0">
                          <a:solidFill>
                            <a:schemeClr val="tx1"/>
                          </a:solidFill>
                        </a:rPr>
                        <a:t>;</a:t>
                      </a:r>
                    </a:p>
                    <a:p>
                      <a:endParaRPr lang="en-CA" sz="2000" b="0" dirty="0">
                        <a:solidFill>
                          <a:schemeClr val="tx1"/>
                        </a:solidFill>
                      </a:endParaRPr>
                    </a:p>
                    <a:p>
                      <a:r>
                        <a:rPr lang="en-CA" sz="2000" b="1" kern="1200" dirty="0">
                          <a:solidFill>
                            <a:srgbClr val="000099"/>
                          </a:solidFill>
                          <a:latin typeface="+mn-lt"/>
                          <a:ea typeface="+mn-ea"/>
                          <a:cs typeface="+mn-cs"/>
                        </a:rPr>
                        <a:t>switch</a:t>
                      </a:r>
                      <a:r>
                        <a:rPr lang="en-CA" sz="2000" b="0" dirty="0">
                          <a:solidFill>
                            <a:schemeClr val="tx1"/>
                          </a:solidFill>
                        </a:rPr>
                        <a:t> (semester) {</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'1'</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IPC144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ULI101</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'2'</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OOP244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INT225</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'3'</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OOP344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INT322</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'4'</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JAC444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INT422</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default</a:t>
                      </a:r>
                      <a:r>
                        <a:rPr lang="en-CA" sz="2000" b="0" dirty="0">
                          <a:solidFill>
                            <a:schemeClr val="tx1"/>
                          </a:solidFill>
                        </a:rPr>
                        <a:t>:</a:t>
                      </a:r>
                    </a:p>
                    <a:p>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You may have graduated from CPD</a:t>
                      </a:r>
                      <a:r>
                        <a:rPr lang="en-CA" sz="2000" b="0" dirty="0">
                          <a:solidFill>
                            <a:schemeClr val="tx1"/>
                          </a:solidFill>
                        </a:rPr>
                        <a:t>");</a:t>
                      </a:r>
                    </a:p>
                    <a:p>
                      <a:r>
                        <a:rPr lang="en-CA" sz="2000" b="0" dirty="0">
                          <a:solidFill>
                            <a:schemeClr val="tx1"/>
                          </a:solidFill>
                        </a:rPr>
                        <a:t>} </a:t>
                      </a:r>
                    </a:p>
                  </a:txBody>
                  <a:tcPr>
                    <a:solidFill>
                      <a:schemeClr val="accent1">
                        <a:alpha val="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50</a:t>
            </a:fld>
            <a:endParaRPr lang="en-CA" altLang="en-US"/>
          </a:p>
        </p:txBody>
      </p:sp>
    </p:spTree>
    <p:extLst>
      <p:ext uri="{BB962C8B-B14F-4D97-AF65-F5344CB8AC3E}">
        <p14:creationId xmlns:p14="http://schemas.microsoft.com/office/powerpoint/2010/main" val="2712807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Construct (</a:t>
            </a:r>
            <a:r>
              <a:rPr lang="en-US" sz="4000" dirty="0">
                <a:effectLst>
                  <a:outerShdw blurRad="38100" dist="38100" dir="2700000" algn="tl">
                    <a:srgbClr val="000000">
                      <a:alpha val="43137"/>
                    </a:srgbClr>
                  </a:outerShdw>
                </a:effectLst>
              </a:rPr>
              <a:t>3) - Iteration</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7504" y="1600200"/>
            <a:ext cx="9036496" cy="4498975"/>
          </a:xfrm>
        </p:spPr>
        <p:txBody>
          <a:bodyPr>
            <a:normAutofit lnSpcReduction="10000"/>
          </a:bodyPr>
          <a:lstStyle/>
          <a:p>
            <a:pPr>
              <a:buFont typeface="Wingdings" panose="05000000000000000000" pitchFamily="2" charset="2"/>
              <a:buChar char="Ø"/>
            </a:pPr>
            <a:r>
              <a:rPr lang="en-US" sz="2800" dirty="0"/>
              <a:t>Loop - an action that occurs again and again until a certain condition is met.</a:t>
            </a:r>
          </a:p>
          <a:p>
            <a:pPr>
              <a:buFont typeface="Wingdings" panose="05000000000000000000" pitchFamily="2" charset="2"/>
              <a:buChar char="Ø"/>
            </a:pPr>
            <a:r>
              <a:rPr lang="en-US" sz="2800" dirty="0"/>
              <a:t>Continuously check a condition and based on the outcome, either terminate the loop or repeat a set of statements. </a:t>
            </a:r>
          </a:p>
          <a:p>
            <a:pPr>
              <a:buFont typeface="Wingdings" panose="05000000000000000000" pitchFamily="2" charset="2"/>
              <a:buChar char="Ø"/>
            </a:pPr>
            <a:r>
              <a:rPr lang="en-US" sz="2800" dirty="0"/>
              <a:t>Three basic types of loop structures:</a:t>
            </a:r>
          </a:p>
          <a:p>
            <a:pPr lvl="1"/>
            <a:r>
              <a:rPr lang="en-US" sz="2400" dirty="0"/>
              <a:t>The for loop </a:t>
            </a:r>
          </a:p>
          <a:p>
            <a:pPr lvl="1"/>
            <a:r>
              <a:rPr lang="en-US" sz="2400" dirty="0"/>
              <a:t>The for / in loop</a:t>
            </a:r>
          </a:p>
          <a:p>
            <a:pPr lvl="1"/>
            <a:r>
              <a:rPr lang="en-US" sz="2400" dirty="0"/>
              <a:t>The while loop </a:t>
            </a:r>
          </a:p>
          <a:p>
            <a:pPr lvl="1"/>
            <a:r>
              <a:rPr lang="en-US" sz="2400" dirty="0"/>
              <a:t>The do-while loop </a:t>
            </a:r>
            <a:endParaRPr lang="en-US" sz="2000" dirty="0"/>
          </a:p>
        </p:txBody>
      </p:sp>
      <p:sp>
        <p:nvSpPr>
          <p:cNvPr id="4" name="Slide Number Placeholder 3"/>
          <p:cNvSpPr>
            <a:spLocks noGrp="1"/>
          </p:cNvSpPr>
          <p:nvPr>
            <p:ph type="sldNum" sz="quarter" idx="12"/>
          </p:nvPr>
        </p:nvSpPr>
        <p:spPr>
          <a:xfrm>
            <a:off x="6588224" y="6237312"/>
            <a:ext cx="2289175" cy="47625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25ECEE5-C433-4A70-8537-4B10DA0D0402}" type="slidenum">
              <a:rPr kumimoji="0" lang="en-CA" altLang="en-US" sz="10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CA" altLang="en-US" sz="10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5331786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982" y="620688"/>
            <a:ext cx="8491393" cy="703637"/>
          </a:xfrm>
        </p:spPr>
        <p:txBody>
          <a:bodyPr/>
          <a:lstStyle/>
          <a:p>
            <a:r>
              <a:rPr lang="en-CA" sz="4000" dirty="0">
                <a:effectLst>
                  <a:outerShdw blurRad="38100" dist="38100" dir="2700000" algn="tl">
                    <a:srgbClr val="000000">
                      <a:alpha val="43137"/>
                    </a:srgbClr>
                  </a:outerShdw>
                </a:effectLst>
              </a:rPr>
              <a:t>for loop Example</a:t>
            </a:r>
            <a:endParaRPr lang="en-US" sz="4000"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graphicFrame>
        <p:nvGraphicFramePr>
          <p:cNvPr id="6" name="Table 5"/>
          <p:cNvGraphicFramePr>
            <a:graphicFrameLocks noGrp="1"/>
          </p:cNvGraphicFramePr>
          <p:nvPr/>
        </p:nvGraphicFramePr>
        <p:xfrm>
          <a:off x="1331640" y="2204864"/>
          <a:ext cx="6264696" cy="2646040"/>
        </p:xfrm>
        <a:graphic>
          <a:graphicData uri="http://schemas.openxmlformats.org/drawingml/2006/table">
            <a:tbl>
              <a:tblPr firstRow="1" bandRow="1">
                <a:tableStyleId>{5C22544A-7EE6-4342-B048-85BDC9FD1C3A}</a:tableStyleId>
              </a:tblPr>
              <a:tblGrid>
                <a:gridCol w="6264696">
                  <a:extLst>
                    <a:ext uri="{9D8B030D-6E8A-4147-A177-3AD203B41FA5}">
                      <a16:colId xmlns:a16="http://schemas.microsoft.com/office/drawing/2014/main" val="20000"/>
                    </a:ext>
                  </a:extLst>
                </a:gridCol>
              </a:tblGrid>
              <a:tr h="2646040">
                <a:tc>
                  <a:txBody>
                    <a:bodyPr/>
                    <a:lstStyle/>
                    <a:p>
                      <a:r>
                        <a:rPr lang="en-CA" sz="2000" b="1" kern="1200" dirty="0">
                          <a:solidFill>
                            <a:srgbClr val="000099"/>
                          </a:solidFill>
                          <a:latin typeface="+mn-lt"/>
                          <a:ea typeface="+mn-ea"/>
                          <a:cs typeface="+mn-cs"/>
                        </a:rPr>
                        <a:t>var</a:t>
                      </a:r>
                      <a:r>
                        <a:rPr lang="en-CA" sz="2400" b="0" dirty="0">
                          <a:solidFill>
                            <a:schemeClr val="tx1"/>
                          </a:solidFill>
                        </a:rPr>
                        <a:t> days = "The days in </a:t>
                      </a:r>
                      <a:r>
                        <a:rPr lang="en-CA" sz="2400" b="0" dirty="0" err="1">
                          <a:solidFill>
                            <a:schemeClr val="tx1"/>
                          </a:solidFill>
                        </a:rPr>
                        <a:t>september</a:t>
                      </a:r>
                      <a:r>
                        <a:rPr lang="en-CA" sz="2400" b="0" dirty="0">
                          <a:solidFill>
                            <a:schemeClr val="tx1"/>
                          </a:solidFill>
                        </a:rPr>
                        <a:t>: \n"; </a:t>
                      </a:r>
                    </a:p>
                    <a:p>
                      <a:endParaRPr lang="en-CA" sz="2400" b="0" dirty="0">
                        <a:solidFill>
                          <a:schemeClr val="tx1"/>
                        </a:solidFill>
                      </a:endParaRPr>
                    </a:p>
                    <a:p>
                      <a:r>
                        <a:rPr lang="en-CA" sz="2000" b="1" kern="1200" dirty="0">
                          <a:solidFill>
                            <a:srgbClr val="000099"/>
                          </a:solidFill>
                          <a:latin typeface="+mn-lt"/>
                          <a:ea typeface="+mn-ea"/>
                          <a:cs typeface="+mn-cs"/>
                        </a:rPr>
                        <a:t>for</a:t>
                      </a:r>
                      <a:r>
                        <a:rPr lang="en-CA" sz="2400" b="0" dirty="0">
                          <a:solidFill>
                            <a:schemeClr val="tx1"/>
                          </a:solidFill>
                        </a:rPr>
                        <a:t> (</a:t>
                      </a:r>
                      <a:r>
                        <a:rPr lang="en-CA" sz="2000" b="1" kern="1200" dirty="0">
                          <a:solidFill>
                            <a:srgbClr val="000099"/>
                          </a:solidFill>
                          <a:latin typeface="+mn-lt"/>
                          <a:ea typeface="+mn-ea"/>
                          <a:cs typeface="+mn-cs"/>
                        </a:rPr>
                        <a:t>var</a:t>
                      </a:r>
                      <a:r>
                        <a:rPr lang="en-CA" sz="2400" b="0" dirty="0">
                          <a:solidFill>
                            <a:schemeClr val="tx1"/>
                          </a:solidFill>
                        </a:rPr>
                        <a:t> </a:t>
                      </a:r>
                      <a:r>
                        <a:rPr lang="en-CA" sz="2400" b="0" dirty="0" err="1">
                          <a:solidFill>
                            <a:schemeClr val="tx1"/>
                          </a:solidFill>
                        </a:rPr>
                        <a:t>ident</a:t>
                      </a:r>
                      <a:r>
                        <a:rPr lang="en-CA" sz="2400" b="0" dirty="0">
                          <a:solidFill>
                            <a:schemeClr val="tx1"/>
                          </a:solidFill>
                        </a:rPr>
                        <a:t> = </a:t>
                      </a:r>
                      <a:r>
                        <a:rPr lang="en-CA" sz="2000" b="1" kern="1200" dirty="0">
                          <a:solidFill>
                            <a:srgbClr val="FF8000"/>
                          </a:solidFill>
                          <a:effectLst>
                            <a:outerShdw blurRad="38100" dist="38100" dir="2700000" algn="tl">
                              <a:srgbClr val="FFFFFF"/>
                            </a:outerShdw>
                          </a:effectLst>
                          <a:latin typeface="+mn-lt"/>
                          <a:ea typeface="+mn-ea"/>
                          <a:cs typeface="+mn-cs"/>
                        </a:rPr>
                        <a:t>1</a:t>
                      </a:r>
                      <a:r>
                        <a:rPr lang="en-CA" sz="2400" b="0" dirty="0">
                          <a:solidFill>
                            <a:schemeClr val="tx1"/>
                          </a:solidFill>
                        </a:rPr>
                        <a:t> ; </a:t>
                      </a:r>
                      <a:r>
                        <a:rPr lang="en-CA" sz="2400" b="0" dirty="0" err="1">
                          <a:solidFill>
                            <a:schemeClr val="tx1"/>
                          </a:solidFill>
                        </a:rPr>
                        <a:t>ident</a:t>
                      </a:r>
                      <a:r>
                        <a:rPr lang="en-CA" sz="2400" b="0" dirty="0">
                          <a:solidFill>
                            <a:schemeClr val="tx1"/>
                          </a:solidFill>
                        </a:rPr>
                        <a:t> &lt;= </a:t>
                      </a:r>
                      <a:r>
                        <a:rPr lang="en-CA" sz="2000" b="1" kern="1200" dirty="0">
                          <a:solidFill>
                            <a:srgbClr val="FF8000"/>
                          </a:solidFill>
                          <a:effectLst>
                            <a:outerShdw blurRad="38100" dist="38100" dir="2700000" algn="tl">
                              <a:srgbClr val="FFFFFF"/>
                            </a:outerShdw>
                          </a:effectLst>
                          <a:latin typeface="+mn-lt"/>
                          <a:ea typeface="+mn-ea"/>
                          <a:cs typeface="+mn-cs"/>
                        </a:rPr>
                        <a:t>30</a:t>
                      </a:r>
                      <a:r>
                        <a:rPr lang="en-CA" sz="2400" b="0" dirty="0">
                          <a:solidFill>
                            <a:schemeClr val="tx1"/>
                          </a:solidFill>
                        </a:rPr>
                        <a:t> ; </a:t>
                      </a:r>
                      <a:r>
                        <a:rPr lang="en-CA" sz="2400" b="0" dirty="0" err="1">
                          <a:solidFill>
                            <a:schemeClr val="tx1"/>
                          </a:solidFill>
                        </a:rPr>
                        <a:t>ident</a:t>
                      </a:r>
                      <a:r>
                        <a:rPr lang="en-CA" sz="2400" b="0" dirty="0">
                          <a:solidFill>
                            <a:schemeClr val="tx1"/>
                          </a:solidFill>
                        </a:rPr>
                        <a:t>++) {</a:t>
                      </a:r>
                    </a:p>
                    <a:p>
                      <a:r>
                        <a:rPr lang="en-CA" sz="2400" b="0" dirty="0">
                          <a:solidFill>
                            <a:schemeClr val="tx1"/>
                          </a:solidFill>
                        </a:rPr>
                        <a:t>	days += </a:t>
                      </a:r>
                      <a:r>
                        <a:rPr lang="en-CA" sz="2400" b="0" dirty="0" err="1">
                          <a:solidFill>
                            <a:schemeClr val="tx1"/>
                          </a:solidFill>
                        </a:rPr>
                        <a:t>ident</a:t>
                      </a:r>
                      <a:r>
                        <a:rPr lang="en-CA" sz="2400" b="0" dirty="0">
                          <a:solidFill>
                            <a:schemeClr val="tx1"/>
                          </a:solidFill>
                        </a:rPr>
                        <a:t> + "\n";</a:t>
                      </a:r>
                    </a:p>
                    <a:p>
                      <a:r>
                        <a:rPr lang="en-CA" sz="2400" b="0" dirty="0">
                          <a:solidFill>
                            <a:schemeClr val="tx1"/>
                          </a:solidFill>
                        </a:rPr>
                        <a:t>}</a:t>
                      </a:r>
                    </a:p>
                    <a:p>
                      <a:r>
                        <a:rPr lang="en-CA" sz="2400" b="0" dirty="0">
                          <a:solidFill>
                            <a:schemeClr val="tx1"/>
                          </a:solidFill>
                        </a:rPr>
                        <a:t>console.log(days);</a:t>
                      </a:r>
                    </a:p>
                  </a:txBody>
                  <a:tcPr>
                    <a:solidFill>
                      <a:schemeClr val="accent1">
                        <a:alpha val="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310333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for in loop Example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1756792"/>
          </a:xfrm>
        </p:spPr>
        <p:txBody>
          <a:bodyPr>
            <a:noAutofit/>
          </a:bodyPr>
          <a:lstStyle/>
          <a:p>
            <a:pPr>
              <a:buFont typeface="Wingdings" panose="05000000000000000000" pitchFamily="2" charset="2"/>
              <a:buChar char="Ø"/>
            </a:pPr>
            <a:r>
              <a:rPr lang="en-US" sz="2800" dirty="0"/>
              <a:t>Iterates over the enumerable properties of an object, in arbitrary order. For each distinct property, statements can be executed.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
        <p:nvSpPr>
          <p:cNvPr id="5" name="TextBox 4"/>
          <p:cNvSpPr txBox="1"/>
          <p:nvPr/>
        </p:nvSpPr>
        <p:spPr>
          <a:xfrm>
            <a:off x="1187624" y="3645024"/>
            <a:ext cx="7416824" cy="2431435"/>
          </a:xfrm>
          <a:prstGeom prst="rect">
            <a:avLst/>
          </a:prstGeom>
          <a:solidFill>
            <a:schemeClr val="accent1">
              <a:lumMod val="20000"/>
              <a:lumOff val="80000"/>
            </a:schemeClr>
          </a:solidFill>
        </p:spPr>
        <p:txBody>
          <a:bodyPr wrap="square" rtlCol="0">
            <a:spAutoFit/>
          </a:bodyPr>
          <a:lstStyle/>
          <a:p>
            <a:r>
              <a:rPr lang="en-US" sz="2000" b="1" dirty="0">
                <a:solidFill>
                  <a:srgbClr val="000099"/>
                </a:solidFill>
                <a:latin typeface="+mn-lt"/>
              </a:rPr>
              <a:t>var</a:t>
            </a:r>
            <a:r>
              <a:rPr lang="en-US" sz="2000" dirty="0"/>
              <a:t> student = {</a:t>
            </a:r>
            <a:r>
              <a:rPr lang="en-US" sz="2000" dirty="0" err="1"/>
              <a:t>name:"John</a:t>
            </a:r>
            <a:r>
              <a:rPr lang="en-US" sz="2000" dirty="0"/>
              <a:t>", </a:t>
            </a:r>
            <a:r>
              <a:rPr lang="en-US" sz="2000" dirty="0" err="1"/>
              <a:t>program:"CPD</a:t>
            </a:r>
            <a:r>
              <a:rPr lang="en-US" sz="2000" dirty="0"/>
              <a:t>", semester:</a:t>
            </a:r>
            <a:r>
              <a:rPr lang="en-US" sz="2000" b="1" dirty="0">
                <a:solidFill>
                  <a:srgbClr val="FF8000"/>
                </a:solidFill>
                <a:effectLst>
                  <a:outerShdw blurRad="38100" dist="38100" dir="2700000" algn="tl">
                    <a:srgbClr val="FFFFFF"/>
                  </a:outerShdw>
                </a:effectLst>
                <a:latin typeface="+mn-lt"/>
              </a:rPr>
              <a:t>2</a:t>
            </a:r>
            <a:r>
              <a:rPr lang="en-US" sz="2000" dirty="0"/>
              <a:t>};</a:t>
            </a:r>
          </a:p>
          <a:p>
            <a:r>
              <a:rPr lang="en-US" sz="2000" b="1" dirty="0">
                <a:solidFill>
                  <a:srgbClr val="000099"/>
                </a:solidFill>
                <a:latin typeface="+mn-lt"/>
              </a:rPr>
              <a:t>var</a:t>
            </a:r>
            <a:r>
              <a:rPr lang="en-US" sz="2000" dirty="0"/>
              <a:t> </a:t>
            </a:r>
            <a:r>
              <a:rPr lang="en-US" sz="2000" dirty="0" err="1"/>
              <a:t>str</a:t>
            </a:r>
            <a:r>
              <a:rPr lang="en-US" sz="2000" dirty="0"/>
              <a:t> = "Student info:\n\n";</a:t>
            </a:r>
          </a:p>
          <a:p>
            <a:endParaRPr lang="en-US" sz="1200" dirty="0"/>
          </a:p>
          <a:p>
            <a:r>
              <a:rPr lang="en-US" sz="2000" b="1" dirty="0">
                <a:solidFill>
                  <a:srgbClr val="000099"/>
                </a:solidFill>
                <a:latin typeface="+mn-lt"/>
              </a:rPr>
              <a:t>for</a:t>
            </a:r>
            <a:r>
              <a:rPr lang="en-US" sz="2000" dirty="0"/>
              <a:t> (var x in student) { </a:t>
            </a:r>
            <a:r>
              <a:rPr lang="en-US" sz="2000" dirty="0">
                <a:solidFill>
                  <a:srgbClr val="006600"/>
                </a:solidFill>
              </a:rPr>
              <a:t>// x is the current property ('key') – </a:t>
            </a:r>
            <a:r>
              <a:rPr lang="en-US" sz="2000" dirty="0" err="1">
                <a:solidFill>
                  <a:srgbClr val="006600"/>
                </a:solidFill>
              </a:rPr>
              <a:t>ie</a:t>
            </a:r>
            <a:r>
              <a:rPr lang="en-US" sz="2000" dirty="0">
                <a:solidFill>
                  <a:srgbClr val="006600"/>
                </a:solidFill>
              </a:rPr>
              <a:t>: name, program, or semester</a:t>
            </a:r>
          </a:p>
          <a:p>
            <a:r>
              <a:rPr lang="en-US" sz="2000" dirty="0"/>
              <a:t>    </a:t>
            </a:r>
            <a:r>
              <a:rPr lang="en-US" sz="2000" dirty="0" err="1"/>
              <a:t>str</a:t>
            </a:r>
            <a:r>
              <a:rPr lang="en-US" sz="2000" dirty="0"/>
              <a:t> += x + ": " + student[x] + "\n"; </a:t>
            </a:r>
          </a:p>
          <a:p>
            <a:r>
              <a:rPr lang="en-US" sz="2000" dirty="0"/>
              <a:t>}</a:t>
            </a:r>
          </a:p>
          <a:p>
            <a:r>
              <a:rPr lang="en-US" sz="2000" dirty="0"/>
              <a:t>console.log(</a:t>
            </a:r>
            <a:r>
              <a:rPr lang="en-US" sz="2000" dirty="0" err="1"/>
              <a:t>str</a:t>
            </a:r>
            <a:r>
              <a:rPr lang="en-US" sz="2000" dirty="0"/>
              <a:t>);</a:t>
            </a:r>
            <a:endParaRPr lang="en-US" sz="1600" dirty="0"/>
          </a:p>
        </p:txBody>
      </p:sp>
    </p:spTree>
    <p:extLst>
      <p:ext uri="{BB962C8B-B14F-4D97-AF65-F5344CB8AC3E}">
        <p14:creationId xmlns:p14="http://schemas.microsoft.com/office/powerpoint/2010/main" val="21167562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5" y="548680"/>
            <a:ext cx="8446839" cy="599336"/>
          </a:xfrm>
        </p:spPr>
        <p:txBody>
          <a:bodyPr>
            <a:normAutofit fontScale="90000"/>
          </a:bodyPr>
          <a:lstStyle/>
          <a:p>
            <a:r>
              <a:rPr lang="en-CA" sz="4000" dirty="0">
                <a:effectLst>
                  <a:outerShdw blurRad="38100" dist="38100" dir="2700000" algn="tl">
                    <a:srgbClr val="000000">
                      <a:alpha val="43137"/>
                    </a:srgbClr>
                  </a:outerShdw>
                </a:effectLst>
              </a:rPr>
              <a:t>while &amp; do…while loop Examples</a:t>
            </a:r>
            <a:endParaRPr lang="en-US" sz="4000"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dirty="0"/>
          </a:p>
        </p:txBody>
      </p:sp>
      <p:graphicFrame>
        <p:nvGraphicFramePr>
          <p:cNvPr id="6" name="Table 5"/>
          <p:cNvGraphicFramePr>
            <a:graphicFrameLocks noGrp="1"/>
          </p:cNvGraphicFramePr>
          <p:nvPr/>
        </p:nvGraphicFramePr>
        <p:xfrm>
          <a:off x="1619672" y="1772816"/>
          <a:ext cx="5112568" cy="1950720"/>
        </p:xfrm>
        <a:graphic>
          <a:graphicData uri="http://schemas.openxmlformats.org/drawingml/2006/table">
            <a:tbl>
              <a:tblPr firstRow="1" bandRow="1">
                <a:tableStyleId>{5C22544A-7EE6-4342-B048-85BDC9FD1C3A}</a:tableStyleId>
              </a:tblPr>
              <a:tblGrid>
                <a:gridCol w="5112568">
                  <a:extLst>
                    <a:ext uri="{9D8B030D-6E8A-4147-A177-3AD203B41FA5}">
                      <a16:colId xmlns:a16="http://schemas.microsoft.com/office/drawing/2014/main" val="20000"/>
                    </a:ext>
                  </a:extLst>
                </a:gridCol>
              </a:tblGrid>
              <a:tr h="370840">
                <a:tc>
                  <a:txBody>
                    <a:bodyPr/>
                    <a:lstStyle/>
                    <a:p>
                      <a:r>
                        <a:rPr lang="en-CA" sz="2000" b="1" dirty="0">
                          <a:solidFill>
                            <a:srgbClr val="0000CC"/>
                          </a:solidFill>
                        </a:rPr>
                        <a:t>var</a:t>
                      </a:r>
                      <a:r>
                        <a:rPr lang="en-CA" sz="2000" b="0" dirty="0">
                          <a:solidFill>
                            <a:schemeClr val="tx1"/>
                          </a:solidFill>
                        </a:rPr>
                        <a:t> text = "";</a:t>
                      </a:r>
                    </a:p>
                    <a:p>
                      <a:r>
                        <a:rPr lang="en-CA" sz="2000" b="1" kern="1200" dirty="0">
                          <a:solidFill>
                            <a:srgbClr val="0000CC"/>
                          </a:solidFill>
                          <a:latin typeface="+mn-lt"/>
                          <a:ea typeface="+mn-ea"/>
                          <a:cs typeface="+mn-cs"/>
                        </a:rPr>
                        <a:t>var</a:t>
                      </a:r>
                      <a:r>
                        <a:rPr lang="en-CA" sz="2000" b="0" dirty="0">
                          <a:solidFill>
                            <a:schemeClr val="tx1"/>
                          </a:solidFill>
                        </a:rPr>
                        <a:t> </a:t>
                      </a:r>
                      <a:r>
                        <a:rPr lang="en-CA" sz="2000" b="0" dirty="0" err="1">
                          <a:solidFill>
                            <a:schemeClr val="tx1"/>
                          </a:solidFill>
                        </a:rPr>
                        <a:t>i</a:t>
                      </a:r>
                      <a:r>
                        <a:rPr lang="en-CA" sz="2000" b="0" dirty="0">
                          <a:solidFill>
                            <a:schemeClr val="tx1"/>
                          </a:solidFill>
                        </a:rPr>
                        <a:t> = </a:t>
                      </a:r>
                      <a:r>
                        <a:rPr lang="en-CA" sz="2000" b="1" kern="1200" dirty="0">
                          <a:solidFill>
                            <a:srgbClr val="FF8000"/>
                          </a:solidFill>
                          <a:effectLst>
                            <a:outerShdw blurRad="38100" dist="38100" dir="2700000" algn="tl">
                              <a:srgbClr val="FFFFFF"/>
                            </a:outerShdw>
                          </a:effectLst>
                          <a:latin typeface="+mn-lt"/>
                          <a:ea typeface="+mn-ea"/>
                          <a:cs typeface="+mn-cs"/>
                        </a:rPr>
                        <a:t>0</a:t>
                      </a:r>
                      <a:r>
                        <a:rPr lang="en-CA" sz="2000" b="0" dirty="0">
                          <a:solidFill>
                            <a:schemeClr val="tx1"/>
                          </a:solidFill>
                        </a:rPr>
                        <a:t>;</a:t>
                      </a:r>
                    </a:p>
                    <a:p>
                      <a:r>
                        <a:rPr lang="en-CA" sz="2000" b="1" kern="1200" dirty="0">
                          <a:solidFill>
                            <a:srgbClr val="0000CC"/>
                          </a:solidFill>
                          <a:latin typeface="+mn-lt"/>
                          <a:ea typeface="+mn-ea"/>
                          <a:cs typeface="+mn-cs"/>
                        </a:rPr>
                        <a:t>while</a:t>
                      </a:r>
                      <a:r>
                        <a:rPr lang="en-CA" sz="2000" b="0" dirty="0">
                          <a:solidFill>
                            <a:schemeClr val="tx1"/>
                          </a:solidFill>
                        </a:rPr>
                        <a:t> (</a:t>
                      </a:r>
                      <a:r>
                        <a:rPr lang="en-CA" sz="2000" b="0" dirty="0" err="1">
                          <a:solidFill>
                            <a:schemeClr val="tx1"/>
                          </a:solidFill>
                        </a:rPr>
                        <a:t>i</a:t>
                      </a:r>
                      <a:r>
                        <a:rPr lang="en-CA" sz="2000" b="0" dirty="0">
                          <a:solidFill>
                            <a:schemeClr val="tx1"/>
                          </a:solidFill>
                        </a:rPr>
                        <a:t> &lt; </a:t>
                      </a:r>
                      <a:r>
                        <a:rPr lang="en-CA" sz="2200" b="1" dirty="0">
                          <a:solidFill>
                            <a:srgbClr val="0000CC"/>
                          </a:solidFill>
                          <a:effectLst>
                            <a:outerShdw blurRad="38100" dist="38100" dir="2700000" algn="tl">
                              <a:srgbClr val="FFFFFF"/>
                            </a:outerShdw>
                          </a:effectLst>
                          <a:latin typeface="+mn-lt"/>
                          <a:ea typeface="+mn-ea"/>
                          <a:cs typeface="+mn-cs"/>
                        </a:rPr>
                        <a:t>10</a:t>
                      </a:r>
                      <a:r>
                        <a:rPr lang="en-CA" sz="2000" b="0" dirty="0">
                          <a:solidFill>
                            <a:schemeClr val="tx1"/>
                          </a:solidFill>
                        </a:rPr>
                        <a:t>) {</a:t>
                      </a:r>
                    </a:p>
                    <a:p>
                      <a:r>
                        <a:rPr lang="en-CA" sz="2000" b="0" dirty="0">
                          <a:solidFill>
                            <a:schemeClr val="tx1"/>
                          </a:solidFill>
                        </a:rPr>
                        <a:t>    text += </a:t>
                      </a:r>
                      <a:r>
                        <a:rPr lang="en-CA" sz="2000" b="0" dirty="0">
                          <a:solidFill>
                            <a:schemeClr val="tx1">
                              <a:lumMod val="75000"/>
                              <a:lumOff val="25000"/>
                            </a:schemeClr>
                          </a:solidFill>
                        </a:rPr>
                        <a:t>"\</a:t>
                      </a:r>
                      <a:r>
                        <a:rPr lang="en-CA" sz="2000" b="0" dirty="0" err="1">
                          <a:solidFill>
                            <a:schemeClr val="tx1">
                              <a:lumMod val="75000"/>
                              <a:lumOff val="25000"/>
                            </a:schemeClr>
                          </a:solidFill>
                        </a:rPr>
                        <a:t>nThe</a:t>
                      </a:r>
                      <a:r>
                        <a:rPr lang="en-CA" sz="2000" b="0" dirty="0">
                          <a:solidFill>
                            <a:schemeClr val="tx1">
                              <a:lumMod val="75000"/>
                              <a:lumOff val="25000"/>
                            </a:schemeClr>
                          </a:solidFill>
                        </a:rPr>
                        <a:t> number is " </a:t>
                      </a:r>
                      <a:r>
                        <a:rPr lang="en-CA" sz="2000" b="0" dirty="0">
                          <a:solidFill>
                            <a:schemeClr val="tx1"/>
                          </a:solidFill>
                        </a:rPr>
                        <a:t>+ </a:t>
                      </a:r>
                      <a:r>
                        <a:rPr lang="en-CA" sz="2000" b="0" dirty="0" err="1">
                          <a:solidFill>
                            <a:schemeClr val="tx1"/>
                          </a:solidFill>
                        </a:rPr>
                        <a:t>i</a:t>
                      </a:r>
                      <a:r>
                        <a:rPr lang="en-CA" sz="2000" b="0" dirty="0">
                          <a:solidFill>
                            <a:schemeClr val="tx1"/>
                          </a:solidFill>
                        </a:rPr>
                        <a:t>++;</a:t>
                      </a:r>
                    </a:p>
                    <a:p>
                      <a:r>
                        <a:rPr lang="en-CA" sz="2000" b="0" dirty="0">
                          <a:solidFill>
                            <a:schemeClr val="tx1"/>
                          </a:solidFill>
                        </a:rPr>
                        <a:t>}</a:t>
                      </a:r>
                    </a:p>
                    <a:p>
                      <a:r>
                        <a:rPr lang="en-CA" sz="2000" b="0" dirty="0">
                          <a:solidFill>
                            <a:schemeClr val="tx1"/>
                          </a:solidFill>
                        </a:rPr>
                        <a:t>console.log(text);</a:t>
                      </a:r>
                    </a:p>
                  </a:txBody>
                  <a:tcPr>
                    <a:solidFill>
                      <a:schemeClr val="accent1">
                        <a:alpha val="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1619672" y="4437112"/>
          <a:ext cx="5112568" cy="1310640"/>
        </p:xfrm>
        <a:graphic>
          <a:graphicData uri="http://schemas.openxmlformats.org/drawingml/2006/table">
            <a:tbl>
              <a:tblPr firstRow="1" bandRow="1">
                <a:tableStyleId>{5C22544A-7EE6-4342-B048-85BDC9FD1C3A}</a:tableStyleId>
              </a:tblPr>
              <a:tblGrid>
                <a:gridCol w="5112568">
                  <a:extLst>
                    <a:ext uri="{9D8B030D-6E8A-4147-A177-3AD203B41FA5}">
                      <a16:colId xmlns:a16="http://schemas.microsoft.com/office/drawing/2014/main" val="20000"/>
                    </a:ext>
                  </a:extLst>
                </a:gridCol>
              </a:tblGrid>
              <a:tr h="370840">
                <a:tc>
                  <a:txBody>
                    <a:bodyPr/>
                    <a:lstStyle/>
                    <a:p>
                      <a:r>
                        <a:rPr lang="nn-NO" sz="2000" b="1" kern="1200" dirty="0">
                          <a:solidFill>
                            <a:srgbClr val="0000CC"/>
                          </a:solidFill>
                          <a:latin typeface="+mn-lt"/>
                          <a:ea typeface="+mn-ea"/>
                          <a:cs typeface="+mn-cs"/>
                        </a:rPr>
                        <a:t>var</a:t>
                      </a:r>
                      <a:r>
                        <a:rPr lang="nn-NO" sz="2000" b="0" dirty="0">
                          <a:solidFill>
                            <a:schemeClr val="tx1"/>
                          </a:solidFill>
                        </a:rPr>
                        <a:t> i=</a:t>
                      </a:r>
                      <a:r>
                        <a:rPr lang="nn-NO" sz="2000" b="1" kern="1200" dirty="0">
                          <a:solidFill>
                            <a:srgbClr val="FF8000"/>
                          </a:solidFill>
                          <a:effectLst>
                            <a:outerShdw blurRad="38100" dist="38100" dir="2700000" algn="tl">
                              <a:srgbClr val="FFFFFF"/>
                            </a:outerShdw>
                          </a:effectLst>
                          <a:latin typeface="+mn-lt"/>
                          <a:ea typeface="+mn-ea"/>
                          <a:cs typeface="+mn-cs"/>
                        </a:rPr>
                        <a:t>10</a:t>
                      </a:r>
                      <a:r>
                        <a:rPr lang="nn-NO" sz="2000" b="0" dirty="0">
                          <a:solidFill>
                            <a:schemeClr val="tx1"/>
                          </a:solidFill>
                        </a:rPr>
                        <a:t>;</a:t>
                      </a:r>
                    </a:p>
                    <a:p>
                      <a:r>
                        <a:rPr lang="nn-NO" sz="2000" b="1" kern="1200" dirty="0">
                          <a:solidFill>
                            <a:srgbClr val="0000CC"/>
                          </a:solidFill>
                          <a:latin typeface="+mn-lt"/>
                          <a:ea typeface="+mn-ea"/>
                          <a:cs typeface="+mn-cs"/>
                        </a:rPr>
                        <a:t>do</a:t>
                      </a:r>
                      <a:r>
                        <a:rPr lang="nn-NO" sz="2000" b="0" dirty="0">
                          <a:solidFill>
                            <a:schemeClr val="tx1"/>
                          </a:solidFill>
                        </a:rPr>
                        <a:t> {</a:t>
                      </a:r>
                    </a:p>
                    <a:p>
                      <a:r>
                        <a:rPr lang="nn-NO" sz="2000" b="0" dirty="0">
                          <a:solidFill>
                            <a:schemeClr val="tx1"/>
                          </a:solidFill>
                        </a:rPr>
                        <a:t>    </a:t>
                      </a:r>
                      <a:r>
                        <a:rPr lang="nn-NO" sz="2000" b="0" kern="1200" dirty="0">
                          <a:solidFill>
                            <a:schemeClr val="tx1">
                              <a:lumMod val="75000"/>
                              <a:lumOff val="25000"/>
                            </a:schemeClr>
                          </a:solidFill>
                          <a:latin typeface="+mn-lt"/>
                          <a:ea typeface="+mn-ea"/>
                          <a:cs typeface="+mn-cs"/>
                        </a:rPr>
                        <a:t>console.log("week </a:t>
                      </a:r>
                      <a:r>
                        <a:rPr lang="nn-NO" sz="2000" b="0" dirty="0">
                          <a:solidFill>
                            <a:schemeClr val="tx1"/>
                          </a:solidFill>
                        </a:rPr>
                        <a:t>" + i++);</a:t>
                      </a:r>
                    </a:p>
                    <a:p>
                      <a:r>
                        <a:rPr lang="nn-NO" sz="2000" b="0" dirty="0">
                          <a:solidFill>
                            <a:schemeClr val="tx1"/>
                          </a:solidFill>
                        </a:rPr>
                        <a:t>} while (i&lt;</a:t>
                      </a:r>
                      <a:r>
                        <a:rPr lang="nn-NO" sz="2000" b="1" kern="1200" dirty="0">
                          <a:solidFill>
                            <a:srgbClr val="FF8000"/>
                          </a:solidFill>
                          <a:effectLst>
                            <a:outerShdw blurRad="38100" dist="38100" dir="2700000" algn="tl">
                              <a:srgbClr val="FFFFFF"/>
                            </a:outerShdw>
                          </a:effectLst>
                          <a:latin typeface="+mn-lt"/>
                          <a:ea typeface="+mn-ea"/>
                          <a:cs typeface="+mn-cs"/>
                        </a:rPr>
                        <a:t>15</a:t>
                      </a:r>
                      <a:r>
                        <a:rPr lang="nn-NO" sz="2000" b="0" dirty="0">
                          <a:solidFill>
                            <a:schemeClr val="tx1"/>
                          </a:solidFill>
                        </a:rPr>
                        <a:t>)</a:t>
                      </a:r>
                      <a:endParaRPr lang="en-CA" sz="2000" b="0" dirty="0">
                        <a:solidFill>
                          <a:schemeClr val="tx1"/>
                        </a:solidFill>
                      </a:endParaRPr>
                    </a:p>
                  </a:txBody>
                  <a:tcPr>
                    <a:solidFill>
                      <a:schemeClr val="accent1">
                        <a:alpha val="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006389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CA" dirty="0">
                <a:effectLst>
                  <a:outerShdw blurRad="38100" dist="38100" dir="2700000" algn="tl">
                    <a:srgbClr val="000000">
                      <a:alpha val="43137"/>
                    </a:srgbClr>
                  </a:outerShdw>
                </a:effectLst>
              </a:rPr>
              <a:t>break and continue Statements</a:t>
            </a:r>
          </a:p>
        </p:txBody>
      </p:sp>
      <p:sp>
        <p:nvSpPr>
          <p:cNvPr id="3" name="Text Placeholder 2"/>
          <p:cNvSpPr>
            <a:spLocks noGrp="1"/>
          </p:cNvSpPr>
          <p:nvPr>
            <p:ph type="body" idx="1"/>
          </p:nvPr>
        </p:nvSpPr>
        <p:spPr>
          <a:xfrm>
            <a:off x="457200" y="1196752"/>
            <a:ext cx="4040188" cy="1656183"/>
          </a:xfrm>
        </p:spPr>
        <p:txBody>
          <a:bodyPr/>
          <a:lstStyle/>
          <a:p>
            <a:pPr marL="342900" indent="-342900">
              <a:buFont typeface="Wingdings" panose="05000000000000000000" pitchFamily="2" charset="2"/>
              <a:buChar char="Ø"/>
            </a:pPr>
            <a:r>
              <a:rPr lang="en-CA" sz="2200" b="0" dirty="0">
                <a:solidFill>
                  <a:srgbClr val="0000CC"/>
                </a:solidFill>
                <a:effectLst>
                  <a:outerShdw blurRad="38100" dist="38100" dir="2700000" algn="tl">
                    <a:srgbClr val="000000">
                      <a:alpha val="43137"/>
                    </a:srgbClr>
                  </a:outerShdw>
                </a:effectLst>
              </a:rPr>
              <a:t>break:</a:t>
            </a:r>
            <a:r>
              <a:rPr lang="en-CA" sz="2200" b="0" dirty="0">
                <a:effectLst>
                  <a:outerShdw blurRad="38100" dist="38100" dir="2700000" algn="tl">
                    <a:srgbClr val="000000">
                      <a:alpha val="43137"/>
                    </a:srgbClr>
                  </a:outerShdw>
                </a:effectLst>
              </a:rPr>
              <a:t> breaks </a:t>
            </a:r>
            <a:r>
              <a:rPr lang="en-CA" sz="2200" b="0" dirty="0"/>
              <a:t>the loop and continue executing the code that follows after the loop (if any). </a:t>
            </a:r>
          </a:p>
        </p:txBody>
      </p:sp>
      <p:sp>
        <p:nvSpPr>
          <p:cNvPr id="4" name="Content Placeholder 3"/>
          <p:cNvSpPr>
            <a:spLocks noGrp="1"/>
          </p:cNvSpPr>
          <p:nvPr>
            <p:ph sz="half" idx="2"/>
          </p:nvPr>
        </p:nvSpPr>
        <p:spPr>
          <a:xfrm>
            <a:off x="457200" y="2924943"/>
            <a:ext cx="4040188" cy="3201219"/>
          </a:xfrm>
        </p:spPr>
        <p:txBody>
          <a:bodyPr>
            <a:normAutofit lnSpcReduction="10000"/>
          </a:bodyPr>
          <a:lstStyle/>
          <a:p>
            <a:pPr marL="0" indent="0">
              <a:buNone/>
            </a:pPr>
            <a:r>
              <a:rPr lang="en-CA" sz="2200" b="1" dirty="0">
                <a:solidFill>
                  <a:srgbClr val="0000CC"/>
                </a:solidFill>
              </a:rPr>
              <a:t>var</a:t>
            </a:r>
            <a:r>
              <a:rPr lang="en-CA" sz="2200" dirty="0"/>
              <a:t> </a:t>
            </a:r>
            <a:r>
              <a:rPr lang="en-CA" sz="2200" dirty="0" err="1"/>
              <a:t>i</a:t>
            </a:r>
            <a:r>
              <a:rPr lang="en-CA" sz="2200" dirty="0"/>
              <a:t>=</a:t>
            </a:r>
            <a:r>
              <a:rPr lang="en-CA" sz="2000" b="1" kern="1200" dirty="0">
                <a:solidFill>
                  <a:srgbClr val="FF8000"/>
                </a:solidFill>
              </a:rPr>
              <a:t>1</a:t>
            </a:r>
            <a:r>
              <a:rPr lang="en-CA" sz="2200" dirty="0"/>
              <a:t>;</a:t>
            </a:r>
          </a:p>
          <a:p>
            <a:pPr marL="0" indent="0">
              <a:buNone/>
            </a:pPr>
            <a:r>
              <a:rPr lang="en-CA" sz="2200" b="1" dirty="0">
                <a:solidFill>
                  <a:srgbClr val="0000CC"/>
                </a:solidFill>
              </a:rPr>
              <a:t>while</a:t>
            </a:r>
            <a:r>
              <a:rPr lang="en-CA" sz="2200" dirty="0"/>
              <a:t> (</a:t>
            </a:r>
            <a:r>
              <a:rPr lang="en-CA" sz="2200" dirty="0" err="1"/>
              <a:t>i</a:t>
            </a:r>
            <a:r>
              <a:rPr lang="en-CA" sz="2200" dirty="0"/>
              <a:t>&lt;</a:t>
            </a:r>
            <a:r>
              <a:rPr lang="en-CA" sz="2000" b="1" kern="1200" dirty="0">
                <a:solidFill>
                  <a:srgbClr val="FF8000"/>
                </a:solidFill>
              </a:rPr>
              <a:t>5</a:t>
            </a:r>
            <a:r>
              <a:rPr lang="en-CA" sz="2200" dirty="0"/>
              <a:t>)	{</a:t>
            </a:r>
          </a:p>
          <a:p>
            <a:pPr marL="0" indent="0">
              <a:buNone/>
            </a:pPr>
            <a:r>
              <a:rPr lang="en-CA" sz="2200" dirty="0"/>
              <a:t>  console.log("week "+</a:t>
            </a:r>
            <a:r>
              <a:rPr lang="en-CA" sz="2200" dirty="0" err="1"/>
              <a:t>i</a:t>
            </a:r>
            <a:r>
              <a:rPr lang="en-CA" sz="2200" dirty="0"/>
              <a:t>);</a:t>
            </a:r>
          </a:p>
          <a:p>
            <a:pPr marL="0" indent="0">
              <a:buNone/>
            </a:pPr>
            <a:r>
              <a:rPr lang="en-CA" sz="2200" dirty="0"/>
              <a:t>  </a:t>
            </a:r>
            <a:r>
              <a:rPr lang="en-CA" sz="2200" b="1" dirty="0">
                <a:solidFill>
                  <a:srgbClr val="0000CC"/>
                </a:solidFill>
              </a:rPr>
              <a:t>if</a:t>
            </a:r>
            <a:r>
              <a:rPr lang="en-CA" sz="2200" dirty="0"/>
              <a:t> (</a:t>
            </a:r>
            <a:r>
              <a:rPr lang="en-CA" sz="2200" dirty="0" err="1"/>
              <a:t>i</a:t>
            </a:r>
            <a:r>
              <a:rPr lang="en-CA" sz="2200" dirty="0"/>
              <a:t>==</a:t>
            </a:r>
            <a:r>
              <a:rPr lang="en-CA" sz="2000" b="1" kern="1200" dirty="0">
                <a:solidFill>
                  <a:srgbClr val="FF8000"/>
                </a:solidFill>
              </a:rPr>
              <a:t>3</a:t>
            </a:r>
            <a:r>
              <a:rPr lang="en-CA" sz="2200" dirty="0"/>
              <a:t>)</a:t>
            </a:r>
          </a:p>
          <a:p>
            <a:pPr marL="0" indent="0">
              <a:buNone/>
            </a:pPr>
            <a:r>
              <a:rPr lang="en-CA" sz="2200" dirty="0"/>
              <a:t>    </a:t>
            </a:r>
            <a:r>
              <a:rPr lang="en-CA" sz="2200" b="1" dirty="0">
                <a:solidFill>
                  <a:srgbClr val="0000CC"/>
                </a:solidFill>
              </a:rPr>
              <a:t>break</a:t>
            </a:r>
            <a:r>
              <a:rPr lang="en-CA" sz="2200" dirty="0"/>
              <a:t>;</a:t>
            </a:r>
          </a:p>
          <a:p>
            <a:pPr marL="0" indent="0">
              <a:buNone/>
            </a:pPr>
            <a:r>
              <a:rPr lang="en-CA" sz="2200" dirty="0"/>
              <a:t>  </a:t>
            </a:r>
            <a:r>
              <a:rPr lang="en-CA" sz="2200" b="1" dirty="0">
                <a:solidFill>
                  <a:srgbClr val="0000CC"/>
                </a:solidFill>
              </a:rPr>
              <a:t>else</a:t>
            </a:r>
          </a:p>
          <a:p>
            <a:pPr marL="0" indent="0">
              <a:buNone/>
            </a:pPr>
            <a:r>
              <a:rPr lang="en-CA" sz="2200" b="1" dirty="0">
                <a:solidFill>
                  <a:srgbClr val="0000CC"/>
                </a:solidFill>
              </a:rPr>
              <a:t>    </a:t>
            </a:r>
            <a:r>
              <a:rPr lang="en-CA" sz="2200" b="1" dirty="0" err="1">
                <a:solidFill>
                  <a:srgbClr val="0000CC"/>
                </a:solidFill>
              </a:rPr>
              <a:t>i</a:t>
            </a:r>
            <a:r>
              <a:rPr lang="en-CA" sz="2200" b="1" dirty="0">
                <a:solidFill>
                  <a:srgbClr val="0000CC"/>
                </a:solidFill>
              </a:rPr>
              <a:t>++</a:t>
            </a:r>
            <a:r>
              <a:rPr lang="en-CA" sz="2200" dirty="0"/>
              <a:t>;</a:t>
            </a:r>
          </a:p>
          <a:p>
            <a:pPr marL="0" indent="0">
              <a:buNone/>
            </a:pPr>
            <a:r>
              <a:rPr lang="en-CA" sz="2200" dirty="0"/>
              <a:t>}</a:t>
            </a:r>
          </a:p>
        </p:txBody>
      </p:sp>
      <p:sp>
        <p:nvSpPr>
          <p:cNvPr id="5" name="Text Placeholder 4"/>
          <p:cNvSpPr>
            <a:spLocks noGrp="1"/>
          </p:cNvSpPr>
          <p:nvPr>
            <p:ph type="body" sz="quarter" idx="3"/>
          </p:nvPr>
        </p:nvSpPr>
        <p:spPr>
          <a:xfrm>
            <a:off x="4645025" y="1340768"/>
            <a:ext cx="4041775" cy="1512167"/>
          </a:xfrm>
        </p:spPr>
        <p:txBody>
          <a:bodyPr/>
          <a:lstStyle/>
          <a:p>
            <a:pPr marL="342900" indent="-342900">
              <a:buFont typeface="Wingdings" panose="05000000000000000000" pitchFamily="2" charset="2"/>
              <a:buChar char="Ø"/>
            </a:pPr>
            <a:r>
              <a:rPr lang="en-CA" sz="2200" b="0" dirty="0">
                <a:solidFill>
                  <a:srgbClr val="0000CC"/>
                </a:solidFill>
                <a:effectLst>
                  <a:outerShdw blurRad="38100" dist="38100" dir="2700000" algn="tl">
                    <a:srgbClr val="000000">
                      <a:alpha val="43137"/>
                    </a:srgbClr>
                  </a:outerShdw>
                </a:effectLst>
              </a:rPr>
              <a:t>continue</a:t>
            </a:r>
            <a:r>
              <a:rPr lang="en-CA" sz="2200" b="0" dirty="0"/>
              <a:t>: breaks one iteration (in the loop), and continues with the next iteration in the loop</a:t>
            </a:r>
            <a:r>
              <a:rPr lang="en-CA" b="0" dirty="0"/>
              <a:t>.</a:t>
            </a:r>
          </a:p>
        </p:txBody>
      </p:sp>
      <p:sp>
        <p:nvSpPr>
          <p:cNvPr id="6" name="Content Placeholder 5"/>
          <p:cNvSpPr>
            <a:spLocks noGrp="1"/>
          </p:cNvSpPr>
          <p:nvPr>
            <p:ph sz="quarter" idx="4"/>
          </p:nvPr>
        </p:nvSpPr>
        <p:spPr>
          <a:xfrm>
            <a:off x="4497388" y="2996952"/>
            <a:ext cx="4539108" cy="3201219"/>
          </a:xfrm>
        </p:spPr>
        <p:txBody>
          <a:bodyPr>
            <a:normAutofit fontScale="92500" lnSpcReduction="10000"/>
          </a:bodyPr>
          <a:lstStyle/>
          <a:p>
            <a:pPr marL="0" indent="0">
              <a:buNone/>
            </a:pPr>
            <a:r>
              <a:rPr lang="en-CA" sz="2200" b="1" dirty="0">
                <a:solidFill>
                  <a:srgbClr val="0000CC"/>
                </a:solidFill>
              </a:rPr>
              <a:t>var</a:t>
            </a:r>
            <a:r>
              <a:rPr lang="en-CA" sz="2000" dirty="0"/>
              <a:t> </a:t>
            </a:r>
            <a:r>
              <a:rPr lang="en-CA" sz="2000" dirty="0" err="1"/>
              <a:t>i</a:t>
            </a:r>
            <a:r>
              <a:rPr lang="en-CA" sz="2000" dirty="0"/>
              <a:t>=</a:t>
            </a:r>
            <a:r>
              <a:rPr lang="en-CA" sz="2000" b="1" kern="1200" dirty="0">
                <a:solidFill>
                  <a:srgbClr val="FF8000"/>
                </a:solidFill>
              </a:rPr>
              <a:t>1</a:t>
            </a:r>
            <a:r>
              <a:rPr lang="en-CA" sz="2000" dirty="0"/>
              <a:t>, j=</a:t>
            </a:r>
            <a:r>
              <a:rPr lang="en-CA" sz="2000" b="1" kern="1200" dirty="0">
                <a:solidFill>
                  <a:srgbClr val="FF8000"/>
                </a:solidFill>
              </a:rPr>
              <a:t>1</a:t>
            </a:r>
            <a:r>
              <a:rPr lang="en-CA" sz="2000" dirty="0"/>
              <a:t>;</a:t>
            </a:r>
          </a:p>
          <a:p>
            <a:pPr marL="0" indent="0">
              <a:buNone/>
            </a:pPr>
            <a:r>
              <a:rPr lang="en-CA" sz="2200" b="1" dirty="0">
                <a:solidFill>
                  <a:srgbClr val="0000CC"/>
                </a:solidFill>
              </a:rPr>
              <a:t>while</a:t>
            </a:r>
            <a:r>
              <a:rPr lang="en-CA" sz="2000" dirty="0"/>
              <a:t> (</a:t>
            </a:r>
            <a:r>
              <a:rPr lang="en-CA" sz="2000" dirty="0" err="1"/>
              <a:t>i</a:t>
            </a:r>
            <a:r>
              <a:rPr lang="en-CA" sz="2000" dirty="0"/>
              <a:t>&lt;</a:t>
            </a:r>
            <a:r>
              <a:rPr lang="en-CA" sz="2000" b="1" kern="1200" dirty="0">
                <a:solidFill>
                  <a:srgbClr val="FF8000"/>
                </a:solidFill>
              </a:rPr>
              <a:t>5</a:t>
            </a:r>
            <a:r>
              <a:rPr lang="en-CA" sz="2000" dirty="0"/>
              <a:t>) {</a:t>
            </a:r>
          </a:p>
          <a:p>
            <a:pPr marL="0" indent="0">
              <a:buNone/>
            </a:pPr>
            <a:r>
              <a:rPr lang="en-CA" sz="2000" dirty="0"/>
              <a:t>   console.log('week: ' + </a:t>
            </a:r>
            <a:r>
              <a:rPr lang="en-CA" sz="2000" dirty="0" err="1"/>
              <a:t>i</a:t>
            </a:r>
            <a:r>
              <a:rPr lang="en-CA" sz="2000" dirty="0"/>
              <a:t> );</a:t>
            </a:r>
          </a:p>
          <a:p>
            <a:pPr marL="0" indent="0">
              <a:buNone/>
            </a:pPr>
            <a:r>
              <a:rPr lang="en-CA" sz="2000" dirty="0"/>
              <a:t>   </a:t>
            </a:r>
            <a:r>
              <a:rPr lang="en-CA" sz="2200" b="1" dirty="0">
                <a:solidFill>
                  <a:srgbClr val="0000CC"/>
                </a:solidFill>
              </a:rPr>
              <a:t>for</a:t>
            </a:r>
            <a:r>
              <a:rPr lang="en-CA" sz="2000" dirty="0"/>
              <a:t> (j=</a:t>
            </a:r>
            <a:r>
              <a:rPr lang="en-CA" sz="2000" b="1" kern="1200" dirty="0">
                <a:solidFill>
                  <a:srgbClr val="FF8000"/>
                </a:solidFill>
              </a:rPr>
              <a:t>1</a:t>
            </a:r>
            <a:r>
              <a:rPr lang="en-CA" sz="2000" dirty="0"/>
              <a:t>; j&lt;=</a:t>
            </a:r>
            <a:r>
              <a:rPr lang="en-CA" sz="2000" b="1" kern="1200" dirty="0">
                <a:solidFill>
                  <a:srgbClr val="FF8000"/>
                </a:solidFill>
              </a:rPr>
              <a:t>7</a:t>
            </a:r>
            <a:r>
              <a:rPr lang="en-CA" sz="2000" dirty="0"/>
              <a:t>; j++){</a:t>
            </a:r>
          </a:p>
          <a:p>
            <a:pPr marL="0" indent="0">
              <a:buNone/>
            </a:pPr>
            <a:r>
              <a:rPr lang="en-CA" sz="2000" dirty="0"/>
              <a:t>      </a:t>
            </a:r>
            <a:r>
              <a:rPr lang="en-CA" sz="1800" dirty="0"/>
              <a:t>console.log('day:'+ j +'of week:'+ </a:t>
            </a:r>
            <a:r>
              <a:rPr lang="en-CA" sz="1800" dirty="0" err="1"/>
              <a:t>i</a:t>
            </a:r>
            <a:r>
              <a:rPr lang="en-CA" sz="1800" dirty="0"/>
              <a:t>);</a:t>
            </a:r>
          </a:p>
          <a:p>
            <a:pPr marL="0" indent="0">
              <a:buNone/>
            </a:pPr>
            <a:r>
              <a:rPr lang="en-CA" sz="2000" dirty="0"/>
              <a:t>      if (j==</a:t>
            </a:r>
            <a:r>
              <a:rPr lang="en-CA" sz="2000" b="1" kern="1200" dirty="0">
                <a:solidFill>
                  <a:srgbClr val="FF8000"/>
                </a:solidFill>
              </a:rPr>
              <a:t>3</a:t>
            </a:r>
            <a:r>
              <a:rPr lang="en-CA" sz="2000" dirty="0"/>
              <a:t>) </a:t>
            </a:r>
            <a:r>
              <a:rPr lang="en-CA" sz="2200" b="1" dirty="0">
                <a:solidFill>
                  <a:srgbClr val="0000CC"/>
                </a:solidFill>
              </a:rPr>
              <a:t>continue</a:t>
            </a:r>
            <a:r>
              <a:rPr lang="en-CA" sz="2000" dirty="0"/>
              <a:t>;</a:t>
            </a:r>
          </a:p>
          <a:p>
            <a:pPr marL="0" indent="0">
              <a:buNone/>
            </a:pPr>
            <a:r>
              <a:rPr lang="en-CA" sz="2000" dirty="0"/>
              <a:t>   } // for</a:t>
            </a:r>
          </a:p>
          <a:p>
            <a:pPr marL="0" indent="0">
              <a:buNone/>
            </a:pPr>
            <a:r>
              <a:rPr lang="en-CA" sz="2000" dirty="0"/>
              <a:t>   </a:t>
            </a:r>
            <a:r>
              <a:rPr lang="en-CA" sz="2200" b="1" dirty="0" err="1">
                <a:solidFill>
                  <a:srgbClr val="0000CC"/>
                </a:solidFill>
              </a:rPr>
              <a:t>i</a:t>
            </a:r>
            <a:r>
              <a:rPr lang="en-CA" sz="2200" b="1" dirty="0">
                <a:solidFill>
                  <a:srgbClr val="0000CC"/>
                </a:solidFill>
              </a:rPr>
              <a:t>++;</a:t>
            </a:r>
          </a:p>
          <a:p>
            <a:pPr marL="0" indent="0">
              <a:buNone/>
            </a:pPr>
            <a:r>
              <a:rPr lang="en-CA" sz="2000" dirty="0"/>
              <a:t>}</a:t>
            </a:r>
          </a:p>
        </p:txBody>
      </p:sp>
      <p:sp>
        <p:nvSpPr>
          <p:cNvPr id="7" name="Slide Number Placeholder 6"/>
          <p:cNvSpPr>
            <a:spLocks noGrp="1"/>
          </p:cNvSpPr>
          <p:nvPr>
            <p:ph type="sldNum" sz="quarter" idx="12"/>
          </p:nvPr>
        </p:nvSpPr>
        <p:spPr/>
        <p:txBody>
          <a:bodyPr/>
          <a:lstStyle/>
          <a:p>
            <a:pPr>
              <a:defRPr/>
            </a:pPr>
            <a:fld id="{E40B5CB7-B7E9-40C0-9ABA-B9FDDA42712F}" type="slidenum">
              <a:rPr lang="en-CA" altLang="en-US" smtClean="0"/>
              <a:pPr>
                <a:defRPr/>
              </a:pPr>
              <a:t>55</a:t>
            </a:fld>
            <a:endParaRPr lang="en-CA" altLang="en-US" dirty="0"/>
          </a:p>
        </p:txBody>
      </p:sp>
    </p:spTree>
    <p:extLst>
      <p:ext uri="{BB962C8B-B14F-4D97-AF65-F5344CB8AC3E}">
        <p14:creationId xmlns:p14="http://schemas.microsoft.com/office/powerpoint/2010/main" val="1109243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Next Week</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defRPr/>
            </a:pPr>
            <a:r>
              <a:rPr lang="en-CA" altLang="en-US" sz="2800" dirty="0"/>
              <a:t>Functions</a:t>
            </a:r>
          </a:p>
          <a:p>
            <a:pPr lvl="1">
              <a:defRPr/>
            </a:pPr>
            <a:r>
              <a:rPr lang="en-CA" altLang="en-US" sz="2400" dirty="0"/>
              <a:t>User-defined functions</a:t>
            </a:r>
          </a:p>
          <a:p>
            <a:pPr lvl="1">
              <a:defRPr/>
            </a:pPr>
            <a:r>
              <a:rPr lang="en-CA" altLang="en-US" sz="2400" dirty="0"/>
              <a:t>Built-in / Global functions</a:t>
            </a:r>
          </a:p>
          <a:p>
            <a:pPr>
              <a:buFont typeface="Wingdings" panose="05000000000000000000" pitchFamily="2" charset="2"/>
              <a:buChar char="Ø"/>
              <a:defRPr/>
            </a:pPr>
            <a:r>
              <a:rPr lang="en-CA" altLang="en-US" sz="2800" dirty="0"/>
              <a:t>Variable scope</a:t>
            </a:r>
          </a:p>
          <a:p>
            <a:pPr>
              <a:buFont typeface="Wingdings" panose="05000000000000000000" pitchFamily="2" charset="2"/>
              <a:buChar char="Ø"/>
              <a:defRPr/>
            </a:pPr>
            <a:r>
              <a:rPr lang="en-CA" altLang="en-US" sz="2800" dirty="0"/>
              <a:t>JavaScript Closure</a:t>
            </a:r>
          </a:p>
          <a:p>
            <a:pPr marL="274320" indent="-274320">
              <a:buClr>
                <a:schemeClr val="accent3"/>
              </a:buClr>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CBA37878-2919-42D6-9040-4B812F07EF7E}" type="slidenum">
              <a:rPr lang="en-CA"/>
              <a:pPr>
                <a:defRPr/>
              </a:pPr>
              <a:t>56</a:t>
            </a:fld>
            <a:endParaRPr lang="en-CA"/>
          </a:p>
        </p:txBody>
      </p:sp>
    </p:spTree>
    <p:extLst>
      <p:ext uri="{BB962C8B-B14F-4D97-AF65-F5344CB8AC3E}">
        <p14:creationId xmlns:p14="http://schemas.microsoft.com/office/powerpoint/2010/main" val="10765894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829550" cy="2942092"/>
          </a:xfrm>
        </p:spPr>
        <p:txBody>
          <a:bodyPr>
            <a:normAutofit/>
          </a:bodyPr>
          <a:lstStyle/>
          <a:p>
            <a:pPr marL="0" indent="0" algn="ctr">
              <a:buNone/>
            </a:pPr>
            <a:r>
              <a:rPr lang="en-US" sz="9600" b="1" dirty="0">
                <a:solidFill>
                  <a:srgbClr val="FF0000"/>
                </a:solidFill>
              </a:rPr>
              <a:t>Thank you!</a:t>
            </a:r>
            <a:endParaRPr lang="en-US" sz="9600" i="1" dirty="0"/>
          </a:p>
        </p:txBody>
      </p:sp>
    </p:spTree>
    <p:extLst>
      <p:ext uri="{BB962C8B-B14F-4D97-AF65-F5344CB8AC3E}">
        <p14:creationId xmlns:p14="http://schemas.microsoft.com/office/powerpoint/2010/main" val="2085824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Standards</a:t>
            </a:r>
          </a:p>
        </p:txBody>
      </p:sp>
      <p:sp>
        <p:nvSpPr>
          <p:cNvPr id="3" name="Content Placeholder 2"/>
          <p:cNvSpPr>
            <a:spLocks noGrp="1"/>
          </p:cNvSpPr>
          <p:nvPr>
            <p:ph idx="1"/>
          </p:nvPr>
        </p:nvSpPr>
        <p:spPr>
          <a:xfrm>
            <a:off x="707010" y="2241551"/>
            <a:ext cx="7659750" cy="3017520"/>
          </a:xfrm>
        </p:spPr>
        <p:txBody>
          <a:bodyPr>
            <a:normAutofit fontScale="92500" lnSpcReduction="20000"/>
          </a:bodyPr>
          <a:lstStyle/>
          <a:p>
            <a:pPr fontAlgn="base">
              <a:buFont typeface="Arial" panose="020B0604020202020204" pitchFamily="34" charset="0"/>
              <a:buChar char="•"/>
            </a:pPr>
            <a:r>
              <a:rPr lang="en-US" dirty="0"/>
              <a:t>  Late submission:</a:t>
            </a:r>
          </a:p>
          <a:p>
            <a:pPr lvl="1" fontAlgn="base">
              <a:buFont typeface="Arial" panose="020B0604020202020204" pitchFamily="34" charset="0"/>
              <a:buChar char="•"/>
            </a:pPr>
            <a:r>
              <a:rPr lang="en-US" dirty="0"/>
              <a:t>  10% penalty each day for up to 5 school days. </a:t>
            </a:r>
            <a:r>
              <a:rPr lang="en-US" dirty="0">
                <a:solidFill>
                  <a:srgbClr val="FF0000"/>
                </a:solidFill>
              </a:rPr>
              <a:t>After that, no submission will be accepted.</a:t>
            </a:r>
            <a:r>
              <a:rPr lang="en-US" dirty="0"/>
              <a:t>  </a:t>
            </a:r>
          </a:p>
          <a:p>
            <a:pPr lvl="1" fontAlgn="base">
              <a:buFont typeface="Arial" panose="020B0604020202020204" pitchFamily="34" charset="0"/>
              <a:buChar char="•"/>
            </a:pPr>
            <a:r>
              <a:rPr lang="en-US" dirty="0"/>
              <a:t>Do not leave your questions over 1 week.</a:t>
            </a:r>
          </a:p>
          <a:p>
            <a:pPr fontAlgn="base">
              <a:buFont typeface="Arial" panose="020B0604020202020204" pitchFamily="34" charset="0"/>
              <a:buChar char="•"/>
            </a:pPr>
            <a:r>
              <a:rPr lang="en-US" dirty="0"/>
              <a:t>  Missed tests:</a:t>
            </a:r>
          </a:p>
          <a:p>
            <a:pPr lvl="1" fontAlgn="base">
              <a:buFont typeface="Arial" panose="020B0604020202020204" pitchFamily="34" charset="0"/>
              <a:buChar char="•"/>
            </a:pPr>
            <a:r>
              <a:rPr lang="en-US" dirty="0"/>
              <a:t>No make-up tests. </a:t>
            </a:r>
          </a:p>
          <a:p>
            <a:pPr lvl="1" fontAlgn="base">
              <a:buFont typeface="Arial" panose="020B0604020202020204" pitchFamily="34" charset="0"/>
              <a:buChar char="•"/>
            </a:pPr>
            <a:r>
              <a:rPr lang="en-US" dirty="0"/>
              <a:t>Will be exempted with acceptable reasons.</a:t>
            </a:r>
          </a:p>
          <a:p>
            <a:pPr fontAlgn="base">
              <a:buFont typeface="Arial" panose="020B0604020202020204" pitchFamily="34" charset="0"/>
              <a:buChar char="•"/>
            </a:pPr>
            <a:endParaRPr lang="en-US" dirty="0"/>
          </a:p>
        </p:txBody>
      </p:sp>
    </p:spTree>
    <p:extLst>
      <p:ext uri="{BB962C8B-B14F-4D97-AF65-F5344CB8AC3E}">
        <p14:creationId xmlns:p14="http://schemas.microsoft.com/office/powerpoint/2010/main" val="2650112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533400" y="228600"/>
            <a:ext cx="8229600" cy="706438"/>
          </a:xfrm>
        </p:spPr>
        <p:txBody>
          <a:bodyPr/>
          <a:lstStyle/>
          <a:p>
            <a:pPr eaLnBrk="1" fontAlgn="auto" hangingPunct="1">
              <a:spcAft>
                <a:spcPts val="0"/>
              </a:spcAft>
              <a:defRPr/>
            </a:pPr>
            <a:r>
              <a:rPr lang="en-CA" sz="4000" dirty="0"/>
              <a:t>Communication</a:t>
            </a:r>
          </a:p>
        </p:txBody>
      </p:sp>
      <p:sp>
        <p:nvSpPr>
          <p:cNvPr id="11267"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C2A5CC5-B4D9-4641-B41C-4CD519EEACBA}" type="slidenum">
              <a:rPr lang="en-CA" smtClean="0"/>
              <a:pPr eaLnBrk="1" hangingPunct="1"/>
              <a:t>7</a:t>
            </a:fld>
            <a:endParaRPr lang="en-CA"/>
          </a:p>
        </p:txBody>
      </p:sp>
      <p:sp>
        <p:nvSpPr>
          <p:cNvPr id="11268" name="Text Box 7"/>
          <p:cNvSpPr txBox="1">
            <a:spLocks noChangeArrowheads="1"/>
          </p:cNvSpPr>
          <p:nvPr/>
        </p:nvSpPr>
        <p:spPr bwMode="auto">
          <a:xfrm>
            <a:off x="914400" y="990600"/>
            <a:ext cx="69119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Tx/>
              <a:buChar char="•"/>
            </a:pPr>
            <a:r>
              <a:rPr lang="en-US" sz="2400" dirty="0">
                <a:solidFill>
                  <a:schemeClr val="tx2"/>
                </a:solidFill>
              </a:rPr>
              <a:t> </a:t>
            </a:r>
            <a:r>
              <a:rPr lang="en-US" sz="2400" dirty="0"/>
              <a:t> Blackboard Announcement</a:t>
            </a:r>
          </a:p>
          <a:p>
            <a:pPr eaLnBrk="1" hangingPunct="1">
              <a:buFontTx/>
              <a:buChar char="•"/>
            </a:pPr>
            <a:endParaRPr lang="en-CA" sz="2400" dirty="0"/>
          </a:p>
          <a:p>
            <a:pPr eaLnBrk="1" hangingPunct="1">
              <a:buFontTx/>
              <a:buChar char="•"/>
            </a:pPr>
            <a:r>
              <a:rPr lang="en-CA" sz="2400" dirty="0"/>
              <a:t> Email (preferred):</a:t>
            </a:r>
          </a:p>
          <a:p>
            <a:pPr eaLnBrk="1" hangingPunct="1"/>
            <a:r>
              <a:rPr lang="en-CA" sz="2400" dirty="0"/>
              <a:t>        </a:t>
            </a:r>
            <a:r>
              <a:rPr lang="en-CA" sz="2400" dirty="0">
                <a:hlinkClick r:id="rId3"/>
              </a:rPr>
              <a:t>sunny.shi@senecacollege.ca</a:t>
            </a:r>
            <a:endParaRPr lang="en-CA" sz="2400" dirty="0"/>
          </a:p>
          <a:p>
            <a:pPr marL="1085850" lvl="1" indent="-342900" eaLnBrk="1" hangingPunct="1">
              <a:buFont typeface="Wingdings" pitchFamily="2" charset="2"/>
              <a:buChar char="v"/>
            </a:pPr>
            <a:r>
              <a:rPr lang="en-CA" sz="2400" dirty="0">
                <a:solidFill>
                  <a:srgbClr val="FF0000"/>
                </a:solidFill>
              </a:rPr>
              <a:t>Important</a:t>
            </a:r>
            <a:r>
              <a:rPr lang="en-CA" sz="2400" dirty="0"/>
              <a:t>: </a:t>
            </a:r>
          </a:p>
          <a:p>
            <a:pPr lvl="1" indent="0" eaLnBrk="1" hangingPunct="1"/>
            <a:r>
              <a:rPr lang="en-CA" sz="2400" dirty="0"/>
              <a:t>	include your course, section, &amp; subject</a:t>
            </a:r>
          </a:p>
          <a:p>
            <a:pPr eaLnBrk="1" hangingPunct="1"/>
            <a:endParaRPr lang="en-CA" sz="2400" dirty="0"/>
          </a:p>
          <a:p>
            <a:pPr marL="342900" indent="-342900" eaLnBrk="1" hangingPunct="1">
              <a:buFont typeface="Arial" panose="020B0604020202020204" pitchFamily="34" charset="0"/>
              <a:buChar char="•"/>
            </a:pPr>
            <a:r>
              <a:rPr lang="en-CA" sz="2400" dirty="0"/>
              <a:t>Microsoft Teams Chat </a:t>
            </a:r>
          </a:p>
          <a:p>
            <a:pPr eaLnBrk="1" hangingPunct="1">
              <a:buFontTx/>
              <a:buChar char="•"/>
            </a:pPr>
            <a:r>
              <a:rPr lang="en-CA" sz="2400" dirty="0"/>
              <a:t> Individual online live meeting: by appointment</a:t>
            </a:r>
          </a:p>
        </p:txBody>
      </p:sp>
    </p:spTree>
    <p:extLst>
      <p:ext uri="{BB962C8B-B14F-4D97-AF65-F5344CB8AC3E}">
        <p14:creationId xmlns:p14="http://schemas.microsoft.com/office/powerpoint/2010/main" val="3462566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a:effectLst>
                  <a:outerShdw blurRad="38100" dist="38100" dir="2700000" algn="tl">
                    <a:srgbClr val="000000">
                      <a:alpha val="43137"/>
                    </a:srgbClr>
                  </a:outerShdw>
                </a:effectLst>
              </a:rPr>
              <a:t>Internet Architecture</a:t>
            </a:r>
          </a:p>
        </p:txBody>
      </p:sp>
      <p:sp>
        <p:nvSpPr>
          <p:cNvPr id="3" name="Content Placeholder 2"/>
          <p:cNvSpPr>
            <a:spLocks noGrp="1"/>
          </p:cNvSpPr>
          <p:nvPr>
            <p:ph idx="1"/>
          </p:nvPr>
        </p:nvSpPr>
        <p:spPr>
          <a:xfrm>
            <a:off x="301625" y="1124745"/>
            <a:ext cx="8540750" cy="2232248"/>
          </a:xfrm>
        </p:spPr>
        <p:txBody>
          <a:bodyPr>
            <a:normAutofit/>
          </a:bodyPr>
          <a:lstStyle/>
          <a:p>
            <a:pPr>
              <a:buFont typeface="Wingdings" panose="05000000000000000000" pitchFamily="2" charset="2"/>
              <a:buChar char="Ø"/>
            </a:pPr>
            <a:r>
              <a:rPr lang="en-CA" sz="2400" dirty="0"/>
              <a:t>The </a:t>
            </a:r>
            <a:r>
              <a:rPr lang="en-CA" sz="2400" b="1" dirty="0"/>
              <a:t>internet</a:t>
            </a:r>
            <a:r>
              <a:rPr lang="en-CA" sz="2400" dirty="0"/>
              <a:t> is a </a:t>
            </a:r>
            <a:r>
              <a:rPr lang="en-CA" sz="2400" u="sng" dirty="0"/>
              <a:t>collection of networks </a:t>
            </a:r>
            <a:r>
              <a:rPr lang="en-CA" sz="2400" dirty="0"/>
              <a:t>connected to each other. The networks are connected together to form the single entity that we know as the Internet.</a:t>
            </a:r>
            <a:endParaRPr lang="en-US" sz="2400" dirty="0"/>
          </a:p>
          <a:p>
            <a:pPr>
              <a:buFont typeface="Wingdings" panose="05000000000000000000" pitchFamily="2" charset="2"/>
              <a:buChar char="Ø"/>
            </a:pPr>
            <a:r>
              <a:rPr lang="en-US" sz="2400" dirty="0"/>
              <a:t>The Internet architecture is described in its name, a short form of the two words - interconnected networks.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pic>
        <p:nvPicPr>
          <p:cNvPr id="5" name="Picture 2" descr="D:\SenecaCollege\INT222-2014Winter\Lectures\images\Internet_map.jpg"/>
          <p:cNvPicPr>
            <a:picLocks noChangeAspect="1" noChangeArrowheads="1"/>
          </p:cNvPicPr>
          <p:nvPr/>
        </p:nvPicPr>
        <p:blipFill>
          <a:blip r:embed="rId3" cstate="print"/>
          <a:srcRect/>
          <a:stretch>
            <a:fillRect/>
          </a:stretch>
        </p:blipFill>
        <p:spPr bwMode="auto">
          <a:xfrm>
            <a:off x="2615269" y="3356993"/>
            <a:ext cx="3913461" cy="274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685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Internet Protocol Suite</a:t>
            </a:r>
          </a:p>
        </p:txBody>
      </p:sp>
      <p:sp>
        <p:nvSpPr>
          <p:cNvPr id="3" name="Content Placeholder 2"/>
          <p:cNvSpPr>
            <a:spLocks noGrp="1"/>
          </p:cNvSpPr>
          <p:nvPr>
            <p:ph idx="1"/>
          </p:nvPr>
        </p:nvSpPr>
        <p:spPr>
          <a:xfrm>
            <a:off x="301625" y="1153364"/>
            <a:ext cx="8540750" cy="4902423"/>
          </a:xfrm>
        </p:spPr>
        <p:txBody>
          <a:bodyPr>
            <a:normAutofit/>
          </a:bodyPr>
          <a:lstStyle/>
          <a:p>
            <a:pPr>
              <a:buFont typeface="Wingdings" panose="05000000000000000000" pitchFamily="2" charset="2"/>
              <a:buChar char="Ø"/>
            </a:pPr>
            <a:r>
              <a:rPr lang="en-CA" sz="2400" dirty="0">
                <a:effectLst/>
              </a:rPr>
              <a:t>The Internet Protocol Suite is the conceptual model and set of communication protocols used on the Internet.</a:t>
            </a:r>
          </a:p>
          <a:p>
            <a:pPr>
              <a:buFont typeface="Wingdings" panose="05000000000000000000" pitchFamily="2" charset="2"/>
              <a:buChar char="Ø"/>
            </a:pPr>
            <a:r>
              <a:rPr lang="en-CA" sz="2400" dirty="0"/>
              <a:t>Commonly known as TCP/IP</a:t>
            </a:r>
          </a:p>
          <a:p>
            <a:pPr lvl="1">
              <a:buFont typeface="Wingdings" pitchFamily="2" charset="2"/>
              <a:buChar char="q"/>
            </a:pPr>
            <a:r>
              <a:rPr lang="en-CA" sz="2000" dirty="0">
                <a:effectLst/>
              </a:rPr>
              <a:t>Transmission Control Protocol (TCP) &amp;</a:t>
            </a:r>
          </a:p>
          <a:p>
            <a:pPr lvl="1">
              <a:buFont typeface="Wingdings" pitchFamily="2" charset="2"/>
              <a:buChar char="q"/>
            </a:pPr>
            <a:r>
              <a:rPr lang="en-CA" sz="2000" dirty="0"/>
              <a:t>Internet Protocol (IP)</a:t>
            </a:r>
            <a:endParaRPr lang="en-CA" sz="2000" dirty="0">
              <a:effectLst/>
            </a:endParaRPr>
          </a:p>
          <a:p>
            <a:pPr>
              <a:buFont typeface="Wingdings" panose="05000000000000000000" pitchFamily="2" charset="2"/>
              <a:buChar char="Ø"/>
            </a:pPr>
            <a:r>
              <a:rPr lang="en-CA" sz="2400" dirty="0">
                <a:effectLst/>
              </a:rPr>
              <a:t>The Internet Protocol Suite </a:t>
            </a:r>
          </a:p>
          <a:p>
            <a:pPr lvl="1">
              <a:buFont typeface="Wingdings" pitchFamily="2" charset="2"/>
              <a:buChar char="q"/>
            </a:pPr>
            <a:r>
              <a:rPr lang="en-CA" sz="2000" dirty="0">
                <a:effectLst/>
              </a:rPr>
              <a:t>provides end-to-end data communication, </a:t>
            </a:r>
          </a:p>
          <a:p>
            <a:pPr lvl="1">
              <a:buFont typeface="Wingdings" pitchFamily="2" charset="2"/>
              <a:buChar char="q"/>
            </a:pPr>
            <a:r>
              <a:rPr lang="en-CA" sz="2000" dirty="0">
                <a:effectLst/>
              </a:rPr>
              <a:t>specifying h</a:t>
            </a:r>
            <a:r>
              <a:rPr lang="en-CA" sz="2000" dirty="0"/>
              <a:t>ow data should be </a:t>
            </a:r>
          </a:p>
          <a:p>
            <a:pPr lvl="2">
              <a:buFont typeface="Courier New" panose="02070309020205020404" pitchFamily="49" charset="0"/>
              <a:buChar char="o"/>
            </a:pPr>
            <a:r>
              <a:rPr lang="en-CA" sz="1600" dirty="0"/>
              <a:t>packetized,</a:t>
            </a:r>
          </a:p>
          <a:p>
            <a:pPr lvl="2">
              <a:buFont typeface="Courier New" panose="02070309020205020404" pitchFamily="49" charset="0"/>
              <a:buChar char="o"/>
            </a:pPr>
            <a:r>
              <a:rPr lang="en-CA" sz="1600" dirty="0"/>
              <a:t>a</a:t>
            </a:r>
            <a:r>
              <a:rPr lang="en-CA" sz="1600" dirty="0">
                <a:effectLst/>
              </a:rPr>
              <a:t>ddressed, </a:t>
            </a:r>
          </a:p>
          <a:p>
            <a:pPr lvl="2">
              <a:buFont typeface="Courier New" panose="02070309020205020404" pitchFamily="49" charset="0"/>
              <a:buChar char="o"/>
            </a:pPr>
            <a:r>
              <a:rPr lang="en-CA" sz="1600" dirty="0">
                <a:effectLst/>
              </a:rPr>
              <a:t>transmitted, </a:t>
            </a:r>
          </a:p>
          <a:p>
            <a:pPr lvl="2">
              <a:buFont typeface="Courier New" panose="02070309020205020404" pitchFamily="49" charset="0"/>
              <a:buChar char="o"/>
            </a:pPr>
            <a:r>
              <a:rPr lang="en-CA" sz="1600" dirty="0">
                <a:effectLst/>
              </a:rPr>
              <a:t>routed, </a:t>
            </a:r>
          </a:p>
          <a:p>
            <a:pPr lvl="2">
              <a:buFont typeface="Courier New" panose="02070309020205020404" pitchFamily="49" charset="0"/>
              <a:buChar char="o"/>
            </a:pPr>
            <a:r>
              <a:rPr lang="en-CA" sz="1600" dirty="0">
                <a:effectLst/>
              </a:rPr>
              <a:t>received.</a:t>
            </a:r>
            <a:r>
              <a:rPr lang="en-CA" sz="2400" dirty="0"/>
              <a:t>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9</a:t>
            </a:fld>
            <a:endParaRPr lang="en-CA" altLang="en-US"/>
          </a:p>
        </p:txBody>
      </p:sp>
    </p:spTree>
    <p:extLst>
      <p:ext uri="{BB962C8B-B14F-4D97-AF65-F5344CB8AC3E}">
        <p14:creationId xmlns:p14="http://schemas.microsoft.com/office/powerpoint/2010/main" val="784381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28245</TotalTime>
  <Words>4975</Words>
  <Application>Microsoft Office PowerPoint</Application>
  <PresentationFormat>On-screen Show (4:3)</PresentationFormat>
  <Paragraphs>710</Paragraphs>
  <Slides>57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Arial</vt:lpstr>
      <vt:lpstr>Arial Black</vt:lpstr>
      <vt:lpstr>Arial Narrow</vt:lpstr>
      <vt:lpstr>Calibri</vt:lpstr>
      <vt:lpstr>Comic Sans MS</vt:lpstr>
      <vt:lpstr>Courier New</vt:lpstr>
      <vt:lpstr>Helvetica Neue</vt:lpstr>
      <vt:lpstr>Lucida Console</vt:lpstr>
      <vt:lpstr>Wingdings</vt:lpstr>
      <vt:lpstr>Wingdings 2</vt:lpstr>
      <vt:lpstr>Office Theme</vt:lpstr>
      <vt:lpstr>Web Programming Principles</vt:lpstr>
      <vt:lpstr>Outline</vt:lpstr>
      <vt:lpstr>Course Overview</vt:lpstr>
      <vt:lpstr>Course Overview</vt:lpstr>
      <vt:lpstr>Course Overview</vt:lpstr>
      <vt:lpstr>Course Standards</vt:lpstr>
      <vt:lpstr>Communication</vt:lpstr>
      <vt:lpstr>Internet Architecture</vt:lpstr>
      <vt:lpstr>Internet Protocol Suite</vt:lpstr>
      <vt:lpstr>Services Provided by the Internet</vt:lpstr>
      <vt:lpstr>Client Server Model</vt:lpstr>
      <vt:lpstr>Uniform Resource Locators (URL)</vt:lpstr>
      <vt:lpstr>HTML URL Encoding</vt:lpstr>
      <vt:lpstr>DNS (Domain Name System/Server)</vt:lpstr>
      <vt:lpstr>Hypertext Transfer Protocol </vt:lpstr>
      <vt:lpstr>HTTP Request and Response Messages</vt:lpstr>
      <vt:lpstr>HTTP Request</vt:lpstr>
      <vt:lpstr>HTTP Response</vt:lpstr>
      <vt:lpstr>HTTP Secure</vt:lpstr>
      <vt:lpstr>Web Application</vt:lpstr>
      <vt:lpstr>Front-end Web Application</vt:lpstr>
      <vt:lpstr>Front-end Web Application</vt:lpstr>
      <vt:lpstr>JavaScript Environment</vt:lpstr>
      <vt:lpstr>Introduction to JavaScript</vt:lpstr>
      <vt:lpstr>Introduction to JavaScript (cont’d)</vt:lpstr>
      <vt:lpstr>Basic JavaScript Rules</vt:lpstr>
      <vt:lpstr>Basic JavaScript Rules</vt:lpstr>
      <vt:lpstr>JavaScript data types</vt:lpstr>
      <vt:lpstr>JavaScript data types</vt:lpstr>
      <vt:lpstr>JavaScript Variable</vt:lpstr>
      <vt:lpstr>Declare and Refer Variables</vt:lpstr>
      <vt:lpstr>Variables Example</vt:lpstr>
      <vt:lpstr>Special values</vt:lpstr>
      <vt:lpstr>Expressions</vt:lpstr>
      <vt:lpstr>Expressions - Ternary Operator</vt:lpstr>
      <vt:lpstr>Arithmetic Operators</vt:lpstr>
      <vt:lpstr>Arithmetic Operators - Assigning Values</vt:lpstr>
      <vt:lpstr>Logical Operators</vt:lpstr>
      <vt:lpstr>Comparison Operators</vt:lpstr>
      <vt:lpstr>Other Operators</vt:lpstr>
      <vt:lpstr>Strings and Quotation Marks</vt:lpstr>
      <vt:lpstr>Concatenation of Strings</vt:lpstr>
      <vt:lpstr>console.log()</vt:lpstr>
      <vt:lpstr>Adding Strings and Numbers</vt:lpstr>
      <vt:lpstr>Example - Evaluating Expressions</vt:lpstr>
      <vt:lpstr>Programming Constructs</vt:lpstr>
      <vt:lpstr>Construct (1) - Sequence</vt:lpstr>
      <vt:lpstr>Construct (2) - Selection</vt:lpstr>
      <vt:lpstr>if-else Example </vt:lpstr>
      <vt:lpstr>Switch-case Example </vt:lpstr>
      <vt:lpstr>Construct (3) - Iteration</vt:lpstr>
      <vt:lpstr>for loop Example</vt:lpstr>
      <vt:lpstr>for in loop Example</vt:lpstr>
      <vt:lpstr>while &amp; do…while loop Examples</vt:lpstr>
      <vt:lpstr>break and continue Statements</vt:lpstr>
      <vt:lpstr>Next Week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Rebecca.Isowa</dc:creator>
  <cp:lastModifiedBy>Layla Medina Perez</cp:lastModifiedBy>
  <cp:revision>452</cp:revision>
  <cp:lastPrinted>2014-12-15T14:00:04Z</cp:lastPrinted>
  <dcterms:created xsi:type="dcterms:W3CDTF">2012-08-23T18:09:37Z</dcterms:created>
  <dcterms:modified xsi:type="dcterms:W3CDTF">2022-01-11T17:51:34Z</dcterms:modified>
</cp:coreProperties>
</file>