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3" r:id="rId3"/>
    <p:sldId id="305" r:id="rId4"/>
    <p:sldId id="306" r:id="rId5"/>
    <p:sldId id="307" r:id="rId6"/>
    <p:sldId id="308" r:id="rId7"/>
    <p:sldId id="309" r:id="rId8"/>
    <p:sldId id="313" r:id="rId9"/>
    <p:sldId id="310" r:id="rId10"/>
    <p:sldId id="314" r:id="rId11"/>
    <p:sldId id="312" r:id="rId12"/>
    <p:sldId id="304" r:id="rId13"/>
    <p:sldId id="303" r:id="rId14"/>
    <p:sldId id="288" r:id="rId15"/>
    <p:sldId id="315" r:id="rId16"/>
    <p:sldId id="289" r:id="rId17"/>
    <p:sldId id="295" r:id="rId18"/>
    <p:sldId id="316" r:id="rId19"/>
    <p:sldId id="317" r:id="rId20"/>
    <p:sldId id="290" r:id="rId21"/>
    <p:sldId id="294" r:id="rId22"/>
    <p:sldId id="291" r:id="rId23"/>
    <p:sldId id="298" r:id="rId24"/>
    <p:sldId id="287" r:id="rId25"/>
    <p:sldId id="299" r:id="rId26"/>
    <p:sldId id="319" r:id="rId27"/>
    <p:sldId id="318" r:id="rId28"/>
    <p:sldId id="300" r:id="rId29"/>
    <p:sldId id="301" r:id="rId30"/>
    <p:sldId id="302" r:id="rId3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2934-4ECA-466B-8C78-B07CC3D6A407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06635-A8BA-4017-BAD5-0F91A7619E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5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344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55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4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33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92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46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1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8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9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04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8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18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646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893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046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34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527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133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321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42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622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651B-68EC-468C-B02F-5D204A72610F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95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76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65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99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67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B651B-68EC-468C-B02F-5D204A72610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39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96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7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8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4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1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2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1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8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F676-F90B-4130-8CC6-B9EEE4FB666A}" type="datetimeFigureOut">
              <a:rPr lang="nl-NL" smtClean="0"/>
              <a:t>24-11-2018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EC8A-A115-4387-945D-27A082F5C9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8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000" b="1" dirty="0" smtClean="0"/>
              <a:t>SQL</a:t>
            </a:r>
            <a:endParaRPr lang="nl-NL" sz="8000" b="1" dirty="0"/>
          </a:p>
        </p:txBody>
      </p:sp>
      <p:sp>
        <p:nvSpPr>
          <p:cNvPr id="23" name="Tijdelijke aanduiding voor inhoud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periode 2</a:t>
            </a:r>
          </a:p>
          <a:p>
            <a:endParaRPr lang="nl-NL" sz="2000" dirty="0" smtClean="0"/>
          </a:p>
          <a:p>
            <a:r>
              <a:rPr lang="nl-NL" sz="2000" dirty="0" smtClean="0"/>
              <a:t>Tekstbewerkingen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1A9D-9BBD-4318-9C37-697DAA3E51BC}" type="slidenum">
              <a:rPr lang="nl-NL" smtClean="0"/>
              <a:pPr/>
              <a:t>1</a:t>
            </a:fld>
            <a:endParaRPr lang="nl-NL" dirty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pic>
        <p:nvPicPr>
          <p:cNvPr id="2050" name="Picture 2" descr="http://gik.firetrot.com/wp-content/uploads/2011/10/SQL-tutoria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9675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Wat nou als je uit die 967 resultaten specifiek 1 persoon zoekt?</a:t>
            </a: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06612"/>
            <a:ext cx="9906000" cy="4933950"/>
          </a:xfrm>
          <a:prstGeom prst="rect">
            <a:avLst/>
          </a:prstGeom>
        </p:spPr>
      </p:pic>
      <p:cxnSp>
        <p:nvCxnSpPr>
          <p:cNvPr id="5" name="Rechte verbindingslijn met pijl 4"/>
          <p:cNvCxnSpPr/>
          <p:nvPr/>
        </p:nvCxnSpPr>
        <p:spPr>
          <a:xfrm flipH="1">
            <a:off x="3635896" y="3459341"/>
            <a:ext cx="185192" cy="61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3821088" y="3459341"/>
            <a:ext cx="534888" cy="545723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3860304" y="3459341"/>
            <a:ext cx="1359768" cy="542654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3860304" y="3459341"/>
            <a:ext cx="2583904" cy="458637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3860304" y="3459341"/>
            <a:ext cx="3381164" cy="542654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>
            <a:off x="3860304" y="3459341"/>
            <a:ext cx="4240088" cy="542654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3860304" y="3459341"/>
            <a:ext cx="5513158" cy="458637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 flipH="1">
            <a:off x="4355976" y="1988840"/>
            <a:ext cx="2088232" cy="259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611011" y="527994"/>
            <a:ext cx="7921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voornaam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tussenvoegsel, Achternaam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11011" y="989659"/>
            <a:ext cx="317266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nummer = </a:t>
            </a: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Resultaat:</a:t>
            </a:r>
            <a:endParaRPr kumimoji="0" lang="nl-N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24" y="2651652"/>
            <a:ext cx="7829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 1 </a:t>
            </a:r>
            <a:r>
              <a:rPr lang="nl-NL" b="1" dirty="0" smtClean="0"/>
              <a:t>A t/m 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6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CONCAT</a:t>
            </a:r>
          </a:p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SUBSTRING</a:t>
            </a:r>
          </a:p>
          <a:p>
            <a:r>
              <a:rPr lang="en-US" sz="2800" dirty="0" smtClean="0"/>
              <a:t>TRIM</a:t>
            </a:r>
          </a:p>
          <a:p>
            <a:r>
              <a:rPr lang="en-US" sz="2800" dirty="0" smtClean="0"/>
              <a:t>REPLACE</a:t>
            </a:r>
          </a:p>
          <a:p>
            <a:r>
              <a:rPr lang="en-US" sz="2800" dirty="0" smtClean="0"/>
              <a:t>IF</a:t>
            </a:r>
            <a:endParaRPr lang="nl-NL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Deze Les: </a:t>
            </a:r>
            <a:r>
              <a:rPr lang="nl-NL" sz="3600" b="1" dirty="0" smtClean="0">
                <a:solidFill>
                  <a:srgbClr val="00B0F0"/>
                </a:solidFill>
                <a:cs typeface="Tahoma" pitchFamily="34" charset="0"/>
              </a:rPr>
              <a:t>Tekstbewerkingen</a:t>
            </a:r>
            <a:endParaRPr lang="nl-NL" sz="3600" b="1" dirty="0">
              <a:solidFill>
                <a:srgbClr val="00B0F0"/>
              </a:solidFill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3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Aan</a:t>
            </a:r>
            <a:r>
              <a:rPr lang="en-US" sz="2800" dirty="0" smtClean="0"/>
              <a:t> </a:t>
            </a:r>
            <a:r>
              <a:rPr lang="en-US" sz="2800" dirty="0" err="1" smtClean="0"/>
              <a:t>elkaar</a:t>
            </a:r>
            <a:r>
              <a:rPr lang="en-US" sz="2800" dirty="0" smtClean="0"/>
              <a:t> </a:t>
            </a:r>
            <a:r>
              <a:rPr lang="en-US" sz="2800" dirty="0" err="1" smtClean="0"/>
              <a:t>plakken</a:t>
            </a:r>
            <a:r>
              <a:rPr lang="en-US" sz="2800" dirty="0" smtClean="0"/>
              <a:t> van </a:t>
            </a:r>
            <a:r>
              <a:rPr lang="en-US" sz="2800" dirty="0" err="1" smtClean="0"/>
              <a:t>tekst</a:t>
            </a:r>
            <a:r>
              <a:rPr lang="en-US" sz="2800" dirty="0" smtClean="0"/>
              <a:t>/strings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(voornaam, tussenvoegsel, Achternaam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nl-NL" sz="2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volledigenaam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CONCAT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SELECT * FROM namen</a:t>
            </a:r>
          </a:p>
          <a:p>
            <a:pPr marL="0" indent="0">
              <a:buNone/>
            </a:pP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(voornaam, tussenvoegsel, Achternaam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nl-NL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volledigenaam</a:t>
            </a:r>
            <a:r>
              <a:rPr lang="nl-NL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>
                <a:cs typeface="Tahoma" pitchFamily="34" charset="0"/>
              </a:rPr>
              <a:t>CONCAT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38" y="1823303"/>
            <a:ext cx="7308304" cy="1731506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49" y="4680771"/>
            <a:ext cx="4124501" cy="33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Lengte</a:t>
            </a:r>
            <a:r>
              <a:rPr lang="en-US" sz="2800" dirty="0" smtClean="0"/>
              <a:t> </a:t>
            </a:r>
            <a:r>
              <a:rPr lang="en-US" sz="2800" dirty="0" err="1" smtClean="0"/>
              <a:t>vaststellen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string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voornaam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, LENGTH(voornaam)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LENGTH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voornaam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, LENGTH(voornaam)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LENGTH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17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1800" y="338378"/>
            <a:ext cx="5697388" cy="4223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6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voornaam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, LENGTH(voornaam)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LENGTH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1800" y="338378"/>
            <a:ext cx="5697388" cy="42233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Ovaal 2"/>
          <p:cNvSpPr/>
          <p:nvPr/>
        </p:nvSpPr>
        <p:spPr>
          <a:xfrm>
            <a:off x="4695832" y="46624"/>
            <a:ext cx="3754760" cy="115212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2339752" y="692696"/>
            <a:ext cx="2356080" cy="506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496862" y="1168598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rgbClr val="FF0000"/>
                </a:solidFill>
              </a:rPr>
              <a:t>Geen ALIAS opgegeven</a:t>
            </a:r>
            <a:endParaRPr lang="nl-NL" sz="2800" b="1" dirty="0">
              <a:solidFill>
                <a:srgbClr val="FF000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907704" y="2122705"/>
            <a:ext cx="5760640" cy="2962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52" y="260648"/>
            <a:ext cx="5689765" cy="4622934"/>
          </a:xfrm>
          <a:prstGeom prst="rect">
            <a:avLst/>
          </a:prstGeom>
        </p:spPr>
      </p:pic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voornaam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, LENGTH(voornaam) </a:t>
            </a:r>
            <a:r>
              <a:rPr lang="nl-NL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 lengte </a:t>
            </a:r>
            <a:r>
              <a:rPr lang="nl-NL" sz="24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3" name="Ovaal 2"/>
          <p:cNvSpPr/>
          <p:nvPr/>
        </p:nvSpPr>
        <p:spPr>
          <a:xfrm>
            <a:off x="4695832" y="46624"/>
            <a:ext cx="3754760" cy="115212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2339752" y="692696"/>
            <a:ext cx="2356080" cy="506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496862" y="1168598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rgbClr val="00B050"/>
                </a:solidFill>
              </a:rPr>
              <a:t>WEL ALIAS opgegeven</a:t>
            </a:r>
            <a:endParaRPr lang="nl-NL" sz="2800" b="1" dirty="0">
              <a:solidFill>
                <a:srgbClr val="00B05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907704" y="2122705"/>
            <a:ext cx="5760640" cy="2962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941" y="1582719"/>
            <a:ext cx="4105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Een </a:t>
            </a:r>
            <a:r>
              <a:rPr lang="nl-NL" sz="2800" b="1" u="sng" dirty="0" smtClean="0"/>
              <a:t>gedeelte</a:t>
            </a:r>
            <a:r>
              <a:rPr lang="nl-NL" sz="2800" dirty="0" smtClean="0"/>
              <a:t> uit een kolom-</a:t>
            </a:r>
            <a:r>
              <a:rPr lang="nl-NL" sz="2800" dirty="0" err="1" smtClean="0"/>
              <a:t>value</a:t>
            </a:r>
            <a:r>
              <a:rPr lang="nl-NL" sz="2800" dirty="0" smtClean="0"/>
              <a:t> ophalen</a:t>
            </a:r>
          </a:p>
          <a:p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	</a:t>
            </a:r>
            <a:r>
              <a:rPr lang="nl-NL" sz="2800" dirty="0" smtClean="0">
                <a:solidFill>
                  <a:srgbClr val="00B0F0"/>
                </a:solidFill>
              </a:rPr>
              <a:t>Functie-werking:</a:t>
            </a:r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SUBSTRING(tekst, beginpositie, aantal tekens)</a:t>
            </a:r>
          </a:p>
          <a:p>
            <a:endParaRPr lang="nl-NL" sz="2800" dirty="0" smtClean="0"/>
          </a:p>
          <a:p>
            <a:r>
              <a:rPr lang="nl-NL" sz="2800" dirty="0" smtClean="0"/>
              <a:t>Voorbeeld: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SUBSTRING(voornaam, 1, 5) FROM 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SUBSTRING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endParaRPr lang="nl-NL" sz="2800" dirty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SUBSTRING(voornaam, 1, 5) FROM namen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SUBSTRING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21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856" y="256620"/>
            <a:ext cx="5710539" cy="423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969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Verwijderen</a:t>
            </a:r>
            <a:r>
              <a:rPr lang="en-US" sz="2800" dirty="0" smtClean="0"/>
              <a:t> van extra </a:t>
            </a:r>
            <a:r>
              <a:rPr lang="en-US" sz="2800" dirty="0" err="1" smtClean="0"/>
              <a:t>spaties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het begin en </a:t>
            </a:r>
            <a:r>
              <a:rPr lang="en-US" sz="2800" dirty="0" err="1" smtClean="0"/>
              <a:t>einde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tekst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TRIM(‘   Tekst met voor en na spaties           ‘)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TRIM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8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Verwijderen</a:t>
            </a:r>
            <a:r>
              <a:rPr lang="en-US" sz="2800" dirty="0" smtClean="0"/>
              <a:t> van extra </a:t>
            </a:r>
            <a:r>
              <a:rPr lang="en-US" sz="2800" dirty="0" err="1" smtClean="0"/>
              <a:t>spaties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het begin en </a:t>
            </a:r>
            <a:r>
              <a:rPr lang="en-US" sz="2800" dirty="0" err="1" smtClean="0"/>
              <a:t>einde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tekst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SELECT TRIM(‘   Tekst met voor en na spaties           ‘)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TRIM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64" y="2897224"/>
            <a:ext cx="8916721" cy="12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tekenreeks</a:t>
            </a:r>
            <a:r>
              <a:rPr lang="en-US" sz="2800" dirty="0" smtClean="0"/>
              <a:t> </a:t>
            </a:r>
            <a:r>
              <a:rPr lang="en-US" sz="2800" dirty="0" err="1" smtClean="0"/>
              <a:t>vervangen</a:t>
            </a:r>
            <a:r>
              <a:rPr lang="en-US" sz="2800" dirty="0" smtClean="0"/>
              <a:t> door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andere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REPLACE(zoektekst, vindtekst, vervangende tekst)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REPLACE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(‘38892AH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zw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zw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’, ‘ZEEWOLDE’)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REPLACE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2" name="Rechthoek 1"/>
          <p:cNvSpPr/>
          <p:nvPr/>
        </p:nvSpPr>
        <p:spPr>
          <a:xfrm>
            <a:off x="-108520" y="2204864"/>
            <a:ext cx="3549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	</a:t>
            </a:r>
            <a:r>
              <a:rPr lang="nl-NL" sz="2800" dirty="0">
                <a:solidFill>
                  <a:srgbClr val="00B0F0"/>
                </a:solidFill>
              </a:rPr>
              <a:t>Functie-werking:</a:t>
            </a:r>
          </a:p>
        </p:txBody>
      </p:sp>
    </p:spTree>
    <p:extLst>
      <p:ext uri="{BB962C8B-B14F-4D97-AF65-F5344CB8AC3E}">
        <p14:creationId xmlns:p14="http://schemas.microsoft.com/office/powerpoint/2010/main" val="10936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Vervangen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tekenreeks</a:t>
            </a:r>
            <a:r>
              <a:rPr lang="en-US" sz="2800" dirty="0" smtClean="0"/>
              <a:t> door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andere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REPLACE(zoektekst, vindtekst, vervangende tekst)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REPLACE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(‘38892AH 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zw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’, ‘</a:t>
            </a:r>
            <a:r>
              <a:rPr lang="nl-NL" sz="2800" b="1" dirty="0" err="1" smtClean="0">
                <a:latin typeface="Courier New" pitchFamily="49" charset="0"/>
                <a:cs typeface="Courier New" pitchFamily="49" charset="0"/>
              </a:rPr>
              <a:t>zw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’, ‘ZEEWOLDE’)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REPLACE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8" y="2708920"/>
            <a:ext cx="8986642" cy="11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Vervangen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tekenreeks</a:t>
            </a:r>
            <a:r>
              <a:rPr lang="en-US" sz="2800" dirty="0" smtClean="0"/>
              <a:t> door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andere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voornaam, REPLACE(voornaam, 'J', 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'M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') AS nieuwenaam 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Wat is de </a:t>
            </a:r>
            <a:r>
              <a:rPr lang="en-US" sz="2800" dirty="0" err="1" smtClean="0"/>
              <a:t>uitkomst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REPLACE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25" name="Afbeelding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446" y="3933056"/>
            <a:ext cx="4135626" cy="2995771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6300192" y="4365104"/>
            <a:ext cx="2160240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7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Afbeelding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46" y="3933056"/>
            <a:ext cx="4135626" cy="2995771"/>
          </a:xfrm>
          <a:prstGeom prst="rect">
            <a:avLst/>
          </a:prstGeom>
        </p:spPr>
      </p:pic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Vervangen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tekenreeks</a:t>
            </a:r>
            <a:r>
              <a:rPr lang="en-US" sz="2800" dirty="0" smtClean="0"/>
              <a:t> door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andere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voornaam, REPLACE(voornaam, 'J', 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'M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') AS nieuwenaam FROM </a:t>
            </a:r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namen</a:t>
            </a:r>
          </a:p>
          <a:p>
            <a:endParaRPr lang="nl-NL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REPLACE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233011" y="4263261"/>
            <a:ext cx="4464496" cy="50405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4363369" y="6126342"/>
            <a:ext cx="4464496" cy="50405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96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Voorwaarden</a:t>
            </a:r>
            <a:r>
              <a:rPr lang="en-US" sz="2800" dirty="0" smtClean="0"/>
              <a:t> </a:t>
            </a:r>
            <a:r>
              <a:rPr lang="en-US" sz="2800" dirty="0" err="1" smtClean="0"/>
              <a:t>stellen</a:t>
            </a:r>
            <a:endParaRPr lang="en-US" sz="2800" dirty="0"/>
          </a:p>
          <a:p>
            <a:r>
              <a:rPr lang="en-US" sz="2800" dirty="0" err="1" smtClean="0"/>
              <a:t>Als</a:t>
            </a:r>
            <a:r>
              <a:rPr lang="en-US" sz="2800" dirty="0" smtClean="0"/>
              <a:t> </a:t>
            </a:r>
            <a:r>
              <a:rPr lang="en-US" sz="2800" dirty="0" err="1" smtClean="0"/>
              <a:t>dit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IF (voorwaarde, waarde als waar, waarde als niet waar)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tussenvoegsel, IF(tussenvoegsel='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van','Gevonden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','') FROM namen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IF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-108520" y="2616790"/>
            <a:ext cx="3549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	</a:t>
            </a:r>
            <a:r>
              <a:rPr lang="nl-NL" sz="2800" dirty="0">
                <a:solidFill>
                  <a:srgbClr val="00B0F0"/>
                </a:solidFill>
              </a:rPr>
              <a:t>Functie-werking:</a:t>
            </a:r>
          </a:p>
        </p:txBody>
      </p:sp>
    </p:spTree>
    <p:extLst>
      <p:ext uri="{BB962C8B-B14F-4D97-AF65-F5344CB8AC3E}">
        <p14:creationId xmlns:p14="http://schemas.microsoft.com/office/powerpoint/2010/main" val="27281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Voorwaarden</a:t>
            </a:r>
            <a:r>
              <a:rPr lang="en-US" sz="2800" dirty="0" smtClean="0"/>
              <a:t> </a:t>
            </a:r>
            <a:r>
              <a:rPr lang="en-US" sz="2800" dirty="0" err="1" smtClean="0"/>
              <a:t>stellen</a:t>
            </a:r>
            <a:endParaRPr lang="en-US" sz="2800" dirty="0"/>
          </a:p>
          <a:p>
            <a:r>
              <a:rPr lang="en-US" sz="2800" dirty="0" err="1" smtClean="0"/>
              <a:t>Als</a:t>
            </a:r>
            <a:r>
              <a:rPr lang="en-US" sz="2800" dirty="0" smtClean="0"/>
              <a:t> </a:t>
            </a:r>
            <a:r>
              <a:rPr lang="en-US" sz="2800" dirty="0" err="1" smtClean="0"/>
              <a:t>dit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dat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nl-NL" sz="2800" b="1" dirty="0" smtClean="0">
                <a:latin typeface="Courier New" pitchFamily="49" charset="0"/>
                <a:cs typeface="Courier New" pitchFamily="49" charset="0"/>
              </a:rPr>
              <a:t>IF (voorwaarde, waarde als waar, waarde als niet waar)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Voorbeeld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nl-NL" sz="2800" b="1" dirty="0">
                <a:latin typeface="Courier New" pitchFamily="49" charset="0"/>
                <a:cs typeface="Courier New" pitchFamily="49" charset="0"/>
              </a:rPr>
              <a:t>SELECT tussenvoegsel, IF(tussenvoegsel='</a:t>
            </a:r>
            <a:r>
              <a:rPr lang="nl-NL" sz="2800" b="1" dirty="0" err="1">
                <a:latin typeface="Courier New" pitchFamily="49" charset="0"/>
                <a:cs typeface="Courier New" pitchFamily="49" charset="0"/>
              </a:rPr>
              <a:t>van','Gevonden</a:t>
            </a:r>
            <a:r>
              <a:rPr lang="nl-NL" sz="2800" b="1" dirty="0">
                <a:latin typeface="Courier New" pitchFamily="49" charset="0"/>
                <a:cs typeface="Courier New" pitchFamily="49" charset="0"/>
              </a:rPr>
              <a:t>','') FROM namen</a:t>
            </a:r>
            <a:endParaRPr lang="en-US" sz="28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IF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EAD-9F21-49F4-9A9B-3BAF2368A3FF}" type="datetime1">
              <a:rPr lang="nl-NL" smtClean="0"/>
              <a:pPr/>
              <a:t>24-11-2018</a:t>
            </a:fld>
            <a:endParaRPr lang="nl-NL"/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19" y="35294"/>
            <a:ext cx="7427169" cy="43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nl-NL" dirty="0" smtClean="0"/>
              <a:t>Archieflade</a:t>
            </a:r>
          </a:p>
          <a:p>
            <a:pPr lvl="8"/>
            <a:endParaRPr lang="nl-NL" dirty="0"/>
          </a:p>
          <a:p>
            <a:pPr lvl="8"/>
            <a:endParaRPr lang="nl-NL" dirty="0" smtClean="0"/>
          </a:p>
          <a:p>
            <a:pPr lvl="8"/>
            <a:r>
              <a:rPr lang="nl-NL" dirty="0" smtClean="0"/>
              <a:t>                                 </a:t>
            </a:r>
            <a:endParaRPr lang="nl-NL" dirty="0"/>
          </a:p>
          <a:p>
            <a:pPr lvl="8"/>
            <a:endParaRPr lang="nl-NL" dirty="0" smtClean="0"/>
          </a:p>
          <a:p>
            <a:pPr lvl="8"/>
            <a:r>
              <a:rPr lang="nl-NL" dirty="0" smtClean="0"/>
              <a:t>Tabel</a:t>
            </a:r>
          </a:p>
          <a:p>
            <a:pPr lvl="8"/>
            <a:endParaRPr lang="nl-NL" dirty="0"/>
          </a:p>
          <a:p>
            <a:pPr lvl="8"/>
            <a:endParaRPr lang="nl-NL" dirty="0" smtClean="0"/>
          </a:p>
          <a:p>
            <a:pPr lvl="8"/>
            <a:endParaRPr lang="nl-NL" dirty="0"/>
          </a:p>
          <a:p>
            <a:pPr lvl="8"/>
            <a:r>
              <a:rPr lang="nl-NL" dirty="0" smtClean="0"/>
              <a:t>                             data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1" y="1522887"/>
            <a:ext cx="3467100" cy="4619625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H="1">
            <a:off x="2699792" y="1844824"/>
            <a:ext cx="1512168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flipH="1" flipV="1">
            <a:off x="2590800" y="3573016"/>
            <a:ext cx="3493368" cy="1584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3347864" y="3573016"/>
            <a:ext cx="864096" cy="72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nl-NL" sz="2200" dirty="0" smtClean="0"/>
              <a:t>A</a:t>
            </a:r>
            <a:r>
              <a:rPr lang="nl-NL" sz="2200" dirty="0"/>
              <a:t>. Geef uit de tabel namen in één </a:t>
            </a:r>
            <a:r>
              <a:rPr lang="nl-NL" sz="2200" dirty="0" smtClean="0"/>
              <a:t>kolom met alias: ‘naam’ </a:t>
            </a:r>
            <a:r>
              <a:rPr lang="nl-NL" sz="2200" dirty="0"/>
              <a:t>de voornaam, tussenvoegsel en achternaam weer.</a:t>
            </a:r>
          </a:p>
          <a:p>
            <a:r>
              <a:rPr lang="nl-NL" sz="2200" dirty="0"/>
              <a:t>B. Geef uit de tabel namen in één kolom met alias: ‘</a:t>
            </a:r>
            <a:r>
              <a:rPr lang="nl-NL" sz="2200" dirty="0" err="1" smtClean="0"/>
              <a:t>naamzonderspaties</a:t>
            </a:r>
            <a:r>
              <a:rPr lang="nl-NL" sz="2200" dirty="0" smtClean="0"/>
              <a:t>’ </a:t>
            </a:r>
            <a:r>
              <a:rPr lang="nl-NL" sz="2200" dirty="0"/>
              <a:t>de voornaam, tussenvoegsel en achternaam met spaties er tussen.</a:t>
            </a:r>
          </a:p>
          <a:p>
            <a:r>
              <a:rPr lang="nl-NL" sz="2200" dirty="0"/>
              <a:t>C. Geef uit de tabel namen in één veld de voornaam, tussenvoegsel en achternaam met maximaal 1 spatie </a:t>
            </a:r>
            <a:r>
              <a:rPr lang="nl-NL" sz="2200" dirty="0" smtClean="0"/>
              <a:t>tussen, </a:t>
            </a:r>
            <a:r>
              <a:rPr lang="nl-NL" sz="2200" dirty="0"/>
              <a:t>dus als tussenvoegsel niet gevuld is moet geen spatie getoond </a:t>
            </a:r>
            <a:r>
              <a:rPr lang="nl-NL" sz="2200" dirty="0" smtClean="0"/>
              <a:t>worden.</a:t>
            </a:r>
            <a:endParaRPr lang="nl-NL" sz="2200" dirty="0"/>
          </a:p>
          <a:p>
            <a:r>
              <a:rPr lang="nl-NL" sz="2200" dirty="0"/>
              <a:t>D. Voor een poster is tekst uit de tabel activiteiten nodig in hoofdletters. Geef de tekst uit het veld </a:t>
            </a:r>
            <a:r>
              <a:rPr lang="nl-NL" sz="2200" dirty="0" err="1"/>
              <a:t>a_naam</a:t>
            </a:r>
            <a:r>
              <a:rPr lang="nl-NL" sz="2200" dirty="0"/>
              <a:t> in hoofdletters weer.</a:t>
            </a:r>
          </a:p>
          <a:p>
            <a:r>
              <a:rPr lang="nl-NL" sz="2200" dirty="0"/>
              <a:t>E. Maak een SQL opdracht die de tekst ”allerlei” uit ALLE tabellen haalt en de volledige tekst van het veld waarin dit staat weergeeft (tip: gebruik een combinatie van IF en LOCATE en gebruik meerdere opdrachten).</a:t>
            </a:r>
            <a:endParaRPr lang="en-US" sz="22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Opdracht 2</a:t>
            </a:r>
            <a:endParaRPr lang="nl-NL" sz="3600" b="1" dirty="0">
              <a:cs typeface="Tahoma" pitchFamily="34" charset="0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2501A9D-9BBD-4318-9C37-697DAA3E51BC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30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60509"/>
            <a:ext cx="6827490" cy="139336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94" y="1819091"/>
            <a:ext cx="2428875" cy="1819275"/>
          </a:xfrm>
          <a:prstGeom prst="rect">
            <a:avLst/>
          </a:prstGeom>
        </p:spPr>
      </p:pic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Database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nl-NL" dirty="0" smtClean="0"/>
              <a:t>Archieflade</a:t>
            </a:r>
          </a:p>
          <a:p>
            <a:pPr lvl="8"/>
            <a:endParaRPr lang="nl-NL" dirty="0"/>
          </a:p>
          <a:p>
            <a:pPr lvl="8"/>
            <a:endParaRPr lang="nl-NL" dirty="0" smtClean="0"/>
          </a:p>
          <a:p>
            <a:pPr lvl="8"/>
            <a:r>
              <a:rPr lang="nl-NL" dirty="0" smtClean="0"/>
              <a:t>                                 </a:t>
            </a:r>
            <a:endParaRPr lang="nl-NL" dirty="0"/>
          </a:p>
          <a:p>
            <a:pPr lvl="8"/>
            <a:endParaRPr lang="nl-NL" dirty="0" smtClean="0"/>
          </a:p>
          <a:p>
            <a:pPr lvl="8"/>
            <a:r>
              <a:rPr lang="nl-NL" dirty="0" smtClean="0"/>
              <a:t>Tabel</a:t>
            </a:r>
          </a:p>
          <a:p>
            <a:pPr lvl="8"/>
            <a:endParaRPr lang="nl-NL" dirty="0"/>
          </a:p>
          <a:p>
            <a:pPr lvl="8"/>
            <a:r>
              <a:rPr lang="nl-NL" dirty="0" smtClean="0"/>
              <a:t>                             data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>
            <a:off x="2511883" y="1844824"/>
            <a:ext cx="1700077" cy="72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flipH="1">
            <a:off x="3491880" y="4460509"/>
            <a:ext cx="2520280" cy="33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 flipV="1">
            <a:off x="2295943" y="3140968"/>
            <a:ext cx="1916017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1973631" y="3284984"/>
            <a:ext cx="53825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Data ophalen uit tabel:</a:t>
            </a:r>
          </a:p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endParaRPr lang="nl-NL" sz="2400" b="1" dirty="0" smtClean="0"/>
          </a:p>
          <a:p>
            <a:pPr marL="0" indent="0">
              <a:buNone/>
            </a:pPr>
            <a:r>
              <a:rPr lang="nl-NL" sz="4000" b="1" dirty="0"/>
              <a:t>SELECT * FROM </a:t>
            </a:r>
            <a:r>
              <a:rPr lang="nl-NL" sz="4000" b="1" dirty="0" smtClean="0">
                <a:solidFill>
                  <a:srgbClr val="00B0F0"/>
                </a:solidFill>
              </a:rPr>
              <a:t>tabelnaam</a:t>
            </a:r>
            <a:endParaRPr lang="nl-NL" sz="4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cs typeface="Tahoma" pitchFamily="34" charset="0"/>
              </a:rPr>
              <a:t>Vorige Les</a:t>
            </a:r>
            <a:endParaRPr lang="nl-NL" sz="3600" b="1" dirty="0"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1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Resultaat:</a:t>
            </a:r>
            <a:endParaRPr lang="nl-NL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endParaRPr lang="nl-NL" sz="2400" b="1" dirty="0" smtClean="0"/>
          </a:p>
          <a:p>
            <a:pPr marL="0" indent="0">
              <a:buNone/>
            </a:pP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06612"/>
            <a:ext cx="9906000" cy="4933950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2267744" y="591641"/>
            <a:ext cx="311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* FROM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namen</a:t>
            </a:r>
          </a:p>
        </p:txBody>
      </p:sp>
    </p:spTree>
    <p:extLst>
      <p:ext uri="{BB962C8B-B14F-4D97-AF65-F5344CB8AC3E}">
        <p14:creationId xmlns:p14="http://schemas.microsoft.com/office/powerpoint/2010/main" val="35260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Als je nu enkel namen wilt hebben, zonder geboortedatum of inschrijfdatum</a:t>
            </a:r>
            <a:endParaRPr lang="nl-NL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endParaRPr lang="nl-NL" sz="2400" b="1" dirty="0" smtClean="0"/>
          </a:p>
          <a:p>
            <a:pPr marL="0" indent="0">
              <a:buNone/>
            </a:pP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579113" y="2955576"/>
            <a:ext cx="1965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Wie</a:t>
            </a:r>
            <a:r>
              <a:rPr kumimoji="0" lang="nl-NL" sz="2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weet dit?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8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Als je nu enkel namen wilt hebben, zonder geboortedatum of inschrijfdatum:</a:t>
            </a:r>
            <a:endParaRPr lang="nl-NL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endParaRPr lang="nl-NL" sz="2400" b="1" dirty="0" smtClean="0"/>
          </a:p>
          <a:p>
            <a:pPr marL="0" indent="0">
              <a:buNone/>
            </a:pP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579113" y="2955576"/>
            <a:ext cx="7921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voornaam, tussenvoegsel, 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Achternaam</a:t>
            </a: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namen</a:t>
            </a:r>
          </a:p>
        </p:txBody>
      </p:sp>
    </p:spTree>
    <p:extLst>
      <p:ext uri="{BB962C8B-B14F-4D97-AF65-F5344CB8AC3E}">
        <p14:creationId xmlns:p14="http://schemas.microsoft.com/office/powerpoint/2010/main" val="11912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/>
              <a:t>Resultaat:</a:t>
            </a:r>
            <a:endParaRPr lang="nl-NL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nl-NL" sz="2400" b="1" dirty="0"/>
          </a:p>
          <a:p>
            <a:pPr marL="0" indent="0">
              <a:buNone/>
            </a:pPr>
            <a:endParaRPr lang="nl-NL" sz="2400" b="1" dirty="0" smtClean="0"/>
          </a:p>
          <a:p>
            <a:pPr marL="0" indent="0">
              <a:buNone/>
            </a:pPr>
            <a:endParaRPr lang="nl-NL" sz="2400" dirty="0" smtClean="0"/>
          </a:p>
        </p:txBody>
      </p:sp>
      <p:pic>
        <p:nvPicPr>
          <p:cNvPr id="1028" name="Picture 4" descr="F:\svn\glu\Documenten 2009-2010\GLU vormgeving\Powerpoint format\licht_oranje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158" cy="6858000"/>
          </a:xfrm>
          <a:prstGeom prst="rect">
            <a:avLst/>
          </a:prstGeom>
          <a:noFill/>
        </p:spPr>
      </p:pic>
      <p:pic>
        <p:nvPicPr>
          <p:cNvPr id="1026" name="Picture 2" descr="F:\svn\glu\Documenten 2009-2010\GLU vormgeving\Powerpoint format\Logo_verkleind co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832" y="6148395"/>
            <a:ext cx="3805258" cy="70960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E4EAD-9F21-49F4-9A9B-3BAF2368A3FF}" type="datetime1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24-11-2018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F:\svn\glu\Documenten 2009-2010\GLU vormgeving\Powerpoint format\donker_oranje cop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57157" cy="758827"/>
          </a:xfrm>
          <a:prstGeom prst="rect">
            <a:avLst/>
          </a:prstGeom>
          <a:noFill/>
        </p:spPr>
      </p:pic>
      <p:pic>
        <p:nvPicPr>
          <p:cNvPr id="103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659586"/>
            <a:ext cx="127000" cy="127000"/>
          </a:xfrm>
          <a:prstGeom prst="rect">
            <a:avLst/>
          </a:prstGeom>
          <a:noFill/>
        </p:spPr>
      </p:pic>
      <p:pic>
        <p:nvPicPr>
          <p:cNvPr id="15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659586"/>
            <a:ext cx="127000" cy="127000"/>
          </a:xfrm>
          <a:prstGeom prst="rect">
            <a:avLst/>
          </a:prstGeom>
          <a:noFill/>
        </p:spPr>
      </p:pic>
      <p:pic>
        <p:nvPicPr>
          <p:cNvPr id="16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487228"/>
            <a:ext cx="127000" cy="127000"/>
          </a:xfrm>
          <a:prstGeom prst="rect">
            <a:avLst/>
          </a:prstGeom>
          <a:noFill/>
        </p:spPr>
      </p:pic>
      <p:pic>
        <p:nvPicPr>
          <p:cNvPr id="17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487228"/>
            <a:ext cx="127000" cy="127000"/>
          </a:xfrm>
          <a:prstGeom prst="rect">
            <a:avLst/>
          </a:prstGeom>
          <a:noFill/>
        </p:spPr>
      </p:pic>
      <p:pic>
        <p:nvPicPr>
          <p:cNvPr id="18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314870"/>
            <a:ext cx="127000" cy="127000"/>
          </a:xfrm>
          <a:prstGeom prst="rect">
            <a:avLst/>
          </a:prstGeom>
          <a:noFill/>
        </p:spPr>
      </p:pic>
      <p:pic>
        <p:nvPicPr>
          <p:cNvPr id="19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314870"/>
            <a:ext cx="127000" cy="127000"/>
          </a:xfrm>
          <a:prstGeom prst="rect">
            <a:avLst/>
          </a:prstGeom>
          <a:noFill/>
        </p:spPr>
      </p:pic>
      <p:pic>
        <p:nvPicPr>
          <p:cNvPr id="20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58" y="6142512"/>
            <a:ext cx="127000" cy="127000"/>
          </a:xfrm>
          <a:prstGeom prst="rect">
            <a:avLst/>
          </a:prstGeom>
          <a:noFill/>
        </p:spPr>
      </p:pic>
      <p:pic>
        <p:nvPicPr>
          <p:cNvPr id="21" name="Picture 6" descr="F:\svn\glu\Documenten 2009-2010\GLU vormgeving\Powerpoint format\bolletje cop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130" y="6142512"/>
            <a:ext cx="127000" cy="127000"/>
          </a:xfrm>
          <a:prstGeom prst="rect">
            <a:avLst/>
          </a:prstGeom>
          <a:noFill/>
        </p:spPr>
      </p:pic>
      <p:pic>
        <p:nvPicPr>
          <p:cNvPr id="1031" name="Picture 7" descr="F:\svn\glu\Documenten 2009-2010\GLU vormgeving\Powerpoint format\donker_blauw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6097925"/>
            <a:ext cx="8786842" cy="45719"/>
          </a:xfrm>
          <a:prstGeom prst="rect">
            <a:avLst/>
          </a:prstGeom>
          <a:noFill/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01A9D-9BBD-4318-9C37-697DAA3E51B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611011" y="527994"/>
            <a:ext cx="7921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voornaam, tussenvoegsel, Achternaam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197" y="2126624"/>
            <a:ext cx="9906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541</Words>
  <Application>Microsoft Office PowerPoint</Application>
  <PresentationFormat>Diavoorstelling (4:3)</PresentationFormat>
  <Paragraphs>274</Paragraphs>
  <Slides>30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Tahoma</vt:lpstr>
      <vt:lpstr>Wingdings</vt:lpstr>
      <vt:lpstr>Kantoorthema</vt:lpstr>
      <vt:lpstr>SQL</vt:lpstr>
      <vt:lpstr>Vorige Les</vt:lpstr>
      <vt:lpstr>Vorige Les</vt:lpstr>
      <vt:lpstr>Database</vt:lpstr>
      <vt:lpstr>Vorige Les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Vorige Les</vt:lpstr>
      <vt:lpstr>Deze Les: Tekstbewerkingen</vt:lpstr>
      <vt:lpstr>CONCAT</vt:lpstr>
      <vt:lpstr>CONCAT</vt:lpstr>
      <vt:lpstr>LENGTH</vt:lpstr>
      <vt:lpstr>LENGTH</vt:lpstr>
      <vt:lpstr>LENGTH</vt:lpstr>
      <vt:lpstr>PowerPoint-presentatie</vt:lpstr>
      <vt:lpstr>SUBSTRING</vt:lpstr>
      <vt:lpstr>SUBSTRING</vt:lpstr>
      <vt:lpstr>TRIM</vt:lpstr>
      <vt:lpstr>TRIM</vt:lpstr>
      <vt:lpstr>REPLACE</vt:lpstr>
      <vt:lpstr>REPLACE</vt:lpstr>
      <vt:lpstr>REPLACE</vt:lpstr>
      <vt:lpstr>REPLACE</vt:lpstr>
      <vt:lpstr>IF</vt:lpstr>
      <vt:lpstr>IF</vt:lpstr>
      <vt:lpstr>Opdracht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1.1</dc:title>
  <dc:creator>Rubin-School</dc:creator>
  <cp:lastModifiedBy>Docent</cp:lastModifiedBy>
  <cp:revision>79</cp:revision>
  <dcterms:created xsi:type="dcterms:W3CDTF">2012-10-29T10:34:48Z</dcterms:created>
  <dcterms:modified xsi:type="dcterms:W3CDTF">2018-11-24T16:27:13Z</dcterms:modified>
</cp:coreProperties>
</file>