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3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96" r:id="rId11"/>
    <p:sldId id="304" r:id="rId12"/>
    <p:sldId id="288" r:id="rId13"/>
    <p:sldId id="289" r:id="rId14"/>
    <p:sldId id="305" r:id="rId15"/>
    <p:sldId id="306" r:id="rId16"/>
    <p:sldId id="307" r:id="rId17"/>
    <p:sldId id="290" r:id="rId18"/>
    <p:sldId id="308" r:id="rId19"/>
    <p:sldId id="309" r:id="rId20"/>
    <p:sldId id="310" r:id="rId21"/>
    <p:sldId id="291" r:id="rId22"/>
    <p:sldId id="311" r:id="rId23"/>
    <p:sldId id="287" r:id="rId24"/>
    <p:sldId id="294" r:id="rId25"/>
    <p:sldId id="292" r:id="rId26"/>
    <p:sldId id="295" r:id="rId2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2934-4ECA-466B-8C78-B07CC3D6A407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06635-A8BA-4017-BAD5-0F91A7619E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55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/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47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497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70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56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098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685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0667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92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281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291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41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995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478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15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193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275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95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172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09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93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0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16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55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00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47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18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96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7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8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4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5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4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15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2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11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8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8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000" b="1" dirty="0" smtClean="0"/>
              <a:t>SQL</a:t>
            </a:r>
            <a:endParaRPr lang="nl-NL" sz="8000" b="1" dirty="0"/>
          </a:p>
        </p:txBody>
      </p:sp>
      <p:sp>
        <p:nvSpPr>
          <p:cNvPr id="23" name="Tijdelijke aanduiding voor inhoud 2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periode 2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Getalbewerkingen</a:t>
            </a:r>
            <a:endParaRPr lang="nl-NL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A9D-9BBD-4318-9C37-697DAA3E51BC}" type="slidenum">
              <a:rPr lang="nl-NL" smtClean="0"/>
              <a:pPr/>
              <a:t>1</a:t>
            </a:fld>
            <a:endParaRPr lang="nl-NL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pic>
        <p:nvPicPr>
          <p:cNvPr id="2050" name="Picture 2" descr="http://gik.firetrot.com/wp-content/uploads/2011/10/SQL-tutoria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cs typeface="Tahoma" pitchFamily="34" charset="0"/>
              </a:rPr>
              <a:t>			</a:t>
            </a:r>
          </a:p>
          <a:p>
            <a:pPr marL="0" indent="0">
              <a:buNone/>
            </a:pPr>
            <a:endParaRPr lang="nl-NL" sz="2800" b="1" dirty="0">
              <a:cs typeface="Tahoma" pitchFamily="34" charset="0"/>
            </a:endParaRPr>
          </a:p>
          <a:p>
            <a:pPr marL="0" indent="0">
              <a:buNone/>
            </a:pPr>
            <a:endParaRPr lang="nl-NL" sz="2800" b="1" dirty="0" smtClean="0">
              <a:cs typeface="Tahoma" pitchFamily="34" charset="0"/>
            </a:endParaRPr>
          </a:p>
          <a:p>
            <a:pPr marL="0" indent="0">
              <a:buNone/>
            </a:pPr>
            <a:r>
              <a:rPr lang="nl-NL" sz="2800" b="1" dirty="0">
                <a:cs typeface="Tahoma" pitchFamily="34" charset="0"/>
              </a:rPr>
              <a:t>	</a:t>
            </a:r>
            <a:r>
              <a:rPr lang="nl-NL" sz="2800" b="1" dirty="0" smtClean="0">
                <a:cs typeface="Tahoma" pitchFamily="34" charset="0"/>
              </a:rPr>
              <a:t>		</a:t>
            </a:r>
            <a:r>
              <a:rPr lang="nl-NL" sz="2800" b="1" dirty="0" err="1" smtClean="0">
                <a:cs typeface="Tahoma" pitchFamily="34" charset="0"/>
              </a:rPr>
              <a:t>Getalbewerkingen</a:t>
            </a: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Deze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+  -  *  /</a:t>
            </a:r>
          </a:p>
          <a:p>
            <a:r>
              <a:rPr lang="en-US" sz="2800" dirty="0"/>
              <a:t>AFRONDEN</a:t>
            </a:r>
            <a:endParaRPr lang="en-US" sz="2800" dirty="0" smtClean="0"/>
          </a:p>
          <a:p>
            <a:r>
              <a:rPr lang="en-US" sz="2800" dirty="0" smtClean="0"/>
              <a:t>MAX, MIN</a:t>
            </a:r>
          </a:p>
          <a:p>
            <a:r>
              <a:rPr lang="en-US" sz="2800" dirty="0" smtClean="0"/>
              <a:t>POW, SQRT</a:t>
            </a:r>
          </a:p>
          <a:p>
            <a:r>
              <a:rPr lang="en-US" sz="2800" dirty="0" smtClean="0"/>
              <a:t>MOD</a:t>
            </a:r>
          </a:p>
          <a:p>
            <a:r>
              <a:rPr lang="en-US" sz="2800" dirty="0" smtClean="0"/>
              <a:t>RAND</a:t>
            </a:r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err="1" smtClean="0">
                <a:cs typeface="Tahoma" pitchFamily="34" charset="0"/>
              </a:rPr>
              <a:t>Getalbewerkingen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78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 </a:t>
            </a:r>
            <a:r>
              <a:rPr lang="en-US" sz="2800" dirty="0" err="1" smtClean="0"/>
              <a:t>gewone</a:t>
            </a:r>
            <a:r>
              <a:rPr lang="en-US" sz="2800" dirty="0" smtClean="0"/>
              <a:t> </a:t>
            </a:r>
            <a:r>
              <a:rPr lang="en-US" sz="2800" dirty="0" err="1" smtClean="0"/>
              <a:t>rekenkundige</a:t>
            </a:r>
            <a:r>
              <a:rPr lang="en-US" sz="2800" dirty="0" smtClean="0"/>
              <a:t> </a:t>
            </a:r>
            <a:r>
              <a:rPr lang="en-US" sz="2800" dirty="0" err="1" smtClean="0"/>
              <a:t>bewerkingen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+  -  *  </a:t>
            </a:r>
            <a:r>
              <a:rPr lang="en-US" sz="3600" b="1" dirty="0" smtClean="0"/>
              <a:t>/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" name="Picture 2" descr="Afbeeldingsresultaat voor calculator l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2663" y="2460035"/>
            <a:ext cx="3130259" cy="41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ROUND(veld of </a:t>
            </a:r>
            <a:r>
              <a:rPr lang="en-US" sz="2800" dirty="0" err="1" smtClean="0"/>
              <a:t>getal</a:t>
            </a:r>
            <a:r>
              <a:rPr lang="en-US" sz="2800" dirty="0" smtClean="0"/>
              <a:t>, </a:t>
            </a:r>
            <a:r>
              <a:rPr lang="en-US" sz="2800" dirty="0" err="1" smtClean="0"/>
              <a:t>afronding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AFRONDEN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ROUND(veld of </a:t>
            </a:r>
            <a:r>
              <a:rPr lang="en-US" sz="2800" dirty="0" err="1" smtClean="0"/>
              <a:t>getal</a:t>
            </a:r>
            <a:r>
              <a:rPr lang="en-US" sz="2800" dirty="0" smtClean="0"/>
              <a:t>, </a:t>
            </a:r>
            <a:r>
              <a:rPr lang="en-US" sz="2800" dirty="0" err="1" smtClean="0"/>
              <a:t>afronding</a:t>
            </a:r>
            <a:r>
              <a:rPr lang="en-US" sz="2800" dirty="0" smtClean="0"/>
              <a:t>)</a:t>
            </a:r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AFRONDEN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14</a:t>
            </a:fld>
            <a:endParaRPr lang="nl-NL" dirty="0"/>
          </a:p>
        </p:txBody>
      </p:sp>
      <p:graphicFrame>
        <p:nvGraphicFramePr>
          <p:cNvPr id="24" name="Tabel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62290"/>
              </p:ext>
            </p:extLst>
          </p:nvPr>
        </p:nvGraphicFramePr>
        <p:xfrm>
          <a:off x="539553" y="2924944"/>
          <a:ext cx="79615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Afronding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Opdracht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Resultaat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Honderdsten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2)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123456789.12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Duizendsten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3)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123456789.123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Duizend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-3)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123457000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Miljoen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-6)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123000000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TRUNCATE(veld </a:t>
            </a:r>
            <a:r>
              <a:rPr lang="en-US" sz="2800" dirty="0"/>
              <a:t>of </a:t>
            </a:r>
            <a:r>
              <a:rPr lang="en-US" sz="2800" dirty="0" err="1"/>
              <a:t>getal</a:t>
            </a:r>
            <a:r>
              <a:rPr lang="en-US" sz="2800" dirty="0"/>
              <a:t>, </a:t>
            </a:r>
            <a:r>
              <a:rPr lang="en-US" sz="2800" dirty="0" err="1"/>
              <a:t>afronding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AFRONDEN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15</a:t>
            </a:fld>
            <a:endParaRPr lang="nl-NL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16846"/>
              </p:ext>
            </p:extLst>
          </p:nvPr>
        </p:nvGraphicFramePr>
        <p:xfrm>
          <a:off x="539552" y="2924944"/>
          <a:ext cx="85044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Afronding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Opdracht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Resultaat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TRUNCATE(123456789.123456, 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Honderdsten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SELECT TRUNCATE(123456789.123456,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123456789.12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Duizendsten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TRUNCATE(123456789.123456, 3)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123456789.123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Duizend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TRUNCATE(123456789.123456, -3)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123457000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Miljoen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TRUNCATE(123456789.123456, -6)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123000000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08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Op zoek naar de </a:t>
            </a:r>
            <a:r>
              <a:rPr lang="nl-NL" sz="4000" b="1" dirty="0" smtClean="0"/>
              <a:t>grootste</a:t>
            </a:r>
            <a:r>
              <a:rPr lang="nl-NL" sz="2800" dirty="0" smtClean="0"/>
              <a:t> en </a:t>
            </a:r>
            <a:r>
              <a:rPr lang="nl-NL" sz="2000" u="sng" dirty="0" smtClean="0"/>
              <a:t>kleinste</a:t>
            </a:r>
            <a:r>
              <a:rPr lang="nl-NL" sz="2800" dirty="0" smtClean="0"/>
              <a:t> waarde</a:t>
            </a:r>
          </a:p>
          <a:p>
            <a:endParaRPr lang="nl-NL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MAX(veld)</a:t>
            </a:r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MIN(veld)</a:t>
            </a:r>
          </a:p>
          <a:p>
            <a:endParaRPr lang="nl-NL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MAX, </a:t>
            </a:r>
            <a:r>
              <a:rPr lang="en-US" sz="3600" b="1" dirty="0" smtClean="0"/>
              <a:t>MIN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43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Op zoek naar de </a:t>
            </a:r>
            <a:r>
              <a:rPr lang="nl-NL" sz="4000" b="1" dirty="0" smtClean="0"/>
              <a:t>grootste</a:t>
            </a:r>
            <a:r>
              <a:rPr lang="nl-NL" sz="2800" dirty="0" smtClean="0"/>
              <a:t> en </a:t>
            </a:r>
            <a:r>
              <a:rPr lang="nl-NL" sz="2000" u="sng" dirty="0" smtClean="0"/>
              <a:t>kleinste</a:t>
            </a:r>
            <a:r>
              <a:rPr lang="nl-NL" sz="2800" dirty="0" smtClean="0"/>
              <a:t> waarde</a:t>
            </a:r>
          </a:p>
          <a:p>
            <a:endParaRPr lang="nl-NL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MAX(veld)</a:t>
            </a:r>
          </a:p>
          <a:p>
            <a:pPr marL="0" indent="0">
              <a:buNone/>
            </a:pP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  <a:p>
            <a:r>
              <a:rPr lang="nl-NL" sz="2800" dirty="0" smtClean="0"/>
              <a:t>Voorbeeld:</a:t>
            </a: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MAX(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a_kosten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activiteiten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MAX, </a:t>
            </a:r>
            <a:r>
              <a:rPr lang="en-US" sz="3600" b="1" dirty="0" smtClean="0"/>
              <a:t>MIN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588224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Wat geeft deze terug?</a:t>
            </a:r>
            <a:endParaRPr lang="nl-NL" dirty="0"/>
          </a:p>
        </p:txBody>
      </p:sp>
      <p:cxnSp>
        <p:nvCxnSpPr>
          <p:cNvPr id="5" name="Rechte verbindingslijn met pijl 4"/>
          <p:cNvCxnSpPr/>
          <p:nvPr/>
        </p:nvCxnSpPr>
        <p:spPr>
          <a:xfrm flipH="1">
            <a:off x="3635896" y="4293096"/>
            <a:ext cx="29523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MAX, </a:t>
            </a:r>
            <a:r>
              <a:rPr lang="en-US" sz="3600" b="1" dirty="0" smtClean="0"/>
              <a:t>MIN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SELECT MAX(</a:t>
            </a:r>
            <a:r>
              <a:rPr lang="nl-NL" dirty="0" err="1"/>
              <a:t>a_kosten</a:t>
            </a:r>
            <a:r>
              <a:rPr lang="nl-NL" dirty="0"/>
              <a:t>) FROM </a:t>
            </a:r>
            <a:r>
              <a:rPr lang="nl-NL" dirty="0" smtClean="0"/>
              <a:t>activiteiten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	Duurste activiteit: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120" y="3755981"/>
            <a:ext cx="7031759" cy="21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Op zoek naar de </a:t>
            </a:r>
            <a:r>
              <a:rPr lang="nl-NL" sz="4000" b="1" dirty="0" smtClean="0"/>
              <a:t>grootste</a:t>
            </a:r>
            <a:r>
              <a:rPr lang="nl-NL" sz="2800" dirty="0" smtClean="0"/>
              <a:t> en </a:t>
            </a:r>
            <a:r>
              <a:rPr lang="nl-NL" sz="2000" u="sng" dirty="0" smtClean="0"/>
              <a:t>kleinste</a:t>
            </a:r>
            <a:r>
              <a:rPr lang="nl-NL" sz="2800" dirty="0" smtClean="0"/>
              <a:t> waarde</a:t>
            </a:r>
          </a:p>
          <a:p>
            <a:endParaRPr lang="nl-NL" sz="2800" dirty="0" smtClean="0"/>
          </a:p>
          <a:p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MIN(veld)</a:t>
            </a:r>
          </a:p>
          <a:p>
            <a:endParaRPr lang="nl-NL" sz="2800" dirty="0" smtClean="0"/>
          </a:p>
          <a:p>
            <a:r>
              <a:rPr lang="nl-NL" sz="2800" dirty="0" smtClean="0"/>
              <a:t>Voorbeeld:</a:t>
            </a: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MIN(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a_kosten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activiteiten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MAX, </a:t>
            </a:r>
            <a:r>
              <a:rPr lang="en-US" sz="3600" b="1" dirty="0" smtClean="0"/>
              <a:t>MIN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588224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Wat geeft deze terug?</a:t>
            </a:r>
            <a:endParaRPr lang="nl-NL" dirty="0"/>
          </a:p>
        </p:txBody>
      </p:sp>
      <p:cxnSp>
        <p:nvCxnSpPr>
          <p:cNvPr id="5" name="Rechte verbindingslijn met pijl 4"/>
          <p:cNvCxnSpPr/>
          <p:nvPr/>
        </p:nvCxnSpPr>
        <p:spPr>
          <a:xfrm flipH="1">
            <a:off x="3635896" y="4293096"/>
            <a:ext cx="29523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0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solidFill>
                  <a:srgbClr val="00B0F0"/>
                </a:solidFill>
                <a:cs typeface="Tahoma" pitchFamily="34" charset="0"/>
              </a:rPr>
              <a:t>	Tekstbewerkingen</a:t>
            </a: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80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MAX, </a:t>
            </a:r>
            <a:r>
              <a:rPr lang="en-US" sz="3600" b="1" dirty="0" smtClean="0"/>
              <a:t>MIN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SELECT </a:t>
            </a:r>
            <a:r>
              <a:rPr lang="nl-NL" dirty="0" smtClean="0"/>
              <a:t>MIN(</a:t>
            </a:r>
            <a:r>
              <a:rPr lang="nl-NL" dirty="0" err="1" smtClean="0"/>
              <a:t>a_kosten</a:t>
            </a:r>
            <a:r>
              <a:rPr lang="nl-NL" dirty="0"/>
              <a:t>) FROM </a:t>
            </a:r>
            <a:r>
              <a:rPr lang="nl-NL" dirty="0" smtClean="0"/>
              <a:t>activiteiten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	Goedkoopste activiteit: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616" y="3717031"/>
            <a:ext cx="6997331" cy="21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Machtsverheffen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worteltrekken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POW, </a:t>
            </a:r>
            <a:r>
              <a:rPr lang="en-US" sz="3600" b="1" dirty="0" smtClean="0"/>
              <a:t>SQRT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Machtsverheffen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worteltrekken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POW(getal, macht)</a:t>
            </a:r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SQRT(getal)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POW(4, 3) = 64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SQRT(16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) = 4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POW, </a:t>
            </a:r>
            <a:r>
              <a:rPr lang="en-US" sz="3600" b="1" dirty="0" smtClean="0"/>
              <a:t>SQRT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83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Rest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deling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MOD(getal, deelfactor)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MOD(7,2)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1</a:t>
            </a: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MOD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36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Rest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deling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MOD(getal, deelfactor)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MOD(7,2)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1</a:t>
            </a: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MOD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24</a:t>
            </a:fld>
            <a:endParaRPr lang="nl-NL" dirty="0"/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227450"/>
            <a:ext cx="7787208" cy="5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Generen</a:t>
            </a:r>
            <a:r>
              <a:rPr lang="en-US" sz="2800" dirty="0" smtClean="0"/>
              <a:t> van </a:t>
            </a:r>
            <a:r>
              <a:rPr lang="en-US" sz="2800" dirty="0" err="1" smtClean="0"/>
              <a:t>willekeurige</a:t>
            </a:r>
            <a:r>
              <a:rPr lang="en-US" sz="2800" dirty="0" smtClean="0"/>
              <a:t> </a:t>
            </a:r>
            <a:r>
              <a:rPr lang="en-US" sz="2800" dirty="0" err="1" smtClean="0"/>
              <a:t>getallen</a:t>
            </a:r>
            <a:endParaRPr lang="en-US" sz="2800" dirty="0" smtClean="0"/>
          </a:p>
          <a:p>
            <a:r>
              <a:rPr lang="en-US" sz="2800" dirty="0" err="1" smtClean="0"/>
              <a:t>Geeft</a:t>
            </a:r>
            <a:r>
              <a:rPr lang="en-US" sz="2800" dirty="0" smtClean="0"/>
              <a:t> </a:t>
            </a:r>
            <a:r>
              <a:rPr lang="en-US" sz="2800" dirty="0" err="1" smtClean="0"/>
              <a:t>resultaat</a:t>
            </a:r>
            <a:r>
              <a:rPr lang="en-US" sz="2800" dirty="0" smtClean="0"/>
              <a:t> </a:t>
            </a:r>
            <a:r>
              <a:rPr lang="en-US" sz="2800" dirty="0" err="1" smtClean="0"/>
              <a:t>tussen</a:t>
            </a:r>
            <a:r>
              <a:rPr lang="en-US" sz="2800" dirty="0" smtClean="0"/>
              <a:t> 0 en 1.0</a:t>
            </a:r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RAND()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RAND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0.5711342246789</a:t>
            </a: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RAND()*10 </a:t>
            </a:r>
            <a:r>
              <a:rPr lang="nl-NL" sz="2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6.099855479202</a:t>
            </a: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RAND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nl-NL" sz="1800" dirty="0"/>
              <a:t>A. Geef met de tabel activiteiten de volgende kolommen weer: </a:t>
            </a:r>
            <a:r>
              <a:rPr lang="nl-NL" sz="1800" dirty="0" err="1"/>
              <a:t>a_nummer</a:t>
            </a:r>
            <a:r>
              <a:rPr lang="nl-NL" sz="1800" dirty="0"/>
              <a:t>, </a:t>
            </a:r>
            <a:r>
              <a:rPr lang="nl-NL" sz="1800" dirty="0" err="1"/>
              <a:t>a_naam</a:t>
            </a:r>
            <a:r>
              <a:rPr lang="nl-NL" sz="1800" dirty="0"/>
              <a:t>, “kosten </a:t>
            </a:r>
            <a:r>
              <a:rPr lang="nl-NL" sz="1800" dirty="0" err="1"/>
              <a:t>incl</a:t>
            </a:r>
            <a:r>
              <a:rPr lang="nl-NL" sz="1800" dirty="0"/>
              <a:t> BTW” en “kosten </a:t>
            </a:r>
            <a:r>
              <a:rPr lang="nl-NL" sz="1800" dirty="0" err="1"/>
              <a:t>excl</a:t>
            </a:r>
            <a:r>
              <a:rPr lang="nl-NL" sz="1800" dirty="0"/>
              <a:t> BTW”. De </a:t>
            </a:r>
            <a:r>
              <a:rPr lang="nl-NL" sz="1800" dirty="0" err="1"/>
              <a:t>a_kosten</a:t>
            </a:r>
            <a:r>
              <a:rPr lang="nl-NL" sz="1800" dirty="0"/>
              <a:t> die in de tabel staan zijn inclusief BTW. Gebruik de juiste aliassen: “kosten </a:t>
            </a:r>
            <a:r>
              <a:rPr lang="nl-NL" sz="1800" dirty="0" err="1"/>
              <a:t>incl</a:t>
            </a:r>
            <a:r>
              <a:rPr lang="nl-NL" sz="1800" dirty="0"/>
              <a:t> BTW” en “kosten </a:t>
            </a:r>
            <a:r>
              <a:rPr lang="nl-NL" sz="1800" dirty="0" err="1"/>
              <a:t>excl</a:t>
            </a:r>
            <a:r>
              <a:rPr lang="nl-NL" sz="1800" dirty="0"/>
              <a:t> BTW”</a:t>
            </a:r>
            <a:endParaRPr lang="nl-NL" sz="1800" dirty="0"/>
          </a:p>
          <a:p>
            <a:r>
              <a:rPr lang="nl-NL" sz="1800" dirty="0"/>
              <a:t>B. Zorg voor een “juiste” afronding van de beide kosten uit vraag A.</a:t>
            </a:r>
            <a:endParaRPr lang="nl-NL" sz="1800" dirty="0"/>
          </a:p>
          <a:p>
            <a:r>
              <a:rPr lang="nl-NL" sz="1800" dirty="0"/>
              <a:t>C. Haal de activiteit met de hoogste opkomst weer als alias: '</a:t>
            </a:r>
            <a:r>
              <a:rPr lang="nl-NL" sz="1800" dirty="0" err="1"/>
              <a:t>maxopkomst</a:t>
            </a:r>
            <a:r>
              <a:rPr lang="nl-NL" sz="1800" dirty="0"/>
              <a:t>' uit de tabel 'opkomst</a:t>
            </a:r>
            <a:r>
              <a:rPr lang="nl-NL" sz="1800" dirty="0" smtClean="0"/>
              <a:t>'</a:t>
            </a:r>
            <a:endParaRPr lang="nl-NL" sz="1800" dirty="0"/>
          </a:p>
          <a:p>
            <a:r>
              <a:rPr lang="nl-NL" sz="1800" dirty="0"/>
              <a:t>D. Genereer een random getal tussen 0 en 100, rond het af op 1 cijfer achter de </a:t>
            </a:r>
            <a:r>
              <a:rPr lang="nl-NL" sz="1800" dirty="0" smtClean="0"/>
              <a:t>komma</a:t>
            </a:r>
            <a:endParaRPr lang="nl-NL" sz="1800" dirty="0"/>
          </a:p>
          <a:p>
            <a:r>
              <a:rPr lang="nl-NL" sz="1800" dirty="0"/>
              <a:t>E. Geef van de volgende getallen de rest na deling door 3:  (gebruik hiervoor de MOD functie)</a:t>
            </a:r>
            <a:endParaRPr lang="nl-NL" sz="1800" dirty="0"/>
          </a:p>
          <a:p>
            <a:r>
              <a:rPr lang="nl-NL" sz="1800" dirty="0"/>
              <a:t>a. 10</a:t>
            </a:r>
            <a:endParaRPr lang="nl-NL" sz="1800" dirty="0"/>
          </a:p>
          <a:p>
            <a:r>
              <a:rPr lang="nl-NL" sz="1800" dirty="0"/>
              <a:t>b. 13</a:t>
            </a:r>
            <a:endParaRPr lang="nl-NL" sz="1800" dirty="0"/>
          </a:p>
          <a:p>
            <a:r>
              <a:rPr lang="nl-NL" sz="1800" dirty="0"/>
              <a:t>c. 324</a:t>
            </a:r>
            <a:endParaRPr lang="nl-NL" sz="1800" dirty="0"/>
          </a:p>
          <a:p>
            <a:r>
              <a:rPr lang="nl-NL" sz="1800" dirty="0"/>
              <a:t>d. 777</a:t>
            </a:r>
            <a:endParaRPr lang="nl-NL" sz="1800" dirty="0">
              <a:effectLst/>
            </a:endParaRPr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Opdracht 3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086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solidFill>
                  <a:srgbClr val="00B0F0"/>
                </a:solidFill>
                <a:cs typeface="Tahoma" pitchFamily="34" charset="0"/>
              </a:rPr>
              <a:t>	Tekstbewerkingen</a:t>
            </a: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362" y="2420888"/>
            <a:ext cx="7153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88" y="1157287"/>
            <a:ext cx="7810500" cy="5381625"/>
          </a:xfrm>
          <a:prstGeom prst="rect">
            <a:avLst/>
          </a:prstGeom>
        </p:spPr>
      </p:pic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solidFill>
                  <a:srgbClr val="00B0F0"/>
                </a:solidFill>
                <a:cs typeface="Tahoma" pitchFamily="34" charset="0"/>
              </a:rPr>
              <a:t>	Tekstbewerkingen</a:t>
            </a: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10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SUBSTRING(voornaam, 1, 5) FROM 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SUBSTRING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856" y="256620"/>
            <a:ext cx="5710539" cy="423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149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606" y="1971280"/>
            <a:ext cx="8916721" cy="12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Afbeelding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58" y="2708920"/>
            <a:ext cx="8986642" cy="11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Afbeelding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46" y="3933056"/>
            <a:ext cx="4135626" cy="2995771"/>
          </a:xfrm>
          <a:prstGeom prst="rect">
            <a:avLst/>
          </a:prstGeom>
        </p:spPr>
      </p:pic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Vervangen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tekenreeks</a:t>
            </a:r>
            <a:r>
              <a:rPr lang="en-US" sz="2800" dirty="0" smtClean="0"/>
              <a:t> door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andere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voornaam, REPLACE(voornaam, 'J', </a:t>
            </a:r>
            <a:r>
              <a:rPr lang="nl-NL" sz="2800" b="1" dirty="0" err="1">
                <a:latin typeface="Courier New" pitchFamily="49" charset="0"/>
                <a:cs typeface="Courier New" pitchFamily="49" charset="0"/>
              </a:rPr>
              <a:t>'M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') AS nieuwenaam 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REPLACE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233011" y="4263261"/>
            <a:ext cx="4464496" cy="50405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4363369" y="6126342"/>
            <a:ext cx="4464496" cy="50405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4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Voorwaarden</a:t>
            </a:r>
            <a:r>
              <a:rPr lang="en-US" sz="2800" dirty="0" smtClean="0"/>
              <a:t> </a:t>
            </a:r>
            <a:r>
              <a:rPr lang="en-US" sz="2800" dirty="0" err="1" smtClean="0"/>
              <a:t>stellen</a:t>
            </a:r>
            <a:endParaRPr lang="en-US" sz="2800" dirty="0"/>
          </a:p>
          <a:p>
            <a:r>
              <a:rPr lang="en-US" sz="2800" dirty="0" err="1" smtClean="0"/>
              <a:t>Als</a:t>
            </a:r>
            <a:r>
              <a:rPr lang="en-US" sz="2800" dirty="0" smtClean="0"/>
              <a:t> </a:t>
            </a:r>
            <a:r>
              <a:rPr lang="en-US" sz="2800" dirty="0" err="1" smtClean="0"/>
              <a:t>dit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dat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IF (voorwaarde, waarde als waar, waarde als niet waar)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tussenvoegsel, IF(tussenvoegsel='</a:t>
            </a:r>
            <a:r>
              <a:rPr lang="nl-NL" sz="2800" b="1" dirty="0" err="1">
                <a:latin typeface="Courier New" pitchFamily="49" charset="0"/>
                <a:cs typeface="Courier New" pitchFamily="49" charset="0"/>
              </a:rPr>
              <a:t>van','Gevonden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','') FROM namen</a:t>
            </a: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IF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19" y="35294"/>
            <a:ext cx="7427169" cy="43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499</Words>
  <Application>Microsoft Office PowerPoint</Application>
  <PresentationFormat>Diavoorstelling (4:3)</PresentationFormat>
  <Paragraphs>243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Tahoma</vt:lpstr>
      <vt:lpstr>Wingdings</vt:lpstr>
      <vt:lpstr>Kantoorthema</vt:lpstr>
      <vt:lpstr>SQL</vt:lpstr>
      <vt:lpstr>Vorige Les</vt:lpstr>
      <vt:lpstr>Vorige Les</vt:lpstr>
      <vt:lpstr>Vorige Les</vt:lpstr>
      <vt:lpstr>SUBSTRING</vt:lpstr>
      <vt:lpstr>Vorige Les</vt:lpstr>
      <vt:lpstr>Vorige Les</vt:lpstr>
      <vt:lpstr>REPLACE</vt:lpstr>
      <vt:lpstr>IF</vt:lpstr>
      <vt:lpstr>Deze Les</vt:lpstr>
      <vt:lpstr>Getalbewerkingen</vt:lpstr>
      <vt:lpstr>+  -  *  /</vt:lpstr>
      <vt:lpstr>AFRONDEN</vt:lpstr>
      <vt:lpstr>AFRONDEN</vt:lpstr>
      <vt:lpstr>AFRONDEN</vt:lpstr>
      <vt:lpstr>MAX, MIN</vt:lpstr>
      <vt:lpstr>MAX, MIN</vt:lpstr>
      <vt:lpstr>MAX, MIN</vt:lpstr>
      <vt:lpstr>MAX, MIN</vt:lpstr>
      <vt:lpstr>MAX, MIN</vt:lpstr>
      <vt:lpstr>POW, SQRT</vt:lpstr>
      <vt:lpstr>POW, SQRT</vt:lpstr>
      <vt:lpstr>MOD</vt:lpstr>
      <vt:lpstr>MOD</vt:lpstr>
      <vt:lpstr>RAND</vt:lpstr>
      <vt:lpstr>Opdracht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1.1</dc:title>
  <dc:creator>Rubin-School</dc:creator>
  <cp:lastModifiedBy>Docent</cp:lastModifiedBy>
  <cp:revision>80</cp:revision>
  <dcterms:created xsi:type="dcterms:W3CDTF">2012-10-29T10:34:48Z</dcterms:created>
  <dcterms:modified xsi:type="dcterms:W3CDTF">2018-11-24T16:46:57Z</dcterms:modified>
</cp:coreProperties>
</file>