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7" r:id="rId2"/>
    <p:sldId id="283" r:id="rId3"/>
    <p:sldId id="306" r:id="rId4"/>
    <p:sldId id="307" r:id="rId5"/>
    <p:sldId id="308" r:id="rId6"/>
    <p:sldId id="309" r:id="rId7"/>
    <p:sldId id="310" r:id="rId8"/>
    <p:sldId id="311" r:id="rId9"/>
    <p:sldId id="305" r:id="rId10"/>
    <p:sldId id="312" r:id="rId11"/>
    <p:sldId id="290" r:id="rId12"/>
    <p:sldId id="314" r:id="rId13"/>
    <p:sldId id="315" r:id="rId14"/>
    <p:sldId id="293" r:id="rId15"/>
    <p:sldId id="300" r:id="rId16"/>
    <p:sldId id="324" r:id="rId17"/>
    <p:sldId id="301" r:id="rId18"/>
    <p:sldId id="294" r:id="rId19"/>
    <p:sldId id="295" r:id="rId20"/>
    <p:sldId id="302" r:id="rId21"/>
    <p:sldId id="316" r:id="rId22"/>
    <p:sldId id="317" r:id="rId23"/>
    <p:sldId id="318" r:id="rId24"/>
    <p:sldId id="296" r:id="rId25"/>
    <p:sldId id="303" r:id="rId26"/>
    <p:sldId id="319" r:id="rId27"/>
    <p:sldId id="304" r:id="rId28"/>
    <p:sldId id="320" r:id="rId29"/>
    <p:sldId id="325" r:id="rId30"/>
    <p:sldId id="321" r:id="rId31"/>
    <p:sldId id="322" r:id="rId32"/>
    <p:sldId id="297" r:id="rId33"/>
    <p:sldId id="326" r:id="rId34"/>
    <p:sldId id="323" r:id="rId35"/>
    <p:sldId id="292" r:id="rId3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>
      <p:cViewPr varScale="1">
        <p:scale>
          <a:sx n="64" d="100"/>
          <a:sy n="64" d="100"/>
        </p:scale>
        <p:origin x="13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B2934-4ECA-466B-8C78-B07CC3D6A407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06635-A8BA-4017-BAD5-0F91A7619E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55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/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3294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4692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9583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2679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7792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671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11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989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8279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6924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255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9033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871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180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785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3280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48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2231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9739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5837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147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8663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6649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553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0820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3337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1480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9702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798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91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734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39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364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2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793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096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77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85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54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57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44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15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32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11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18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F676-F90B-4130-8CC6-B9EEE4FB666A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82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8000" b="1" dirty="0"/>
              <a:t>SQL</a:t>
            </a:r>
            <a:endParaRPr lang="nl-NL" sz="8000" b="1" dirty="0"/>
          </a:p>
        </p:txBody>
      </p:sp>
      <p:sp>
        <p:nvSpPr>
          <p:cNvPr id="23" name="Tijdelijke aanduiding voor inhoud 2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periode 2</a:t>
            </a:r>
          </a:p>
          <a:p>
            <a:endParaRPr lang="nl-NL" sz="2000" dirty="0"/>
          </a:p>
          <a:p>
            <a:r>
              <a:rPr lang="nl-NL" sz="2000" dirty="0"/>
              <a:t>Datumbewerkingen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1A9D-9BBD-4318-9C37-697DAA3E51BC}" type="slidenum">
              <a:rPr lang="nl-NL" smtClean="0"/>
              <a:pPr/>
              <a:t>1</a:t>
            </a:fld>
            <a:endParaRPr lang="nl-NL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pic>
        <p:nvPicPr>
          <p:cNvPr id="2050" name="Picture 2" descr="http://gik.firetrot.com/wp-content/uploads/2011/10/SQL-tutoria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96754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CURDATE, CURTIME</a:t>
            </a:r>
          </a:p>
          <a:p>
            <a:r>
              <a:rPr lang="en-US" sz="2800" dirty="0"/>
              <a:t>DATE_FORMAT</a:t>
            </a:r>
          </a:p>
          <a:p>
            <a:r>
              <a:rPr lang="en-US" sz="2800" dirty="0" err="1"/>
              <a:t>Onderdelen</a:t>
            </a:r>
            <a:r>
              <a:rPr lang="en-US" sz="2800" dirty="0"/>
              <a:t> van de datum</a:t>
            </a:r>
          </a:p>
          <a:p>
            <a:r>
              <a:rPr lang="en-US" sz="2800" dirty="0" err="1"/>
              <a:t>Leeftijd</a:t>
            </a:r>
            <a:r>
              <a:rPr lang="en-US" sz="2800" dirty="0"/>
              <a:t> </a:t>
            </a:r>
            <a:r>
              <a:rPr lang="en-US" sz="2800" dirty="0" err="1"/>
              <a:t>berekenen</a:t>
            </a:r>
            <a:endParaRPr lang="en-US" sz="2800" dirty="0"/>
          </a:p>
          <a:p>
            <a:r>
              <a:rPr lang="en-US" sz="2800" dirty="0" err="1"/>
              <a:t>Datums</a:t>
            </a:r>
            <a:r>
              <a:rPr lang="en-US" sz="2800" dirty="0"/>
              <a:t> en </a:t>
            </a:r>
            <a:r>
              <a:rPr lang="en-US" sz="2800" dirty="0" err="1"/>
              <a:t>tijd</a:t>
            </a:r>
            <a:r>
              <a:rPr lang="en-US" sz="2800" dirty="0"/>
              <a:t> </a:t>
            </a:r>
            <a:r>
              <a:rPr lang="en-US" sz="2800" dirty="0" err="1"/>
              <a:t>optellen</a:t>
            </a:r>
            <a:endParaRPr lang="en-US" sz="2800" dirty="0"/>
          </a:p>
          <a:p>
            <a:r>
              <a:rPr lang="en-US" sz="2800" dirty="0"/>
              <a:t>EXTRACT, TO_DAYS</a:t>
            </a:r>
          </a:p>
          <a:p>
            <a:r>
              <a:rPr lang="en-US" sz="2800"/>
              <a:t>STR_TO_DATE, MAKETIME</a:t>
            </a: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>
                <a:cs typeface="Tahoma" pitchFamily="34" charset="0"/>
              </a:rPr>
              <a:t>Datumbewerkingen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000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Huidige datum of huidige tijd weergegeven; meestal gebruikt in combinatie met andere opdrachten</a:t>
            </a:r>
          </a:p>
          <a:p>
            <a:endParaRPr lang="nl-NL" sz="2800" dirty="0"/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CURDATE()</a:t>
            </a:r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CURTIME()</a:t>
            </a:r>
          </a:p>
          <a:p>
            <a:endParaRPr lang="nl-NL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CURDATE, CURTIME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 dirty="0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8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CURDATE()</a:t>
            </a:r>
          </a:p>
          <a:p>
            <a:pPr marL="0" indent="0">
              <a:buNone/>
            </a:pPr>
            <a:endParaRPr lang="nl-NL" sz="2800" dirty="0"/>
          </a:p>
          <a:p>
            <a:r>
              <a:rPr lang="nl-NL" sz="2800" dirty="0"/>
              <a:t>Voorbeeld:</a:t>
            </a:r>
          </a:p>
          <a:p>
            <a:pPr marL="0" indent="0"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nl-NL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CURDATE</a:t>
            </a:r>
            <a:r>
              <a:rPr lang="nl-NL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AS `Datum vandaag`</a:t>
            </a:r>
          </a:p>
          <a:p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CURDATE, CURTIME</a:t>
            </a:r>
            <a:endParaRPr lang="nl-NL" sz="3600" b="1" dirty="0">
              <a:cs typeface="Tahoma" pitchFamily="34" charset="0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12</a:t>
            </a:fld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7010" y="3863182"/>
            <a:ext cx="5373878" cy="166514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63688" y="4695752"/>
            <a:ext cx="4464496" cy="461440"/>
          </a:xfrm>
          <a:solidFill>
            <a:schemeClr val="bg1"/>
          </a:solidFill>
        </p:spPr>
        <p:txBody>
          <a:bodyPr/>
          <a:lstStyle/>
          <a:p>
            <a:fld id="{60AE4EAD-9F21-49F4-9A9B-3BAF2368A3FF}" type="datetime1">
              <a:rPr lang="nl-NL" sz="3200">
                <a:solidFill>
                  <a:schemeClr val="tx1"/>
                </a:solidFill>
              </a:rPr>
              <a:pPr/>
              <a:t>14-12-2018</a:t>
            </a:fld>
            <a:endParaRPr lang="nl-N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0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CURTIME()</a:t>
            </a:r>
          </a:p>
          <a:p>
            <a:pPr marL="0" indent="0">
              <a:buNone/>
            </a:pPr>
            <a:endParaRPr lang="nl-NL" sz="2800" dirty="0"/>
          </a:p>
          <a:p>
            <a:r>
              <a:rPr lang="nl-NL" sz="2800" dirty="0"/>
              <a:t>Voorbeeld:</a:t>
            </a:r>
          </a:p>
          <a:p>
            <a:pPr marL="0" indent="0"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nl-NL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CURTIME()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AS `Tijd vandaag`</a:t>
            </a:r>
          </a:p>
          <a:p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CURDATE, CURTIME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13046" y="4533560"/>
            <a:ext cx="2133600" cy="365125"/>
          </a:xfrm>
        </p:spPr>
        <p:txBody>
          <a:bodyPr/>
          <a:lstStyle/>
          <a:p>
            <a:fld id="{2716CD88-15C4-472C-A89C-62C62224F82B}" type="datetime11">
              <a:rPr lang="nl-NL" smtClean="0"/>
              <a:t>09:44:29</a:t>
            </a:fld>
            <a:endParaRPr lang="nl-NL" dirty="0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584" y="3868252"/>
            <a:ext cx="5472608" cy="1695738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942622" y="4716120"/>
            <a:ext cx="3807959" cy="585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Date Placeholder 3"/>
          <p:cNvSpPr txBox="1">
            <a:spLocks/>
          </p:cNvSpPr>
          <p:nvPr/>
        </p:nvSpPr>
        <p:spPr>
          <a:xfrm>
            <a:off x="1115616" y="474184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2C652A-80A2-4684-9CB5-FEA0F3F77A78}" type="datetime11">
              <a:rPr lang="nl-NL" sz="4000">
                <a:solidFill>
                  <a:schemeClr val="tx1"/>
                </a:solidFill>
              </a:rPr>
              <a:pPr/>
              <a:t>09:44:29</a:t>
            </a:fld>
            <a:endParaRPr lang="nl-NL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Van een datum </a:t>
            </a:r>
            <a:r>
              <a:rPr lang="nl-NL" sz="2800" dirty="0" err="1"/>
              <a:t>dagnummer</a:t>
            </a:r>
            <a:r>
              <a:rPr lang="nl-NL" sz="2800" dirty="0"/>
              <a:t>, weeknummer, maandnummer, kwartaal, namen (Engels), enz.</a:t>
            </a:r>
          </a:p>
          <a:p>
            <a:endParaRPr lang="nl-NL" sz="2800" dirty="0"/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DAYOFWEEK(datum)</a:t>
            </a:r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DAYNAME(datum)</a:t>
            </a:r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WEEK(datum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QUARTER(datum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DAYOFYEAR(datum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nl-NL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Onderdelen</a:t>
            </a:r>
            <a:r>
              <a:rPr lang="en-US" sz="3600" b="1" dirty="0"/>
              <a:t> van </a:t>
            </a:r>
            <a:r>
              <a:rPr lang="en-US" sz="3600" b="1" dirty="0" err="1"/>
              <a:t>een</a:t>
            </a:r>
            <a:r>
              <a:rPr lang="en-US" sz="3600" b="1" dirty="0"/>
              <a:t> datum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 dirty="0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893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Van een datum </a:t>
            </a:r>
            <a:r>
              <a:rPr lang="nl-NL" sz="2800" dirty="0" err="1"/>
              <a:t>dagnummer</a:t>
            </a:r>
            <a:r>
              <a:rPr lang="nl-NL" sz="2800" dirty="0"/>
              <a:t>, weeknummer, maandnummer, kwartaal, namen (Engels), enz.</a:t>
            </a:r>
          </a:p>
          <a:p>
            <a:endParaRPr lang="nl-NL" sz="2800" dirty="0"/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DAYOFWEEK(datum)</a:t>
            </a:r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DAYNAME(datum)</a:t>
            </a:r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WEEK(datum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QUARTER(datum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DAYOFYEAR(datum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nl-NL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Onderdelen</a:t>
            </a:r>
            <a:r>
              <a:rPr lang="en-US" sz="3600" b="1" dirty="0"/>
              <a:t> van </a:t>
            </a:r>
            <a:r>
              <a:rPr lang="en-US" sz="3600" b="1" dirty="0" err="1"/>
              <a:t>een</a:t>
            </a:r>
            <a:r>
              <a:rPr lang="en-US" sz="3600" b="1" dirty="0"/>
              <a:t> datum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15</a:t>
            </a:fld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55" y="2741484"/>
            <a:ext cx="9078146" cy="31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1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Met een combinatie van instructies</a:t>
            </a:r>
          </a:p>
          <a:p>
            <a:endParaRPr lang="nl-NL" sz="2800" dirty="0"/>
          </a:p>
          <a:p>
            <a:r>
              <a:rPr lang="nl-NL" sz="2800" dirty="0"/>
              <a:t>Voorbeeld:</a:t>
            </a:r>
          </a:p>
          <a:p>
            <a:pPr marL="0" indent="0">
              <a:buNone/>
            </a:pPr>
            <a:r>
              <a:rPr lang="nl-NL" sz="24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nl-NL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YEAR(</a:t>
            </a:r>
            <a:r>
              <a:rPr lang="nl-NL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CURDATE()</a:t>
            </a:r>
            <a:r>
              <a:rPr lang="nl-NL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l-NL" sz="24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nl-NL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YEAR(</a:t>
            </a:r>
            <a:r>
              <a:rPr lang="nl-NL" sz="2400" b="1" dirty="0">
                <a:latin typeface="Courier New" pitchFamily="49" charset="0"/>
                <a:cs typeface="Courier New" pitchFamily="49" charset="0"/>
              </a:rPr>
              <a:t>geboortedatum</a:t>
            </a:r>
            <a:r>
              <a:rPr lang="nl-NL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l-NL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AS </a:t>
            </a:r>
            <a:r>
              <a:rPr lang="nl-NL" sz="2400" b="1" dirty="0">
                <a:latin typeface="Courier New" pitchFamily="49" charset="0"/>
                <a:cs typeface="Courier New" pitchFamily="49" charset="0"/>
              </a:rPr>
              <a:t>leeftijd, geboortedatum FROM namen</a:t>
            </a:r>
            <a:endParaRPr lang="nl-NL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Leeftijd</a:t>
            </a:r>
            <a:r>
              <a:rPr lang="en-US" sz="3600" b="1" dirty="0"/>
              <a:t> </a:t>
            </a:r>
            <a:r>
              <a:rPr lang="en-US" sz="3600" b="1" dirty="0" err="1"/>
              <a:t>bereken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683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Met een combinatie van instructies</a:t>
            </a:r>
          </a:p>
          <a:p>
            <a:endParaRPr lang="nl-NL" sz="2800" dirty="0"/>
          </a:p>
          <a:p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Leeftijd</a:t>
            </a:r>
            <a:r>
              <a:rPr lang="en-US" sz="3600" b="1" dirty="0"/>
              <a:t> </a:t>
            </a:r>
            <a:r>
              <a:rPr lang="en-US" sz="3600" b="1" dirty="0" err="1"/>
              <a:t>bereken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17</a:t>
            </a:fld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517" y="2312988"/>
            <a:ext cx="3600593" cy="36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6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Met een combinatie van instructies</a:t>
            </a:r>
          </a:p>
          <a:p>
            <a:endParaRPr lang="nl-NL" sz="2800" dirty="0"/>
          </a:p>
          <a:p>
            <a:r>
              <a:rPr lang="nl-NL" sz="2800" dirty="0"/>
              <a:t>Voorbeeld:</a:t>
            </a:r>
          </a:p>
          <a:p>
            <a:pPr marL="0" indent="0">
              <a:buNone/>
            </a:pPr>
            <a:r>
              <a:rPr lang="nl-NL" sz="24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nl-NL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YEAR(</a:t>
            </a:r>
            <a:r>
              <a:rPr lang="nl-NL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CURDATE()</a:t>
            </a:r>
            <a:r>
              <a:rPr lang="nl-NL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l-NL" sz="24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nl-NL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YEAR(</a:t>
            </a:r>
            <a:r>
              <a:rPr lang="nl-NL" sz="2400" b="1" dirty="0">
                <a:latin typeface="Courier New" pitchFamily="49" charset="0"/>
                <a:cs typeface="Courier New" pitchFamily="49" charset="0"/>
              </a:rPr>
              <a:t>geboortedatum</a:t>
            </a:r>
            <a:r>
              <a:rPr lang="nl-NL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l-NL" sz="2400" b="1" dirty="0">
                <a:latin typeface="Courier New" pitchFamily="49" charset="0"/>
                <a:cs typeface="Courier New" pitchFamily="49" charset="0"/>
              </a:rPr>
              <a:t> - IF(</a:t>
            </a:r>
            <a:r>
              <a:rPr lang="nl-NL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DAYOFYEAR(</a:t>
            </a:r>
            <a:r>
              <a:rPr lang="nl-NL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CURDATE()</a:t>
            </a:r>
            <a:r>
              <a:rPr lang="nl-NL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l-NL" sz="2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nl-NL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DAYOFYEAR(</a:t>
            </a:r>
            <a:r>
              <a:rPr lang="nl-NL" sz="2400" b="1" dirty="0">
                <a:latin typeface="Courier New" pitchFamily="49" charset="0"/>
                <a:cs typeface="Courier New" pitchFamily="49" charset="0"/>
              </a:rPr>
              <a:t>geboortedatum</a:t>
            </a:r>
            <a:r>
              <a:rPr lang="nl-NL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l-NL" sz="2400" b="1" dirty="0">
                <a:latin typeface="Courier New" pitchFamily="49" charset="0"/>
                <a:cs typeface="Courier New" pitchFamily="49" charset="0"/>
              </a:rPr>
              <a:t>,1,0) AS leeftijd, geboortedatum FROM </a:t>
            </a: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namen</a:t>
            </a:r>
          </a:p>
          <a:p>
            <a:pPr marL="0" indent="0">
              <a:buNone/>
            </a:pPr>
            <a:endParaRPr lang="nl-NL" sz="2400" b="1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nl-NL" sz="2400" b="1" u="sng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FIX voor datum als je nog niet jarig </a:t>
            </a:r>
          </a:p>
          <a:p>
            <a:pPr marL="0" indent="0" algn="ctr">
              <a:buNone/>
            </a:pPr>
            <a:r>
              <a:rPr lang="nl-NL" sz="2400" b="1" u="sng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bent geweest dit jaar</a:t>
            </a:r>
            <a:endParaRPr lang="nl-NL" sz="2400" b="1" u="sng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Leeftijd</a:t>
            </a:r>
            <a:r>
              <a:rPr lang="en-US" sz="3600" b="1" dirty="0"/>
              <a:t> </a:t>
            </a:r>
            <a:r>
              <a:rPr lang="en-US" sz="3600" b="1" dirty="0" err="1"/>
              <a:t>bereken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50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ADDDATE(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, INTERVAL 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aantal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 DAY)</a:t>
            </a:r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SUBDATE(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, INTERVAL 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aantal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 DAY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ADDTIME(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aantal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SUBTIME(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aantal)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Datums</a:t>
            </a:r>
            <a:r>
              <a:rPr lang="en-US" sz="3600" b="1" dirty="0"/>
              <a:t> en </a:t>
            </a:r>
            <a:r>
              <a:rPr lang="en-US" sz="3600" b="1" dirty="0" err="1"/>
              <a:t>tijd</a:t>
            </a:r>
            <a:r>
              <a:rPr lang="en-US" sz="3600" b="1" dirty="0"/>
              <a:t> </a:t>
            </a:r>
            <a:r>
              <a:rPr lang="en-US" sz="3600" b="1" dirty="0" err="1"/>
              <a:t>berekenen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133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b="1" dirty="0" err="1">
                <a:cs typeface="Tahoma" pitchFamily="34" charset="0"/>
              </a:rPr>
              <a:t>Getalbewerkingen</a:t>
            </a:r>
            <a:endParaRPr lang="nl-NL" sz="2800" b="1" dirty="0">
              <a:cs typeface="Tahoma" pitchFamily="34" charset="0"/>
            </a:endParaRPr>
          </a:p>
          <a:p>
            <a:pPr lvl="1"/>
            <a:endParaRPr lang="nl-NL" sz="2400" b="1" dirty="0">
              <a:cs typeface="Tahoma" pitchFamily="34" charset="0"/>
            </a:endParaRPr>
          </a:p>
          <a:p>
            <a:pPr lvl="2"/>
            <a:r>
              <a:rPr lang="en-US" sz="2000" dirty="0"/>
              <a:t>+  -  *  /</a:t>
            </a:r>
          </a:p>
          <a:p>
            <a:pPr lvl="2"/>
            <a:r>
              <a:rPr lang="en-US" sz="2000" dirty="0"/>
              <a:t>AFRONDEN</a:t>
            </a:r>
          </a:p>
          <a:p>
            <a:pPr lvl="2"/>
            <a:r>
              <a:rPr lang="en-US" sz="2000" dirty="0"/>
              <a:t>MAX, MIN</a:t>
            </a:r>
          </a:p>
          <a:p>
            <a:pPr lvl="2"/>
            <a:r>
              <a:rPr lang="en-US" sz="2000" dirty="0"/>
              <a:t>POW, SQRT</a:t>
            </a:r>
          </a:p>
          <a:p>
            <a:pPr lvl="2"/>
            <a:r>
              <a:rPr lang="en-US" sz="2000" dirty="0"/>
              <a:t>MOD</a:t>
            </a:r>
          </a:p>
          <a:p>
            <a:pPr lvl="2"/>
            <a:r>
              <a:rPr lang="en-US" sz="2000" dirty="0"/>
              <a:t>RAND</a:t>
            </a:r>
          </a:p>
          <a:p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>
                <a:cs typeface="Tahoma" pitchFamily="34" charset="0"/>
              </a:rPr>
              <a:t>Vorige Les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80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ADDDATE(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, INTERVAL 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aantal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 DAY)</a:t>
            </a: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Datums</a:t>
            </a:r>
            <a:r>
              <a:rPr lang="en-US" sz="3600" b="1" dirty="0"/>
              <a:t> en </a:t>
            </a:r>
            <a:r>
              <a:rPr lang="en-US" sz="3600" b="1" dirty="0" err="1"/>
              <a:t>tijd</a:t>
            </a:r>
            <a:r>
              <a:rPr lang="en-US" sz="3600" b="1" dirty="0"/>
              <a:t> </a:t>
            </a:r>
            <a:r>
              <a:rPr lang="en-US" sz="3600" b="1" dirty="0" err="1"/>
              <a:t>berekenen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20</a:t>
            </a:fld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486" y="2132856"/>
            <a:ext cx="68008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SUBDATE(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, INTERVAL 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aantal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 DAY)</a:t>
            </a: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Datums</a:t>
            </a:r>
            <a:r>
              <a:rPr lang="en-US" sz="3600" b="1" dirty="0"/>
              <a:t> </a:t>
            </a:r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 smtClean="0"/>
              <a:t>tijd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berekenen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21</a:t>
            </a:fld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960" y="2060848"/>
            <a:ext cx="68294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8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ADDTIME (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aantal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Datums</a:t>
            </a:r>
            <a:r>
              <a:rPr lang="en-US" sz="3600" b="1" dirty="0"/>
              <a:t> en </a:t>
            </a:r>
            <a:r>
              <a:rPr lang="en-US" sz="3600" b="1" dirty="0" err="1"/>
              <a:t>tijd</a:t>
            </a:r>
            <a:r>
              <a:rPr lang="en-US" sz="3600" b="1" dirty="0"/>
              <a:t> </a:t>
            </a:r>
            <a:r>
              <a:rPr lang="en-US" sz="3600" b="1" dirty="0" err="1"/>
              <a:t>berekenen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22</a:t>
            </a:fld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344" y="2204864"/>
            <a:ext cx="68294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SUBTIME (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aantal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Datums</a:t>
            </a:r>
            <a:r>
              <a:rPr lang="en-US" sz="3600" b="1" dirty="0"/>
              <a:t> en </a:t>
            </a:r>
            <a:r>
              <a:rPr lang="en-US" sz="3600" b="1" dirty="0" err="1"/>
              <a:t>tijd</a:t>
            </a:r>
            <a:r>
              <a:rPr lang="en-US" sz="3600" b="1" dirty="0"/>
              <a:t> </a:t>
            </a:r>
            <a:r>
              <a:rPr lang="en-US" sz="3600" b="1" dirty="0" err="1"/>
              <a:t>berekenen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23</a:t>
            </a:fld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2" y="2132856"/>
            <a:ext cx="68294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EXTRACT: Ophalen van </a:t>
            </a:r>
            <a:r>
              <a:rPr lang="nl-NL" sz="2800" b="1" u="sng" dirty="0"/>
              <a:t>een deel </a:t>
            </a:r>
            <a:r>
              <a:rPr lang="nl-NL" sz="2800" dirty="0"/>
              <a:t>van de datum</a:t>
            </a:r>
          </a:p>
          <a:p>
            <a:r>
              <a:rPr lang="nl-NL" sz="2800" dirty="0"/>
              <a:t>TO_DAYS: Aantal dagen vanaf jaar 0</a:t>
            </a:r>
          </a:p>
          <a:p>
            <a:endParaRPr lang="nl-NL" sz="2800" dirty="0"/>
          </a:p>
          <a:p>
            <a:endParaRPr lang="nl-NL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EXTRACT, TO_DAYS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34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geboortedatum, </a:t>
            </a: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EXTRACT(YEAR </a:t>
            </a:r>
            <a:r>
              <a:rPr lang="nl-NL" sz="2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 geboortedatum)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 FROM namen</a:t>
            </a:r>
            <a:endParaRPr lang="nl-NL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EXTRACT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58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>
          <a:xfrm>
            <a:off x="457200" y="1600202"/>
            <a:ext cx="9875440" cy="4525963"/>
          </a:xfrm>
        </p:spPr>
        <p:txBody>
          <a:bodyPr>
            <a:normAutofit/>
          </a:bodyPr>
          <a:lstStyle/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geboortedatum,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nl-NL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EXTRACT(YEAR </a:t>
            </a:r>
            <a:r>
              <a:rPr lang="nl-NL" sz="2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 geboortedatum) </a:t>
            </a:r>
            <a:r>
              <a:rPr lang="nl-NL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nl-NL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namen</a:t>
            </a:r>
            <a:endParaRPr lang="nl-NL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EXTRACT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26</a:t>
            </a:fld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071" y="3068960"/>
            <a:ext cx="57531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geboortedatum, </a:t>
            </a:r>
            <a:r>
              <a:rPr lang="nl-NL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TO_DAYS(datum)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FROM namen</a:t>
            </a:r>
          </a:p>
          <a:p>
            <a:endParaRPr lang="nl-NL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TO_DAYS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7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geboortedatum, </a:t>
            </a:r>
            <a:r>
              <a:rPr lang="nl-NL" sz="2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TO_DAYS(geboortedatum)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 FROM namen</a:t>
            </a:r>
          </a:p>
          <a:p>
            <a:endParaRPr lang="nl-NL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TO_DAYS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28</a:t>
            </a:fld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2697878"/>
            <a:ext cx="6192688" cy="520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nl-NL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TO_DAYS(“0000-01-01”)</a:t>
            </a:r>
            <a:endParaRPr lang="nl-NL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TO_DAYS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29</a:t>
            </a:fld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960" y="2492896"/>
            <a:ext cx="68294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ROUND(veld of </a:t>
            </a:r>
            <a:r>
              <a:rPr lang="en-US" sz="2800" dirty="0" err="1"/>
              <a:t>getal</a:t>
            </a:r>
            <a:r>
              <a:rPr lang="en-US" sz="2800" dirty="0"/>
              <a:t>, </a:t>
            </a:r>
            <a:r>
              <a:rPr lang="en-US" sz="2800" dirty="0" err="1"/>
              <a:t>afronding</a:t>
            </a:r>
            <a:r>
              <a:rPr lang="en-US" sz="2800" dirty="0"/>
              <a:t>)</a:t>
            </a:r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AFRONDEN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E4EAD-9F21-49F4-9A9B-3BAF2368A3FF}" type="datetime1">
              <a:rPr lang="nl-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14-12-2018</a:t>
            </a:fld>
            <a:endParaRPr lang="nl-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pPr>
              <a:defRPr/>
            </a:pPr>
            <a:fld id="{52501A9D-9BBD-4318-9C37-697DAA3E51BC}" type="slidenum">
              <a:rPr lang="nl-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</a:t>
            </a:fld>
            <a:endParaRPr lang="nl-NL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24" name="Tabel 23"/>
          <p:cNvGraphicFramePr>
            <a:graphicFrameLocks noGrp="1"/>
          </p:cNvGraphicFramePr>
          <p:nvPr>
            <p:extLst/>
          </p:nvPr>
        </p:nvGraphicFramePr>
        <p:xfrm>
          <a:off x="539553" y="2924944"/>
          <a:ext cx="79615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Afronding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Opdracht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Resultaat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SELECT ROUND(123456789.123456, 0)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123456789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Honderdsten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SELECT ROUND(123456789.123456, 2)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123456789.12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Duizendsten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SELECT ROUND(123456789.123456, 3)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123456789.123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Duizend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SELECT ROUND(123456789.123456, -3)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123457000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Miljoen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SELECT ROUND(123456789.123456, -6)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123000000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0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TO_DAYS(</a:t>
            </a:r>
            <a:r>
              <a:rPr lang="nl-NL" sz="2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NOW()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nl-NL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EXTRACT, TO_DAYS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709" y="2564904"/>
            <a:ext cx="68294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Handige functie bij importeren van datumvelden (tijdvelden) uit b.v. Excel. Tekst wordt omgezet naar een datumveld (</a:t>
            </a:r>
            <a:r>
              <a:rPr lang="nl-NL" sz="2800" dirty="0" err="1"/>
              <a:t>tijdveld</a:t>
            </a:r>
            <a:r>
              <a:rPr lang="nl-NL" sz="2800" dirty="0"/>
              <a:t>).</a:t>
            </a:r>
          </a:p>
          <a:p>
            <a:endParaRPr lang="nl-NL" sz="2800" dirty="0"/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STR_TO_DATE(‘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’, ‘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opmaakcodes’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MAKETIME(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uur, minuut, seconde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nl-NL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STR_TO_DATE, MAKETIME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70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STR_TO_DATE(‘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’, ‘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opmaakcodes’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nl-NL" sz="2800" dirty="0"/>
          </a:p>
          <a:p>
            <a:r>
              <a:rPr lang="nl-NL" sz="2800" dirty="0"/>
              <a:t>Voorbeeld: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 STR_TO_DATE('2018-12-14', '%Y-%m-%d')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STR_TO_DATE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32</a:t>
            </a:fld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608" y="4077072"/>
            <a:ext cx="7574160" cy="20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3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STR_TO_DATE(‘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datum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’, ‘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opmaakcodes’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nl-NL" sz="2800" dirty="0"/>
          </a:p>
          <a:p>
            <a:r>
              <a:rPr lang="nl-NL" sz="2800" dirty="0"/>
              <a:t>Voorbeeld: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 STR_TO_DATE('2018-12-14',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'%Y-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%d-%m')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STR_TO_DATE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33</a:t>
            </a:fld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584" y="4005063"/>
            <a:ext cx="7108313" cy="1880157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4381740" y="4682849"/>
            <a:ext cx="5060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 smtClean="0">
                <a:solidFill>
                  <a:srgbClr val="FF0000"/>
                </a:solidFill>
              </a:rPr>
              <a:t>ERROR: </a:t>
            </a:r>
            <a:br>
              <a:rPr lang="nl-NL" sz="3600" b="1" dirty="0" smtClean="0">
                <a:solidFill>
                  <a:srgbClr val="FF0000"/>
                </a:solidFill>
              </a:rPr>
            </a:br>
            <a:r>
              <a:rPr lang="nl-NL" sz="3600" b="1" dirty="0" smtClean="0">
                <a:solidFill>
                  <a:srgbClr val="FF0000"/>
                </a:solidFill>
              </a:rPr>
              <a:t>Maand 14 bestaat niet</a:t>
            </a:r>
            <a:endParaRPr lang="nl-NL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2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6" y="4866343"/>
            <a:ext cx="6779717" cy="1793243"/>
          </a:xfrm>
          <a:prstGeom prst="rect">
            <a:avLst/>
          </a:prstGeom>
        </p:spPr>
      </p:pic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800" dirty="0"/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MAKETIME(</a:t>
            </a:r>
            <a:r>
              <a:rPr lang="nl-NL" sz="2800" b="1" i="1" dirty="0">
                <a:latin typeface="Courier New" pitchFamily="49" charset="0"/>
                <a:cs typeface="Courier New" pitchFamily="49" charset="0"/>
              </a:rPr>
              <a:t>uur, minuut, seconde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nl-NL" sz="2800" dirty="0"/>
          </a:p>
          <a:p>
            <a:r>
              <a:rPr lang="nl-NL" sz="2800" dirty="0"/>
              <a:t>Voorbeeld:</a:t>
            </a:r>
          </a:p>
          <a:p>
            <a:pPr marL="0" indent="0">
              <a:buNone/>
            </a:pPr>
            <a:endParaRPr lang="nl-NL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600" b="1" dirty="0">
                <a:latin typeface="Courier New" pitchFamily="49" charset="0"/>
                <a:cs typeface="Courier New" pitchFamily="49" charset="0"/>
              </a:rPr>
              <a:t>SELECT MAKETIME(14,30,0</a:t>
            </a:r>
            <a:r>
              <a:rPr lang="nl-NL" sz="2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MAKETIME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34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22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sz="2800" dirty="0"/>
              <a:t>Je </a:t>
            </a:r>
            <a:r>
              <a:rPr lang="nl-NL" sz="2800" dirty="0"/>
              <a:t>maakt gebruik van de database </a:t>
            </a:r>
            <a:r>
              <a:rPr lang="nl-NL" sz="2000" b="1" dirty="0" err="1">
                <a:latin typeface="Courier New" pitchFamily="49" charset="0"/>
                <a:cs typeface="Courier New" pitchFamily="49" charset="0"/>
              </a:rPr>
              <a:t>sportinstuif.sql</a:t>
            </a:r>
            <a:r>
              <a:rPr lang="nl-NL" sz="2800" dirty="0"/>
              <a:t>.</a:t>
            </a:r>
          </a:p>
          <a:p>
            <a:pPr lvl="0"/>
            <a:r>
              <a:rPr lang="nl-NL" sz="2800" dirty="0"/>
              <a:t>In de tabel </a:t>
            </a:r>
            <a:r>
              <a:rPr lang="nl-NL" sz="2000" b="1" dirty="0">
                <a:latin typeface="Courier New" pitchFamily="49" charset="0"/>
                <a:cs typeface="Courier New" pitchFamily="49" charset="0"/>
              </a:rPr>
              <a:t>activiteiten</a:t>
            </a:r>
            <a:r>
              <a:rPr lang="nl-NL" sz="2800" dirty="0"/>
              <a:t> staat in de kolommen </a:t>
            </a:r>
            <a:r>
              <a:rPr lang="nl-NL" sz="2000" b="1" dirty="0" err="1">
                <a:latin typeface="Courier New" pitchFamily="49" charset="0"/>
                <a:cs typeface="Courier New" pitchFamily="49" charset="0"/>
              </a:rPr>
              <a:t>a_begindatum</a:t>
            </a:r>
            <a:r>
              <a:rPr lang="nl-NL" sz="2800" dirty="0"/>
              <a:t> en </a:t>
            </a:r>
            <a:r>
              <a:rPr lang="nl-NL" sz="2000" b="1" dirty="0" err="1">
                <a:latin typeface="Courier New" pitchFamily="49" charset="0"/>
                <a:cs typeface="Courier New" pitchFamily="49" charset="0"/>
              </a:rPr>
              <a:t>a_einddatum</a:t>
            </a:r>
            <a:r>
              <a:rPr lang="nl-NL" sz="2800" dirty="0"/>
              <a:t> wanneer een activiteit begint en eindigt. </a:t>
            </a:r>
            <a:endParaRPr lang="nl-NL" sz="2800" dirty="0"/>
          </a:p>
          <a:p>
            <a:pPr lvl="0"/>
            <a:r>
              <a:rPr lang="nl-NL" sz="2800" dirty="0"/>
              <a:t>S</a:t>
            </a:r>
            <a:r>
              <a:rPr lang="nl-NL" sz="2800" dirty="0"/>
              <a:t>chrijf een query die </a:t>
            </a:r>
            <a:r>
              <a:rPr lang="nl-NL" sz="2800" dirty="0"/>
              <a:t>de datums </a:t>
            </a:r>
            <a:r>
              <a:rPr lang="nl-NL" sz="2800" dirty="0"/>
              <a:t>omzet </a:t>
            </a:r>
            <a:r>
              <a:rPr lang="nl-NL" sz="2800" dirty="0"/>
              <a:t>naar de Nederlandse indeling (</a:t>
            </a:r>
            <a:r>
              <a:rPr lang="nl-NL" sz="2000" b="1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nl-NL" sz="2000" b="1" dirty="0">
                <a:latin typeface="Courier New" pitchFamily="49" charset="0"/>
                <a:cs typeface="Courier New" pitchFamily="49" charset="0"/>
              </a:rPr>
              <a:t>-mm-</a:t>
            </a:r>
            <a:r>
              <a:rPr lang="nl-NL" sz="2000" b="1" dirty="0" err="1">
                <a:latin typeface="Courier New" pitchFamily="49" charset="0"/>
                <a:cs typeface="Courier New" pitchFamily="49" charset="0"/>
              </a:rPr>
              <a:t>jjjj</a:t>
            </a:r>
            <a:r>
              <a:rPr lang="nl-NL" sz="2800" dirty="0"/>
              <a:t>).</a:t>
            </a:r>
          </a:p>
          <a:p>
            <a:pPr lvl="0"/>
            <a:r>
              <a:rPr lang="nl-NL" sz="2800" dirty="0"/>
              <a:t>Schrijf </a:t>
            </a:r>
            <a:r>
              <a:rPr lang="nl-NL" sz="2800" dirty="0"/>
              <a:t>een query </a:t>
            </a:r>
            <a:r>
              <a:rPr lang="nl-NL" sz="2800" dirty="0"/>
              <a:t>die uit </a:t>
            </a:r>
            <a:r>
              <a:rPr lang="nl-NL" sz="2800" dirty="0"/>
              <a:t>de tabel </a:t>
            </a:r>
            <a:r>
              <a:rPr lang="nl-NL" sz="2000" b="1" dirty="0">
                <a:latin typeface="Courier New" pitchFamily="49" charset="0"/>
                <a:cs typeface="Courier New" pitchFamily="49" charset="0"/>
              </a:rPr>
              <a:t>activiteiten</a:t>
            </a:r>
            <a:r>
              <a:rPr lang="nl-NL" sz="2800" dirty="0"/>
              <a:t> het aantal dagen tussen de kolommen </a:t>
            </a:r>
            <a:r>
              <a:rPr lang="nl-NL" sz="2000" b="1" dirty="0" err="1">
                <a:latin typeface="Courier New" pitchFamily="49" charset="0"/>
                <a:cs typeface="Courier New" pitchFamily="49" charset="0"/>
              </a:rPr>
              <a:t>a_begindatum</a:t>
            </a:r>
            <a:r>
              <a:rPr lang="nl-NL" sz="2800" dirty="0"/>
              <a:t> en </a:t>
            </a:r>
            <a:r>
              <a:rPr lang="nl-NL" sz="2000" b="1" dirty="0" err="1">
                <a:latin typeface="Courier New" pitchFamily="49" charset="0"/>
                <a:cs typeface="Courier New" pitchFamily="49" charset="0"/>
              </a:rPr>
              <a:t>a_einddatum</a:t>
            </a:r>
            <a:r>
              <a:rPr lang="nl-NL" sz="2800" dirty="0"/>
              <a:t> berekend.</a:t>
            </a:r>
          </a:p>
          <a:p>
            <a:pPr lvl="0"/>
            <a:r>
              <a:rPr lang="nl-NL" sz="2800" dirty="0"/>
              <a:t>Bereken het aantal dagen dat jij op deze aardbol rondloopt</a:t>
            </a:r>
          </a:p>
          <a:p>
            <a:pPr lvl="0"/>
            <a:r>
              <a:rPr lang="nl-NL" sz="2800" dirty="0"/>
              <a:t>Bereken het aantal dagen tot aan de kerstvakantie</a:t>
            </a:r>
          </a:p>
          <a:p>
            <a:pPr lvl="0"/>
            <a:r>
              <a:rPr lang="nl-NL" sz="2800" dirty="0"/>
              <a:t>Selecteer uit de tabel `namen` alle geboortedatums, en houdt enkel de maand over. Sorteer vervolgens op maand.</a:t>
            </a: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>
                <a:cs typeface="Tahoma" pitchFamily="34" charset="0"/>
              </a:rPr>
              <a:t>Opdracht 4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35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8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MAX, </a:t>
            </a:r>
            <a:r>
              <a:rPr lang="en-US" sz="3600" b="1" dirty="0"/>
              <a:t>MIN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E4EAD-9F21-49F4-9A9B-3BAF2368A3FF}" type="datetime1">
              <a:rPr lang="nl-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14-12-2018</a:t>
            </a:fld>
            <a:endParaRPr lang="nl-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pPr>
              <a:defRPr/>
            </a:pPr>
            <a:fld id="{52501A9D-9BBD-4318-9C37-697DAA3E51BC}" type="slidenum">
              <a:rPr lang="nl-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</a:t>
            </a:fld>
            <a:endParaRPr lang="nl-NL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SELECT MAX(</a:t>
            </a:r>
            <a:r>
              <a:rPr lang="nl-NL" dirty="0" err="1"/>
              <a:t>a_kosten</a:t>
            </a:r>
            <a:r>
              <a:rPr lang="nl-NL" dirty="0"/>
              <a:t>) FROM </a:t>
            </a:r>
            <a:r>
              <a:rPr lang="nl-NL" dirty="0" smtClean="0"/>
              <a:t>activiteiten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	Duurste activiteit: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122" y="3755983"/>
            <a:ext cx="7031759" cy="217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MAX, </a:t>
            </a:r>
            <a:r>
              <a:rPr lang="en-US" sz="3600" b="1" dirty="0"/>
              <a:t>MIN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E4EAD-9F21-49F4-9A9B-3BAF2368A3FF}" type="datetime1">
              <a:rPr lang="nl-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14-12-2018</a:t>
            </a:fld>
            <a:endParaRPr lang="nl-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pPr>
              <a:defRPr/>
            </a:pPr>
            <a:fld id="{52501A9D-9BBD-4318-9C37-697DAA3E51BC}" type="slidenum">
              <a:rPr lang="nl-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nl-NL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SELECT </a:t>
            </a:r>
            <a:r>
              <a:rPr lang="nl-NL" dirty="0" smtClean="0"/>
              <a:t>MIN(</a:t>
            </a:r>
            <a:r>
              <a:rPr lang="nl-NL" dirty="0" err="1" smtClean="0"/>
              <a:t>a_kosten</a:t>
            </a:r>
            <a:r>
              <a:rPr lang="nl-NL" dirty="0"/>
              <a:t>) FROM </a:t>
            </a:r>
            <a:r>
              <a:rPr lang="nl-NL" dirty="0" smtClean="0"/>
              <a:t>activiteiten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	Goedkoopste activiteit: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618" y="3717033"/>
            <a:ext cx="6997331" cy="216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Machtsverheffen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worteltrekken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POW(getal, macht)</a:t>
            </a:r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SQRT(getal)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Voorbeeld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POW(4, 3) = 64</a:t>
            </a:r>
          </a:p>
          <a:p>
            <a:pPr marL="0" indent="0"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SQRT(16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) = 4</a:t>
            </a:r>
          </a:p>
          <a:p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POW, </a:t>
            </a:r>
            <a:r>
              <a:rPr lang="en-US" sz="3600" b="1" dirty="0"/>
              <a:t>SQRT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E4EAD-9F21-49F4-9A9B-3BAF2368A3FF}" type="datetime1">
              <a:rPr lang="nl-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14-12-2018</a:t>
            </a:fld>
            <a:endParaRPr lang="nl-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pPr>
              <a:defRPr/>
            </a:pPr>
            <a:fld id="{52501A9D-9BBD-4318-9C37-697DAA3E51BC}" type="slidenum">
              <a:rPr lang="nl-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nl-NL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62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Rest van </a:t>
            </a:r>
            <a:r>
              <a:rPr lang="en-US" sz="2800" dirty="0" err="1"/>
              <a:t>een</a:t>
            </a:r>
            <a:r>
              <a:rPr lang="en-US" sz="2800" dirty="0"/>
              <a:t> </a:t>
            </a:r>
            <a:r>
              <a:rPr lang="en-US" sz="2800" dirty="0" err="1"/>
              <a:t>deling</a:t>
            </a:r>
            <a:endParaRPr lang="en-US" sz="2800" dirty="0"/>
          </a:p>
          <a:p>
            <a:endParaRPr lang="en-US" sz="2800" dirty="0"/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MOD(getal, deelfactor)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Voorbeeld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MOD(7,2) </a:t>
            </a:r>
            <a:r>
              <a:rPr lang="nl-NL" sz="2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1</a:t>
            </a:r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>
                <a:cs typeface="Tahoma" pitchFamily="34" charset="0"/>
              </a:rPr>
              <a:t>MOD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E4EAD-9F21-49F4-9A9B-3BAF2368A3FF}" type="datetime1">
              <a:rPr lang="nl-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14-12-2018</a:t>
            </a:fld>
            <a:endParaRPr lang="nl-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pPr>
              <a:defRPr/>
            </a:pPr>
            <a:fld id="{52501A9D-9BBD-4318-9C37-697DAA3E51BC}" type="slidenum">
              <a:rPr lang="nl-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7</a:t>
            </a:fld>
            <a:endParaRPr lang="nl-NL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4" name="Afbeelding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227450"/>
            <a:ext cx="7787208" cy="54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Generen</a:t>
            </a:r>
            <a:r>
              <a:rPr lang="en-US" sz="2800" dirty="0"/>
              <a:t> van </a:t>
            </a:r>
            <a:r>
              <a:rPr lang="en-US" sz="2800" dirty="0" err="1"/>
              <a:t>willekeurige</a:t>
            </a:r>
            <a:r>
              <a:rPr lang="en-US" sz="2800" dirty="0"/>
              <a:t> </a:t>
            </a:r>
            <a:r>
              <a:rPr lang="en-US" sz="2800" dirty="0" err="1"/>
              <a:t>getallen</a:t>
            </a:r>
            <a:endParaRPr lang="en-US" sz="2800" dirty="0"/>
          </a:p>
          <a:p>
            <a:r>
              <a:rPr lang="en-US" sz="2800" dirty="0" err="1"/>
              <a:t>Geeft</a:t>
            </a:r>
            <a:r>
              <a:rPr lang="en-US" sz="2800" dirty="0"/>
              <a:t> </a:t>
            </a:r>
            <a:r>
              <a:rPr lang="en-US" sz="2800" dirty="0" err="1"/>
              <a:t>resultaat</a:t>
            </a:r>
            <a:r>
              <a:rPr lang="en-US" sz="2800" dirty="0"/>
              <a:t> </a:t>
            </a:r>
            <a:r>
              <a:rPr lang="en-US" sz="2800" dirty="0" err="1"/>
              <a:t>tussen</a:t>
            </a:r>
            <a:r>
              <a:rPr lang="en-US" sz="2800" dirty="0"/>
              <a:t> 0 en 1.0</a:t>
            </a:r>
          </a:p>
          <a:p>
            <a:endParaRPr lang="en-US" sz="2800" dirty="0"/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RAND()</a:t>
            </a:r>
          </a:p>
          <a:p>
            <a:endParaRPr lang="en-US" sz="2800" dirty="0"/>
          </a:p>
          <a:p>
            <a:r>
              <a:rPr lang="en-US" sz="2800" dirty="0" err="1"/>
              <a:t>Voorbeeld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RAND() </a:t>
            </a:r>
            <a:r>
              <a:rPr lang="nl-NL" sz="2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0.5711342246789</a:t>
            </a:r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RAND()*10 </a:t>
            </a:r>
            <a:r>
              <a:rPr lang="nl-NL" sz="2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nl-NL" sz="2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6.099855479202</a:t>
            </a:r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>
                <a:cs typeface="Tahoma" pitchFamily="34" charset="0"/>
              </a:rPr>
              <a:t>RAND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E4EAD-9F21-49F4-9A9B-3BAF2368A3FF}" type="datetime1">
              <a:rPr lang="nl-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14-12-2018</a:t>
            </a:fld>
            <a:endParaRPr lang="nl-N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pPr>
              <a:defRPr/>
            </a:pPr>
            <a:fld id="{52501A9D-9BBD-4318-9C37-697DAA3E51BC}" type="slidenum">
              <a:rPr lang="nl-NL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8</a:t>
            </a:fld>
            <a:endParaRPr lang="nl-NL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8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Datum </a:t>
            </a:r>
            <a:r>
              <a:rPr lang="en-US" sz="2800" dirty="0" err="1"/>
              <a:t>Bewerkingen</a:t>
            </a:r>
            <a:endParaRPr lang="en-US" sz="2800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7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>
                <a:cs typeface="Tahoma" pitchFamily="34" charset="0"/>
              </a:rPr>
              <a:t>Deze Les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14-12-2018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2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7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2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9</a:t>
            </a:fld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1640" y="2516548"/>
            <a:ext cx="38100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7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786</Words>
  <Application>Microsoft Office PowerPoint</Application>
  <PresentationFormat>Diavoorstelling (4:3)</PresentationFormat>
  <Paragraphs>289</Paragraphs>
  <Slides>35</Slides>
  <Notes>35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Tahoma</vt:lpstr>
      <vt:lpstr>Wingdings</vt:lpstr>
      <vt:lpstr>Kantoorthema</vt:lpstr>
      <vt:lpstr>SQL</vt:lpstr>
      <vt:lpstr>Vorige Les</vt:lpstr>
      <vt:lpstr>AFRONDEN</vt:lpstr>
      <vt:lpstr>MAX, MIN</vt:lpstr>
      <vt:lpstr>MAX, MIN</vt:lpstr>
      <vt:lpstr>POW, SQRT</vt:lpstr>
      <vt:lpstr>MOD</vt:lpstr>
      <vt:lpstr>RAND</vt:lpstr>
      <vt:lpstr>Deze Les</vt:lpstr>
      <vt:lpstr>Datumbewerkingen</vt:lpstr>
      <vt:lpstr>CURDATE, CURTIME</vt:lpstr>
      <vt:lpstr>CURDATE, CURTIME</vt:lpstr>
      <vt:lpstr>CURDATE, CURTIME</vt:lpstr>
      <vt:lpstr>Onderdelen van een datum</vt:lpstr>
      <vt:lpstr>Onderdelen van een datum</vt:lpstr>
      <vt:lpstr>Leeftijd bereken</vt:lpstr>
      <vt:lpstr>Leeftijd bereken</vt:lpstr>
      <vt:lpstr>Leeftijd bereken</vt:lpstr>
      <vt:lpstr>Datums en tijd berekenen</vt:lpstr>
      <vt:lpstr>Datums en tijd berekenen</vt:lpstr>
      <vt:lpstr>Datums en tijd berekenen</vt:lpstr>
      <vt:lpstr>Datums en tijd berekenen</vt:lpstr>
      <vt:lpstr>Datums en tijd berekenen</vt:lpstr>
      <vt:lpstr>EXTRACT, TO_DAYS</vt:lpstr>
      <vt:lpstr>EXTRACT</vt:lpstr>
      <vt:lpstr>EXTRACT</vt:lpstr>
      <vt:lpstr>TO_DAYS</vt:lpstr>
      <vt:lpstr>TO_DAYS</vt:lpstr>
      <vt:lpstr>TO_DAYS</vt:lpstr>
      <vt:lpstr>EXTRACT, TO_DAYS</vt:lpstr>
      <vt:lpstr>STR_TO_DATE, MAKETIME</vt:lpstr>
      <vt:lpstr>STR_TO_DATE</vt:lpstr>
      <vt:lpstr>STR_TO_DATE</vt:lpstr>
      <vt:lpstr>MAKETIME</vt:lpstr>
      <vt:lpstr>Opdracht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Opdracht 1.1</dc:title>
  <dc:creator>Rubin-School</dc:creator>
  <cp:lastModifiedBy>Docent</cp:lastModifiedBy>
  <cp:revision>112</cp:revision>
  <dcterms:created xsi:type="dcterms:W3CDTF">2012-10-29T10:34:48Z</dcterms:created>
  <dcterms:modified xsi:type="dcterms:W3CDTF">2018-12-14T09:26:27Z</dcterms:modified>
</cp:coreProperties>
</file>