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embeddedFontLst>
    <p:embeddedFont>
      <p:font typeface="Lato" panose="020B0604020202020204" charset="0"/>
      <p:regular r:id="rId23"/>
      <p:bold r:id="rId24"/>
      <p:italic r:id="rId25"/>
      <p:boldItalic r:id="rId26"/>
    </p:embeddedFont>
    <p:embeddedFont>
      <p:font typeface="Questrial" panose="020B0604020202020204" charset="0"/>
      <p:regular r:id="rId27"/>
    </p:embeddedFont>
    <p:embeddedFont>
      <p:font typeface="Raleway" panose="020B0604020202020204" charset="0"/>
      <p:regular r:id="rId28"/>
      <p:bold r:id="rId29"/>
      <p:italic r:id="rId30"/>
      <p:boldItalic r:id="rId31"/>
    </p:embeddedFont>
    <p:embeddedFont>
      <p:font typeface="Roboto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39f7921a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39f7921a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3adb53b5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3adb53b5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Raleway"/>
              <a:buNone/>
              <a:defRPr sz="5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Raleway"/>
              <a:buNone/>
              <a:defRPr sz="5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Raleway"/>
              <a:buNone/>
              <a:defRPr sz="5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Raleway"/>
              <a:buNone/>
              <a:defRPr sz="5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Raleway"/>
              <a:buNone/>
              <a:defRPr sz="5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Raleway"/>
              <a:buNone/>
              <a:defRPr sz="5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Raleway"/>
              <a:buNone/>
              <a:defRPr sz="5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Raleway"/>
              <a:buNone/>
              <a:defRPr sz="5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Raleway"/>
              <a:buNone/>
              <a:defRPr sz="5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Google Shape;78;p1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None/>
              <a:defRPr sz="1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3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90" name="Google Shape;90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13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Font typeface="Raleway"/>
              <a:buNone/>
              <a:defRPr sz="107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Font typeface="Raleway"/>
              <a:buNone/>
              <a:defRPr sz="107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Font typeface="Raleway"/>
              <a:buNone/>
              <a:defRPr sz="107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Font typeface="Raleway"/>
              <a:buNone/>
              <a:defRPr sz="107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Font typeface="Raleway"/>
              <a:buNone/>
              <a:defRPr sz="107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Font typeface="Raleway"/>
              <a:buNone/>
              <a:defRPr sz="107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Font typeface="Raleway"/>
              <a:buNone/>
              <a:defRPr sz="107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Font typeface="Raleway"/>
              <a:buNone/>
              <a:defRPr sz="107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Font typeface="Raleway"/>
              <a:buNone/>
              <a:defRPr sz="107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tsikko ja sisältö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00" cy="15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1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1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1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1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1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1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1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1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00" cy="3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ksi sisältökohdetta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00" cy="15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1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1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1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1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1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1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1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1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5106000" cy="3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2"/>
          </p:nvPr>
        </p:nvSpPr>
        <p:spPr>
          <a:xfrm>
            <a:off x="6172200" y="2367092"/>
            <a:ext cx="5105400" cy="3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1" name="Google Shape;41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9" name="Google Shape;4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8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8" name="Google Shape;58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5" name="Google Shape;65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0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2" name="Google Shape;72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Questrial"/>
              <a:buNone/>
            </a:pPr>
            <a:r>
              <a:rPr lang="fi-FI" sz="4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TALOUDELLISEN KRIISIN VAIKUTUS JOHDON LASKENTATOIMEEN</a:t>
            </a:r>
            <a:endParaRPr sz="5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fi-FI" sz="220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Emilia Kaapeli - Janne Bragge</a:t>
            </a:r>
            <a:endParaRPr sz="2200" b="0" i="0" u="none" strike="noStrike" cap="none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00" cy="15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fi-FI"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Johdon laskentatoimen tehtävät muuttuvat</a:t>
            </a:r>
            <a:endParaRPr sz="36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9" name="Google Shape;159;p24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00" cy="3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Myyntisaamisten hallinnoiminen</a:t>
            </a:r>
            <a:endParaRPr/>
          </a:p>
          <a:p>
            <a: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Asiakkaiden luottokelpoisuuden tarkistaminen </a:t>
            </a:r>
            <a:endParaRPr/>
          </a:p>
          <a:p>
            <a: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Ylimääräiset sisäisen valvonnan vaatimukset -&gt; informaation tuottaminen ja tulkitseminen johdolle</a:t>
            </a:r>
            <a:endParaRPr/>
          </a:p>
          <a:p>
            <a: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Neuvottelut tavarantoimittajien kanssa maksuaikatauluista (maksuvaikeudet)</a:t>
            </a:r>
            <a:endParaRPr/>
          </a:p>
          <a:p>
            <a: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Riskianalyysit ja strategioiden tarkastaminen</a:t>
            </a:r>
            <a:endParaRPr/>
          </a:p>
          <a:p>
            <a: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fi-FI"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Johdon laskentatoimen ammattilaiset kokevat työtehtävien muutoksia</a:t>
            </a:r>
            <a:endParaRPr sz="36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Pidemmät työpäivät: uudet tehtävät, suunnittelu ja raportointi vei aikaa, johto vaati enemmän ja tarkempaa tietoa</a:t>
            </a:r>
            <a:endParaRPr/>
          </a:p>
          <a:p>
            <a:pPr marL="228600" marR="0" lvl="0" indent="-1016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Enemmän mukana johdon strategisessa päätöksenteossa, myös epävirallinen kommunikaatio lisääntyi, rooli vahvistui erityisen paljon PK-yrityksissä</a:t>
            </a: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28600" marR="0" lvl="0" indent="-1016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Aiempi rooli menneisyyteen keskittyvä, nyt innovatiivisempi: kriisin vaikutukset ja siitä selviäminen? Miten välttää tulevat riskit? Sisäiset ja ulkoiset uhat?</a:t>
            </a:r>
            <a:endParaRPr/>
          </a:p>
          <a:p>
            <a:pPr marL="228600" marR="0" lvl="0" indent="-1016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Johdon laskentatoimen arvostus yrityksissä kasvoi -&gt; kriisi tuki muutosta bisnespartneriksi</a:t>
            </a:r>
            <a:endParaRPr/>
          </a:p>
          <a:p>
            <a:pPr marL="228600" marR="0" lvl="0" indent="-101600" algn="l" rtl="0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fi-FI"/>
              <a:t>Laskennan laatu avainasemassa yrityksen taloudellisen kriisin kestävyyden kannalta</a:t>
            </a:r>
            <a:endParaRPr sz="36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>
                <a:solidFill>
                  <a:srgbClr val="1A9988"/>
                </a:solidFill>
              </a:rPr>
              <a:t>Laskennan pitää olla ajantasaista, tarkkaa ja luotettavaa</a:t>
            </a:r>
            <a:endParaRPr>
              <a:solidFill>
                <a:srgbClr val="1A9988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fi-FI">
                <a:solidFill>
                  <a:srgbClr val="1A9988"/>
                </a:solidFill>
              </a:rPr>
              <a:t>Laadukas laskenta tekee yrityksestä vahvemman taloudellisia kriisejä vastaan</a:t>
            </a:r>
            <a:endParaRPr>
              <a:solidFill>
                <a:srgbClr val="1A9988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fi-FI" sz="1800">
                <a:solidFill>
                  <a:srgbClr val="1A9988"/>
                </a:solidFill>
              </a:rPr>
              <a:t>Sijoittajat luottavat yritykseen enemmän -&gt; laskee tuottovaadetta pääomalle -&gt; rahoituksen saanti helpottuu vaikeana aikana</a:t>
            </a:r>
            <a:endParaRPr sz="1800">
              <a:solidFill>
                <a:srgbClr val="1A9988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fi-FI" sz="1800">
                <a:solidFill>
                  <a:srgbClr val="1A9988"/>
                </a:solidFill>
              </a:rPr>
              <a:t>Yritys pystyy allokoimaan varat tuottavammin</a:t>
            </a:r>
            <a:endParaRPr sz="1800">
              <a:solidFill>
                <a:srgbClr val="1A9988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fi-FI" sz="1800">
                <a:solidFill>
                  <a:srgbClr val="1A9988"/>
                </a:solidFill>
              </a:rPr>
              <a:t>Pystyy reagoimaan nopeammin muutoksiin, havaitsee muutokset -&gt; päätökset ovat parempia</a:t>
            </a:r>
            <a:endParaRPr sz="1800">
              <a:solidFill>
                <a:srgbClr val="1A9988"/>
              </a:solidFill>
            </a:endParaRPr>
          </a:p>
          <a:p>
            <a:pPr marL="228600" marR="0" lvl="0" indent="0" algn="l" rtl="0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00" cy="15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i-FI"/>
              <a:t>Taloudellisen kriisin vaikutus yrityksen sidosryhmäsuhteisiin</a:t>
            </a:r>
            <a:endParaRPr sz="36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7" name="Google Shape;177;p27"/>
          <p:cNvSpPr txBox="1">
            <a:spLocks noGrp="1"/>
          </p:cNvSpPr>
          <p:nvPr>
            <p:ph type="body" idx="1"/>
          </p:nvPr>
        </p:nvSpPr>
        <p:spPr>
          <a:xfrm>
            <a:off x="913775" y="2367101"/>
            <a:ext cx="10363800" cy="36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fi-FI">
                <a:solidFill>
                  <a:srgbClr val="1A9988"/>
                </a:solidFill>
              </a:rPr>
              <a:t>Taloudellisella kriisillä vaikututusta sidosryhmäsuhteisiin (työntekijät, ammattiliitot, alihankkijat, asiakkaat)</a:t>
            </a:r>
            <a:endParaRPr>
              <a:solidFill>
                <a:srgbClr val="1A998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rgbClr val="1A998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fi-FI">
                <a:solidFill>
                  <a:srgbClr val="1A9988"/>
                </a:solidFill>
              </a:rPr>
              <a:t>Sidosryhmäsuhteet eivät ole pelkästään pohjana yrityksen tuottamalle lisäarvolle, vaan ne ovat tärkeä osa myös yrityksen riskienhallintaa, josta etsitään joustoja huonoina aikoina</a:t>
            </a:r>
            <a:endParaRPr>
              <a:solidFill>
                <a:srgbClr val="1A998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rgbClr val="1A998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fi-FI">
                <a:solidFill>
                  <a:srgbClr val="1A9988"/>
                </a:solidFill>
              </a:rPr>
              <a:t>Kriisiaikoina lyhyen aikavälin päätökset monesti loukkaavat sidosryhmien intressejä</a:t>
            </a:r>
            <a:endParaRPr>
              <a:solidFill>
                <a:srgbClr val="1A9988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A9988"/>
              </a:buClr>
              <a:buSzPts val="2000"/>
              <a:buChar char="•"/>
            </a:pPr>
            <a:r>
              <a:rPr lang="fi-FI" sz="2000">
                <a:solidFill>
                  <a:srgbClr val="1A9988"/>
                </a:solidFill>
              </a:rPr>
              <a:t>taloudellisen riskin siirtäminen yritykseltä sidosryhmille (irtisanomiset, pidentyneet maksuajat, velkajärjestelyt yms.)</a:t>
            </a:r>
            <a:endParaRPr sz="2000">
              <a:solidFill>
                <a:srgbClr val="1A998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000">
              <a:solidFill>
                <a:srgbClr val="1A998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00" cy="159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fi-FI"/>
              <a:t>Taloudellisen kriisin vaikutus yrityksen sidosryhmäsuhteisiin</a:t>
            </a:r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00" cy="342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fi-FI" sz="1800">
                <a:solidFill>
                  <a:srgbClr val="1A9988"/>
                </a:solidFill>
              </a:rPr>
              <a:t>Johtamistyylin muutos</a:t>
            </a:r>
            <a:endParaRPr sz="1800">
              <a:solidFill>
                <a:srgbClr val="1A9988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A9988"/>
              </a:buClr>
              <a:buSzPts val="1800"/>
              <a:buChar char="•"/>
            </a:pPr>
            <a:r>
              <a:rPr lang="fi-FI" sz="1800">
                <a:solidFill>
                  <a:srgbClr val="1A9988"/>
                </a:solidFill>
              </a:rPr>
              <a:t>työntekijöiden tarkempi seuraaminen ja itsenäisyyden rajoittaminen -&gt; negatiivinen yrityskuva?</a:t>
            </a:r>
            <a:endParaRPr sz="1800">
              <a:solidFill>
                <a:srgbClr val="1A9988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800"/>
              <a:buChar char="•"/>
            </a:pPr>
            <a:r>
              <a:rPr lang="fi-FI" sz="1800">
                <a:solidFill>
                  <a:srgbClr val="1A9988"/>
                </a:solidFill>
              </a:rPr>
              <a:t>kehotetaan käyttämään enemmän kustannuksiin liittyvää dataa päätöksenteon tukena - &gt; negatiivinen vaikutus sidosryhmiin</a:t>
            </a:r>
            <a:endParaRPr sz="1800">
              <a:solidFill>
                <a:srgbClr val="1A998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rgbClr val="1A998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fi-FI" sz="1800">
                <a:solidFill>
                  <a:srgbClr val="1A9988"/>
                </a:solidFill>
              </a:rPr>
              <a:t>Talousjohtajat eivät aina näe ongelmia lyhyen aikavälin toimintojen tiukentamisen ja sidosryhmien suhteiden välillä</a:t>
            </a:r>
            <a:endParaRPr sz="1800">
              <a:solidFill>
                <a:srgbClr val="1A9988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A9988"/>
              </a:buClr>
              <a:buSzPts val="1800"/>
              <a:buChar char="•"/>
            </a:pPr>
            <a:r>
              <a:rPr lang="fi-FI" sz="1800">
                <a:solidFill>
                  <a:srgbClr val="1A9988"/>
                </a:solidFill>
              </a:rPr>
              <a:t>sidosryhmien huomioiminen kriisiaikana kuitenkin tärkeää pitkän aikavälin kasvun kannalta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00" cy="15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fi-FI" sz="36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Espanjan ja Saksan johdon laskentatoimen tehtävien ja roolien muutos talouskriisin vaikutuksesta</a:t>
            </a:r>
            <a:endParaRPr sz="36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9" name="Google Shape;189;p29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00" cy="3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Saksa ja Espanja Euroopan tärkeimpiä talouksia ja kauppakumppaneita. Talouskriisin vaikutukset kuitenkin erilaiset</a:t>
            </a:r>
            <a:endParaRPr/>
          </a:p>
          <a:p>
            <a: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Saksassa yritykset kärsivät huomattavista liikevaihdon ja tuloksen alenemisesta, mutta työttömyyden kasvu oli lievempää kuin muualla Euroopassa -&gt; toipui nopeasti: työttömyys alle 10 % jo 2011, yritykset kasvattivat liikevaihtoa jo vuonna 2010 vuoden 2008 tasolle</a:t>
            </a:r>
            <a:endParaRPr/>
          </a:p>
          <a:p>
            <a: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Espanjassa kriisillä hälyttävät vaikutukset: työttömyys vuonna 2012 noin 25 %, nuorten työttömyys yli 50 %, julkisen sektorin maksuvaikeudet , liikevaihto ei lähtenyt kasvuun</a:t>
            </a:r>
            <a:endParaRPr/>
          </a:p>
          <a:p>
            <a: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Kriisillä suuremmat vaikutukset Espanjassa myös johdon laskentatoimen työhön ja rooleihin</a:t>
            </a:r>
            <a:endParaRPr/>
          </a:p>
          <a:p>
            <a: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00" cy="15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fi-FI"/>
              <a:t>Johdon laskentatoimen historia Espanjassa ja Saksassa</a:t>
            </a:r>
            <a:endParaRPr sz="36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95" name="Google Shape;195;p30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00" cy="3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Saksassa perinteisesti johdon laskentatoimi itsenäinen alue erillään ulkoisesta laskentatoimesta -&gt; alettu kyseenalaistaa viime vuosina</a:t>
            </a:r>
            <a:endParaRPr/>
          </a:p>
          <a:p>
            <a: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Tarkat ja kehittyneet johdon laskentatoimen järjestelmät</a:t>
            </a:r>
            <a:endParaRPr/>
          </a:p>
          <a:p>
            <a: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Alan tutkimus keskittynyt matemaattisiin ja analyyttisiin taitoihin</a:t>
            </a:r>
            <a:endParaRPr/>
          </a:p>
          <a:p>
            <a: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Rooli ollut perinteisesti luotettava, mutta passiivinen</a:t>
            </a:r>
            <a:endParaRPr/>
          </a:p>
          <a:p>
            <a: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Espanjassa ei kovin kehittyneet johdon laskentatoimen järjestelmät, toimi yrityksissä hajautetusti</a:t>
            </a:r>
            <a:endParaRPr/>
          </a:p>
          <a:p>
            <a: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Rooli muuttumassa aktiivisemmaksi: mukaan päätöksentekoon, uudet IT-järjestelmät</a:t>
            </a:r>
            <a:endParaRPr/>
          </a:p>
          <a:p>
            <a: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00" cy="15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fi-FI"/>
              <a:t>Johdon laskentatoimen muutokset Espanjassa ja Saksassa vuonna 2018</a:t>
            </a:r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00" cy="3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Johdon laskentatoimen mielestä kriisiin oli valmistauduttu huonosti, koska ulkoista informaatiota ei oltu hyödynnetty tarpeeksi,</a:t>
            </a:r>
            <a:endParaRPr/>
          </a:p>
          <a:p>
            <a: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Saksassa laskentahenkilöistä tuli ”sisäisiä konsultteja”, jotka tarjosivat johdolle suosituksia erilaisiin tulevaisuuden skenaarioihin -&gt; auttoi varautumaan riskeihin</a:t>
            </a:r>
            <a:endParaRPr/>
          </a:p>
          <a:p>
            <a: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Espanjassa kriisillä isommat vaikutukset, tehtiin suurempia kustannusleikkauksia, likviditeetillä ja lyhyen tähtäimen suunnitelmilla isompi merkitys</a:t>
            </a:r>
            <a:endParaRPr/>
          </a:p>
          <a:p>
            <a: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Kustannussäästöjä haettiin hr:ää ja investointeja supistamalla, Espanjassa säästettiin enemmän tuotantoprosesseista ja Saksassa automatisoimalla ja nopeuttamalla prosesseja</a:t>
            </a:r>
            <a:endParaRPr/>
          </a:p>
          <a:p>
            <a: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Saksassa oli ennestään kehittyneet budjetointiprosessit, ei suuria muutoksia </a:t>
            </a:r>
            <a:endParaRPr/>
          </a:p>
          <a:p>
            <a: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00" cy="15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fi-FI"/>
              <a:t>Talouskriisin pitkäaikaiset vaikutukset</a:t>
            </a:r>
            <a:endParaRPr/>
          </a:p>
        </p:txBody>
      </p:sp>
      <p:sp>
        <p:nvSpPr>
          <p:cNvPr id="207" name="Google Shape;207;p32"/>
          <p:cNvSpPr txBox="1">
            <a:spLocks noGrp="1"/>
          </p:cNvSpPr>
          <p:nvPr>
            <p:ph type="body" idx="1"/>
          </p:nvPr>
        </p:nvSpPr>
        <p:spPr>
          <a:xfrm>
            <a:off x="913775" y="1837701"/>
            <a:ext cx="10363800" cy="481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Espanjassa talouskriisi oli vakavampi ja johdon laskentatoimi vähemmän kehittynyt -&gt; suuremmat vaikutukset. </a:t>
            </a:r>
            <a:endParaRPr/>
          </a:p>
          <a:p>
            <a: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Vaikutuksia mm. riskienhallintaan, johdon raportointiin ja likviditeetin hallintaan. Molempien maiden laskentahenkilöiden mielestä roolin arvostus kasvanut kriisin myötä. Roolin muutos: Ennen toimintaa hankaloittava tekijä (esim. kustannussäästöt), nyt johdon tuki, jonka näkemyksiä arvostettiin</a:t>
            </a:r>
            <a:endParaRPr/>
          </a:p>
          <a:p>
            <a: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Toisaalta Espanjassa suuret kustannusleikkaukset vaikuttivat negatiivisesti laskentatoimen imagoon työntekijöiden keskuudessa -&gt; säästöohjelmien välttämättömyys viestittävä kaikille ja toteutettava yhteistyössä </a:t>
            </a:r>
            <a:endParaRPr/>
          </a:p>
          <a:p>
            <a: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Tulevien kriisien ennakointi seuraamalla sekä sisäistä että ulkoista dataa (esim. aikaiset varoitusmerkit) -&gt; laskentahenkilöillä tarpeellinen osaaminen -&gt; mukaan strategiseen päätöksentekoon</a:t>
            </a:r>
            <a:endParaRPr/>
          </a:p>
          <a:p>
            <a: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fi-FI"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YHTEENVETO</a:t>
            </a:r>
            <a:endParaRPr sz="36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3" name="Google Shape;213;p33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5106000" cy="3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556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Mihin </a:t>
            </a:r>
            <a:r>
              <a:rPr lang="fi-FI"/>
              <a:t>johdon laskentatoimessa </a:t>
            </a: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keskity</a:t>
            </a:r>
            <a:r>
              <a:rPr lang="fi-FI"/>
              <a:t>tään</a:t>
            </a: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?</a:t>
            </a: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Keskittyminen pitkän aikavälin suunnittelusta lyhyen aikavälin likviditeetin hallintaan</a:t>
            </a:r>
            <a:endParaRPr sz="1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Johdon laskentatoimen roolin muutokset</a:t>
            </a: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28600" marR="0" lvl="0" indent="-101600" algn="l" rtl="0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4" name="Google Shape;214;p33"/>
          <p:cNvSpPr txBox="1">
            <a:spLocks noGrp="1"/>
          </p:cNvSpPr>
          <p:nvPr>
            <p:ph type="body" idx="2"/>
          </p:nvPr>
        </p:nvSpPr>
        <p:spPr>
          <a:xfrm>
            <a:off x="6172200" y="5237752"/>
            <a:ext cx="4848726" cy="553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i-FI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The Triple Bottom Line Model,  Elkington (1997)</a:t>
            </a:r>
            <a:endParaRPr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000"/>
              <a:buFont typeface="Arial"/>
              <a:buNone/>
            </a:pPr>
            <a:endParaRPr/>
          </a:p>
        </p:txBody>
      </p:sp>
      <p:pic>
        <p:nvPicPr>
          <p:cNvPr id="215" name="Google Shape;215;p33" descr="Kuvahaun tulos haulle elkington triple bottom li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0300" y="2367100"/>
            <a:ext cx="3792900" cy="2718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fi-FI"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Esityksen teemat</a:t>
            </a:r>
            <a:endParaRPr sz="36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5106000" cy="3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200">
                <a:solidFill>
                  <a:srgbClr val="1A9988"/>
                </a:solidFill>
              </a:rPr>
              <a:t>Esityksessä tuodaan esiin taloudellisen kriisiajan tuomia haasteita yrityksen johtamiseen ja johdon laskentatoimeen</a:t>
            </a:r>
            <a:endParaRPr sz="1200">
              <a:solidFill>
                <a:srgbClr val="1A9988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1A9988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200">
                <a:solidFill>
                  <a:srgbClr val="1A9988"/>
                </a:solidFill>
              </a:rPr>
              <a:t>Yritys voi kohdata taloudellisen kriisin ulkoa tulevana tai yrityksen sisältä nousevana</a:t>
            </a:r>
            <a:endParaRPr sz="1200">
              <a:solidFill>
                <a:srgbClr val="1A9988"/>
              </a:solidFill>
            </a:endParaRPr>
          </a:p>
          <a:p>
            <a:pPr marL="457200" lvl="0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200"/>
              <a:buChar char="●"/>
            </a:pPr>
            <a:r>
              <a:rPr lang="fi-FI" sz="1200">
                <a:solidFill>
                  <a:srgbClr val="1A9988"/>
                </a:solidFill>
              </a:rPr>
              <a:t>Valuuttakriisi, pakotteet, maineen menetys, laskusuhdanne yms…</a:t>
            </a:r>
            <a:endParaRPr sz="1200">
              <a:solidFill>
                <a:srgbClr val="1A9988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1A9988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200">
                <a:solidFill>
                  <a:srgbClr val="1A9988"/>
                </a:solidFill>
              </a:rPr>
              <a:t>Taloudellisella kriisillä on useita vaikutuksia johdon laskentatoimen tehtäviin, informaation kulkuun organisaatiossa, toimintatapoihin ja yrityksen sidosryhmiin.  Laskennan laadulla on myös merkittävä vaikutus yrityksen kriisin kestävyyden kannalta</a:t>
            </a:r>
            <a:endParaRPr sz="1200">
              <a:solidFill>
                <a:srgbClr val="1A9988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1A9988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200">
                <a:solidFill>
                  <a:srgbClr val="1A9988"/>
                </a:solidFill>
              </a:rPr>
              <a:t>Tapaus esimerkkinä johdon laskentatoimen muutokset Espanjassa ja Saksassa talouskriisissä vuonna 2008 (Endenich, 2014)</a:t>
            </a:r>
            <a:endParaRPr sz="1200">
              <a:solidFill>
                <a:srgbClr val="1A9988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2860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2"/>
          </p:nvPr>
        </p:nvSpPr>
        <p:spPr>
          <a:xfrm>
            <a:off x="6172200" y="2367092"/>
            <a:ext cx="5105400" cy="342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199" y="1901550"/>
            <a:ext cx="5186324" cy="388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>
                <a:solidFill>
                  <a:srgbClr val="1A9988"/>
                </a:solidFill>
              </a:rPr>
              <a:t>Kiitos </a:t>
            </a:r>
            <a:endParaRPr>
              <a:solidFill>
                <a:srgbClr val="1A9988"/>
              </a:solidFill>
            </a:endParaRPr>
          </a:p>
        </p:txBody>
      </p:sp>
      <p:sp>
        <p:nvSpPr>
          <p:cNvPr id="221" name="Google Shape;221;p34"/>
          <p:cNvSpPr txBox="1">
            <a:spLocks noGrp="1"/>
          </p:cNvSpPr>
          <p:nvPr>
            <p:ph type="body" idx="1"/>
          </p:nvPr>
        </p:nvSpPr>
        <p:spPr>
          <a:xfrm>
            <a:off x="970200" y="2771823"/>
            <a:ext cx="10251600" cy="361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800"/>
              <a:t>Lähteet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2286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fi-FI" sz="125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ASEL, J.A., POSCH, A., SPECKBACHER, G. (2011): SQUEEZING OR CUDDLING? THE IMPACT OF ECONOMIC CRISES ON MANAGEMENT CONTROL AND STAKEHOLDER MANAGEMENT</a:t>
            </a:r>
            <a:endParaRPr sz="125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28600" lvl="0" indent="-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fi-FI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CERAN, M. B., GÜNGÖR, S., &amp; KONYA, S. (2016). THE ROLE OF ACCOUNTING INFORMATION SYSTEMS IN PREVENTING THE FINANCIAL CRISES EXPERIENCED IN BUSINESSES. </a:t>
            </a:r>
            <a:endParaRPr sz="1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28600" lvl="0" indent="-1778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rgbClr val="1A9988"/>
              </a:buClr>
              <a:buSzPts val="1200"/>
              <a:buFont typeface="Questrial"/>
              <a:buChar char="•"/>
            </a:pPr>
            <a:r>
              <a:rPr lang="fi-FI" sz="1200">
                <a:solidFill>
                  <a:srgbClr val="1A9988"/>
                </a:solidFill>
                <a:highlight>
                  <a:srgbClr val="FFFFFF"/>
                </a:highlight>
                <a:latin typeface="Questrial"/>
                <a:ea typeface="Questrial"/>
                <a:cs typeface="Questrial"/>
                <a:sym typeface="Questrial"/>
              </a:rPr>
              <a:t>Endenich, C. (2014). Economic crisis as a driver of management accounting change.</a:t>
            </a:r>
            <a:r>
              <a:rPr lang="fi-FI" sz="1200" i="1">
                <a:solidFill>
                  <a:srgbClr val="1A9988"/>
                </a:solidFill>
                <a:highlight>
                  <a:srgbClr val="FFFFFF"/>
                </a:highlight>
                <a:latin typeface="Questrial"/>
                <a:ea typeface="Questrial"/>
                <a:cs typeface="Questrial"/>
                <a:sym typeface="Questrial"/>
              </a:rPr>
              <a:t>Journal of Applied Accounting Research, 15</a:t>
            </a:r>
            <a:r>
              <a:rPr lang="fi-FI" sz="1200">
                <a:solidFill>
                  <a:srgbClr val="1A9988"/>
                </a:solidFill>
                <a:highlight>
                  <a:srgbClr val="FFFFFF"/>
                </a:highlight>
                <a:latin typeface="Questrial"/>
                <a:ea typeface="Questrial"/>
                <a:cs typeface="Questrial"/>
                <a:sym typeface="Questrial"/>
              </a:rPr>
              <a:t>(1), 123-149. </a:t>
            </a:r>
            <a:endParaRPr sz="1200">
              <a:solidFill>
                <a:srgbClr val="1A9988"/>
              </a:solidFill>
              <a:highlight>
                <a:srgbClr val="FFFFFF"/>
              </a:highlight>
              <a:latin typeface="Questrial"/>
              <a:ea typeface="Questrial"/>
              <a:cs typeface="Questrial"/>
              <a:sym typeface="Questrial"/>
            </a:endParaRPr>
          </a:p>
          <a:p>
            <a:pPr marL="228600" lvl="0" indent="-1778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rgbClr val="1A9988"/>
              </a:buClr>
              <a:buSzPts val="1200"/>
              <a:buFont typeface="Questrial"/>
              <a:buChar char="•"/>
            </a:pPr>
            <a:r>
              <a:rPr lang="fi-FI" sz="1200">
                <a:solidFill>
                  <a:srgbClr val="1A9988"/>
                </a:solidFill>
                <a:highlight>
                  <a:srgbClr val="FFFFFF"/>
                </a:highlight>
                <a:latin typeface="Questrial"/>
                <a:ea typeface="Questrial"/>
                <a:cs typeface="Questrial"/>
                <a:sym typeface="Questrial"/>
              </a:rPr>
              <a:t>John Elkington, (1998) "ACCOUNTING FOR THE TRIPLE BOTTOM LINE", Measuring Business Excellence, Vol. 2 Issue: 3, pp.18-22</a:t>
            </a:r>
            <a:endParaRPr sz="1200">
              <a:solidFill>
                <a:srgbClr val="1A9988"/>
              </a:solidFill>
              <a:highlight>
                <a:srgbClr val="FFFFFF"/>
              </a:highlight>
              <a:latin typeface="Questrial"/>
              <a:ea typeface="Questrial"/>
              <a:cs typeface="Questrial"/>
              <a:sym typeface="Questrial"/>
            </a:endParaRPr>
          </a:p>
          <a:p>
            <a:pPr marL="228600" lvl="0" indent="-1778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rgbClr val="1A9988"/>
              </a:buClr>
              <a:buSzPts val="1200"/>
              <a:buFont typeface="Questrial"/>
              <a:buChar char="•"/>
            </a:pPr>
            <a:r>
              <a:rPr lang="fi-FI" sz="1200">
                <a:solidFill>
                  <a:srgbClr val="1A9988"/>
                </a:solidFill>
                <a:latin typeface="Questrial"/>
                <a:ea typeface="Questrial"/>
                <a:cs typeface="Questrial"/>
                <a:sym typeface="Questrial"/>
              </a:rPr>
              <a:t>Goretzki L, Strauss E. </a:t>
            </a:r>
            <a:r>
              <a:rPr lang="fi-FI" sz="1200" i="1">
                <a:solidFill>
                  <a:srgbClr val="1A9988"/>
                </a:solidFill>
                <a:latin typeface="Questrial"/>
                <a:ea typeface="Questrial"/>
                <a:cs typeface="Questrial"/>
                <a:sym typeface="Questrial"/>
              </a:rPr>
              <a:t>The Role of the Management Accountant : Local Variations and Global Influences</a:t>
            </a:r>
            <a:r>
              <a:rPr lang="fi-FI" sz="1200">
                <a:solidFill>
                  <a:srgbClr val="1A9988"/>
                </a:solidFill>
                <a:latin typeface="Questrial"/>
                <a:ea typeface="Questrial"/>
                <a:cs typeface="Questrial"/>
                <a:sym typeface="Questrial"/>
              </a:rPr>
              <a:t>. Vol 1 Edition. New York: Routledge; 2018. </a:t>
            </a:r>
            <a:endParaRPr sz="1200">
              <a:solidFill>
                <a:srgbClr val="1A998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fi-FI"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Johdon laskentatoimen osa-alueet</a:t>
            </a:r>
            <a:endParaRPr sz="36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i-FI" sz="2000">
                <a:solidFill>
                  <a:srgbClr val="1A9988"/>
                </a:solidFill>
                <a:latin typeface="Questrial"/>
                <a:ea typeface="Questrial"/>
                <a:cs typeface="Questrial"/>
                <a:sym typeface="Questrial"/>
              </a:rPr>
              <a:t>Johdon laskentatoimen tehtävänä on tukea organisaation johtamista</a:t>
            </a:r>
            <a:endParaRPr sz="2000">
              <a:solidFill>
                <a:srgbClr val="1A998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i-FI" sz="2000">
                <a:solidFill>
                  <a:srgbClr val="1A9988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fi-FI" sz="2000">
                <a:solidFill>
                  <a:srgbClr val="1A9988"/>
                </a:solidFill>
                <a:latin typeface="Questrial"/>
                <a:ea typeface="Questrial"/>
                <a:cs typeface="Questrial"/>
                <a:sym typeface="Questrial"/>
              </a:rPr>
              <a:t>Päätöksenteossa</a:t>
            </a:r>
            <a:endParaRPr sz="2000">
              <a:solidFill>
                <a:srgbClr val="1A998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i-FI" sz="2000">
                <a:solidFill>
                  <a:srgbClr val="1A9988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fi-FI" sz="2000">
                <a:solidFill>
                  <a:srgbClr val="1A9988"/>
                </a:solidFill>
                <a:latin typeface="Questrial"/>
                <a:ea typeface="Questrial"/>
                <a:cs typeface="Questrial"/>
                <a:sym typeface="Questrial"/>
              </a:rPr>
              <a:t>Ihmisten ohjaamisessa</a:t>
            </a:r>
            <a:endParaRPr sz="2000">
              <a:solidFill>
                <a:srgbClr val="1A998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i-FI" sz="2000">
                <a:solidFill>
                  <a:srgbClr val="1A9988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fi-FI" sz="2000">
                <a:solidFill>
                  <a:srgbClr val="1A9988"/>
                </a:solidFill>
                <a:latin typeface="Questrial"/>
                <a:ea typeface="Questrial"/>
                <a:cs typeface="Questrial"/>
                <a:sym typeface="Questrial"/>
              </a:rPr>
              <a:t>Resurssien allokoinnissa</a:t>
            </a:r>
            <a:endParaRPr sz="2000">
              <a:solidFill>
                <a:srgbClr val="1A998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2"/>
          </p:nvPr>
        </p:nvSpPr>
        <p:spPr>
          <a:xfrm>
            <a:off x="6191475" y="2771823"/>
            <a:ext cx="5032500" cy="3587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i-FI" sz="2000">
                <a:solidFill>
                  <a:srgbClr val="1A9988"/>
                </a:solidFill>
                <a:latin typeface="Questrial"/>
                <a:ea typeface="Questrial"/>
                <a:cs typeface="Questrial"/>
                <a:sym typeface="Questrial"/>
              </a:rPr>
              <a:t>Johdon laskentatoimen osa-alueet</a:t>
            </a:r>
            <a:endParaRPr sz="2000">
              <a:solidFill>
                <a:srgbClr val="1A998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i-FI" sz="2000">
                <a:solidFill>
                  <a:srgbClr val="1A9988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fi-FI" sz="2000">
                <a:solidFill>
                  <a:srgbClr val="1A9988"/>
                </a:solidFill>
                <a:latin typeface="Questrial"/>
                <a:ea typeface="Questrial"/>
                <a:cs typeface="Questrial"/>
                <a:sym typeface="Questrial"/>
              </a:rPr>
              <a:t>Kustannuslaskenta</a:t>
            </a:r>
            <a:endParaRPr sz="2000">
              <a:solidFill>
                <a:srgbClr val="1A998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i-FI" sz="2000">
                <a:solidFill>
                  <a:srgbClr val="1A9988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fi-FI" sz="2000">
                <a:solidFill>
                  <a:srgbClr val="1A9988"/>
                </a:solidFill>
                <a:latin typeface="Questrial"/>
                <a:ea typeface="Questrial"/>
                <a:cs typeface="Questrial"/>
                <a:sym typeface="Questrial"/>
              </a:rPr>
              <a:t>Laskentatoimi strategisen ohjauksen tukena</a:t>
            </a:r>
            <a:endParaRPr sz="2000">
              <a:solidFill>
                <a:srgbClr val="1A998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i-FI" sz="2000">
                <a:solidFill>
                  <a:srgbClr val="1A9988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fi-FI" sz="2000">
                <a:solidFill>
                  <a:srgbClr val="1A9988"/>
                </a:solidFill>
                <a:latin typeface="Questrial"/>
                <a:ea typeface="Questrial"/>
                <a:cs typeface="Questrial"/>
                <a:sym typeface="Questrial"/>
              </a:rPr>
              <a:t>Budjetointi</a:t>
            </a:r>
            <a:endParaRPr sz="2000">
              <a:solidFill>
                <a:srgbClr val="1A998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i-FI" sz="2000">
                <a:solidFill>
                  <a:srgbClr val="1A9988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fi-FI" sz="2000">
                <a:solidFill>
                  <a:srgbClr val="1A9988"/>
                </a:solidFill>
                <a:latin typeface="Questrial"/>
                <a:ea typeface="Questrial"/>
                <a:cs typeface="Questrial"/>
                <a:sym typeface="Questrial"/>
              </a:rPr>
              <a:t>Suorituksen arviointi</a:t>
            </a:r>
            <a:endParaRPr sz="2000">
              <a:solidFill>
                <a:srgbClr val="1A998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i-FI" sz="2000">
                <a:solidFill>
                  <a:srgbClr val="1A9988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fi-FI" sz="2000">
                <a:solidFill>
                  <a:srgbClr val="1A9988"/>
                </a:solidFill>
                <a:latin typeface="Questrial"/>
                <a:ea typeface="Questrial"/>
                <a:cs typeface="Questrial"/>
                <a:sym typeface="Questrial"/>
              </a:rPr>
              <a:t>Investoinnit.. yms..</a:t>
            </a:r>
            <a:endParaRPr sz="2000">
              <a:solidFill>
                <a:srgbClr val="1A998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rgbClr val="1A998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00" cy="15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fi-FI"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Kun yritys kohtaa taloudellisen kriisin</a:t>
            </a:r>
            <a:endParaRPr sz="36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913775" y="2367101"/>
            <a:ext cx="10363800" cy="3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i-FI">
                <a:solidFill>
                  <a:srgbClr val="1A9988"/>
                </a:solidFill>
              </a:rPr>
              <a:t>Aiheuttaa uhan organisaation tulevaisuudelle ja synnyttää epävarmuutta ympäri organisaatiota - &gt; oman aseman puolustaminen</a:t>
            </a:r>
            <a:endParaRPr>
              <a:solidFill>
                <a:srgbClr val="1A9988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1A9988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>
                <a:solidFill>
                  <a:srgbClr val="1A9988"/>
                </a:solidFill>
              </a:rPr>
              <a:t>Yrityksessä päättävien tulisi ymmärtää mahdollisimman nopeasti kriisin taloudelliset ja ei-taloudelliset vaikutukset, jotta he osaavat ohjata johdon laskentatoimea seuraamaan/analysoimaan oikeita asioita</a:t>
            </a:r>
            <a:endParaRPr>
              <a:solidFill>
                <a:srgbClr val="1A9988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A9988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>
                <a:solidFill>
                  <a:srgbClr val="1A9988"/>
                </a:solidFill>
              </a:rPr>
              <a:t>Koska johdon laskentatoimen henkilöt vastaavat taloudellisesta suunnittelusta ja budjetoinnista, jolloin he ovat avainasemassa kriisin tullessa</a:t>
            </a:r>
            <a:endParaRPr>
              <a:solidFill>
                <a:srgbClr val="1A9988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marR="0" lvl="0" indent="0" algn="l" rtl="0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913775" y="618518"/>
            <a:ext cx="10364451" cy="104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fi-FI"/>
              <a:t>Taloudellisen kriisin aiheuttamia keskeisiä haasteita yritykselle ja johdon laskentatoimelle</a:t>
            </a:r>
            <a:endParaRPr sz="36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913775" y="1837702"/>
            <a:ext cx="10363826" cy="4242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>
                <a:solidFill>
                  <a:srgbClr val="1A9988"/>
                </a:solidFill>
              </a:rPr>
              <a:t>Myynnin vaihtelevuus</a:t>
            </a:r>
            <a:endParaRPr>
              <a:solidFill>
                <a:srgbClr val="1A9988"/>
              </a:solidFill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800"/>
              <a:buChar char="•"/>
            </a:pPr>
            <a:r>
              <a:rPr lang="fi-FI" sz="1800">
                <a:solidFill>
                  <a:srgbClr val="1A9988"/>
                </a:solidFill>
              </a:rPr>
              <a:t>Uskalletaanko jatkaa pitkän aikavälin suunnitelmilla vaikka ennusteet näyttää myynnin suhteen synkiltä?</a:t>
            </a:r>
            <a:endParaRPr sz="1800">
              <a:solidFill>
                <a:srgbClr val="1A9988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A998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>
                <a:solidFill>
                  <a:srgbClr val="1A9988"/>
                </a:solidFill>
              </a:rPr>
              <a:t>Kassan riittävyys</a:t>
            </a:r>
            <a:endParaRPr>
              <a:solidFill>
                <a:srgbClr val="1A9988"/>
              </a:solidFill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800"/>
              <a:buChar char="•"/>
            </a:pPr>
            <a:r>
              <a:rPr lang="fi-FI" sz="1800">
                <a:solidFill>
                  <a:srgbClr val="1A9988"/>
                </a:solidFill>
              </a:rPr>
              <a:t>Kuinka turvata päivittäinen toiminta?</a:t>
            </a:r>
            <a:endParaRPr sz="1800">
              <a:solidFill>
                <a:srgbClr val="1A9988"/>
              </a:solidFill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A9988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A998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>
                <a:solidFill>
                  <a:srgbClr val="1A9988"/>
                </a:solidFill>
              </a:rPr>
              <a:t>Rahoitus</a:t>
            </a:r>
            <a:endParaRPr>
              <a:solidFill>
                <a:srgbClr val="1A9988"/>
              </a:solidFill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800"/>
              <a:buChar char="•"/>
            </a:pPr>
            <a:r>
              <a:rPr lang="fi-FI" sz="1800">
                <a:solidFill>
                  <a:srgbClr val="1A9988"/>
                </a:solidFill>
              </a:rPr>
              <a:t>Yrityksen sisäinen rahoitus?</a:t>
            </a:r>
            <a:endParaRPr sz="1800">
              <a:solidFill>
                <a:srgbClr val="1A9988"/>
              </a:solidFill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800"/>
              <a:buChar char="•"/>
            </a:pPr>
            <a:r>
              <a:rPr lang="fi-FI" sz="1800">
                <a:solidFill>
                  <a:srgbClr val="1A9988"/>
                </a:solidFill>
              </a:rPr>
              <a:t>Yrityksen ulkoa tuleva rahoitus?</a:t>
            </a:r>
            <a:endParaRPr sz="1800">
              <a:solidFill>
                <a:srgbClr val="1A9988"/>
              </a:solidFill>
            </a:endParaRPr>
          </a:p>
          <a:p>
            <a:pPr marL="914400" lvl="1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600"/>
              <a:buChar char="•"/>
            </a:pPr>
            <a:r>
              <a:rPr lang="fi-FI" sz="1600">
                <a:solidFill>
                  <a:srgbClr val="1A9988"/>
                </a:solidFill>
              </a:rPr>
              <a:t>Sijoittajien luottamus yritykseen</a:t>
            </a:r>
            <a:endParaRPr sz="1600">
              <a:solidFill>
                <a:srgbClr val="1A9988"/>
              </a:solidFill>
            </a:endParaRPr>
          </a:p>
          <a:p>
            <a:pPr marL="914400" lvl="1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600"/>
              <a:buChar char="•"/>
            </a:pPr>
            <a:r>
              <a:rPr lang="fi-FI" sz="1600">
                <a:solidFill>
                  <a:srgbClr val="1A9988"/>
                </a:solidFill>
              </a:rPr>
              <a:t>Sijoittajien luottamus makrotalouteen</a:t>
            </a:r>
            <a:endParaRPr sz="1600">
              <a:solidFill>
                <a:srgbClr val="1A9988"/>
              </a:solidFill>
            </a:endParaRPr>
          </a:p>
          <a:p>
            <a:pPr marL="22860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5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913463" y="647167"/>
            <a:ext cx="10364400" cy="15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fi-FI"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Suunnittelu ja budjetointi</a:t>
            </a:r>
            <a:endParaRPr sz="36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Kriisin iskiessä suurta vaihtelua budjetoiduissa ja toteutuneissa tuloksissa</a:t>
            </a: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marR="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i-FI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liikevaihto, tilaukset, asiakkaiden maksuajat</a:t>
            </a:r>
            <a:endParaRPr sz="1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Kriisi aiheutti epävarmuutta ja jatkuvia muutoksia -&gt; sunnitelmat vanhenivat nopeasti -&gt; lyhyemmät suunnittelujakson, rullaava ennustaminen bud</a:t>
            </a:r>
            <a:r>
              <a:rPr lang="fi-FI"/>
              <a:t>je</a:t>
            </a: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tointiprosessien kehittäminen</a:t>
            </a: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Skenaariot otettiin käyttöön, arvioitiin muutosten voimakkuutta</a:t>
            </a: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suunnittelu ylhäältä - alasp</a:t>
            </a:r>
            <a:r>
              <a:rPr lang="fi-FI"/>
              <a:t>ä</a:t>
            </a: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 kriisiaikana. </a:t>
            </a: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Budjetointi vähensi i</a:t>
            </a:r>
            <a:r>
              <a:rPr lang="fi-FI"/>
              <a:t>n</a:t>
            </a: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formaation epäsymmetrisyyttä pääkonttorin ja muiden yksiköiden välillä, johdon laskentatoimi varmisti eri yksikköjen su</a:t>
            </a:r>
            <a:r>
              <a:rPr lang="fi-FI"/>
              <a:t>u</a:t>
            </a: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nnitelmien yhdenmukaisuuden</a:t>
            </a: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marR="0" lvl="0" indent="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1371600" marR="0" lvl="0" indent="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28600" marR="0" lvl="0" indent="-101600" algn="l" rtl="0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00" cy="15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fi-FI"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Raportointi</a:t>
            </a:r>
            <a:endParaRPr sz="36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00" cy="3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Raportointi aiempaa useammin -&gt; nopea yleiskatsaus nykytilanteeseen</a:t>
            </a:r>
            <a:endParaRPr/>
          </a:p>
          <a:p>
            <a: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Raportoinnin sisältö muuttui: ennen tärkeitä tuotteiden ja organisaation menestyminen, nyt paino kustannuksissa ja raaka-aineiden hinnoissa, myyntisaamisissa -&gt; maksukyvyn tarkkailu</a:t>
            </a:r>
            <a:endParaRPr/>
          </a:p>
          <a:p>
            <a: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Avoimempi tiedottaminen osakkeenomistajille, tavoitteena luottamuksen säilyttäminen</a:t>
            </a:r>
            <a:endParaRPr/>
          </a:p>
          <a:p>
            <a: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Ennen lukuja oli verrattu aiempaan menestykseen, nyt verrattiin kilpailijoihin</a:t>
            </a:r>
            <a:endParaRPr/>
          </a:p>
          <a:p>
            <a: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fi-FI"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Rahoitus</a:t>
            </a:r>
            <a:endParaRPr sz="36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estrial"/>
              <a:buChar char="•"/>
            </a:pP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Talouskriisin aikana yrityksen ulkopuolisen rahoituksen saatavuus hankaloituu</a:t>
            </a: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marR="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i-FI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Likviditeetin hallinta, tulevien projektien rahoitus</a:t>
            </a:r>
            <a:endParaRPr sz="1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Suositaan projekteja joilla on pitkän aikavälin kassavirtaa</a:t>
            </a: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Uusien projektien kohdalla kassavirta vaikutuksen kesto muodostuu jopa merkittävämmäksi kuin projektin tuottama lisäarvo.</a:t>
            </a: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Useissa yrityksissä kamppaillaan maksukyvyttömyyttä vastaan</a:t>
            </a: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marR="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i-FI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likviditeetin hallintaan liittyviä kokouksia viikoittain tai jopa päivittäin</a:t>
            </a:r>
            <a:endParaRPr sz="1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Lyhyen ajan likviditeetin liittyvät päätökset voivat vahingoittaa yritystä myöhemmin</a:t>
            </a: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marR="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i-FI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Keramiikkateollisuus, uunin sammuttaminen </a:t>
            </a:r>
            <a:endParaRPr sz="1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fi-FI"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Kustannusten hallinta</a:t>
            </a:r>
            <a:endParaRPr sz="36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3" name="Google Shape;153;p23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Yritykset leikkaavat kustannuksia varmistaakseen likviditeetin</a:t>
            </a: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Taloudellisen kriisin aikana kustannusten hallinta on keskeinen tehtävä johdon laskentatoimessa</a:t>
            </a: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i-FI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Kustannusten leikkaukset eivät saa kuitenkaan olla juustohöylämäisiä, joka puolelta organisaatiota toteutettuja, nopeana vastauksena taloudellisesti haasteellisimmille ajoille</a:t>
            </a: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marR="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i-FI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tulisi olla strategisia, eikä heikentää pitkän aikavälin kasvua</a:t>
            </a:r>
            <a:endParaRPr sz="1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marR="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i-FI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Joissakin yrityksissä kustannuslaskentaohjelmisto modernisoitiin, jolloin saatiin tarkempaa dataa päätösten pohjaksi </a:t>
            </a:r>
            <a:endParaRPr sz="1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1250</Words>
  <Application>Microsoft Office PowerPoint</Application>
  <PresentationFormat>Laajakuva</PresentationFormat>
  <Paragraphs>142</Paragraphs>
  <Slides>20</Slides>
  <Notes>20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20</vt:i4>
      </vt:variant>
    </vt:vector>
  </HeadingPairs>
  <TitlesOfParts>
    <vt:vector size="26" baseType="lpstr">
      <vt:lpstr>Lato</vt:lpstr>
      <vt:lpstr>Roboto</vt:lpstr>
      <vt:lpstr>Questrial</vt:lpstr>
      <vt:lpstr>Arial</vt:lpstr>
      <vt:lpstr>Raleway</vt:lpstr>
      <vt:lpstr>Streamline</vt:lpstr>
      <vt:lpstr>TALOUDELLISEN KRIISIN VAIKUTUS JOHDON LASKENTATOIMEEN</vt:lpstr>
      <vt:lpstr>Esityksen teemat</vt:lpstr>
      <vt:lpstr>Johdon laskentatoimen osa-alueet</vt:lpstr>
      <vt:lpstr>Kun yritys kohtaa taloudellisen kriisin</vt:lpstr>
      <vt:lpstr>Taloudellisen kriisin aiheuttamia keskeisiä haasteita yritykselle ja johdon laskentatoimelle</vt:lpstr>
      <vt:lpstr>Suunnittelu ja budjetointi</vt:lpstr>
      <vt:lpstr>Raportointi</vt:lpstr>
      <vt:lpstr>Rahoitus</vt:lpstr>
      <vt:lpstr>Kustannusten hallinta</vt:lpstr>
      <vt:lpstr>Johdon laskentatoimen tehtävät muuttuvat</vt:lpstr>
      <vt:lpstr>Johdon laskentatoimen ammattilaiset kokevat työtehtävien muutoksia</vt:lpstr>
      <vt:lpstr>Laskennan laatu avainasemassa yrityksen taloudellisen kriisin kestävyyden kannalta</vt:lpstr>
      <vt:lpstr>Taloudellisen kriisin vaikutus yrityksen sidosryhmäsuhteisiin</vt:lpstr>
      <vt:lpstr>Taloudellisen kriisin vaikutus yrityksen sidosryhmäsuhteisiin</vt:lpstr>
      <vt:lpstr>Espanjan ja Saksan johdon laskentatoimen tehtävien ja roolien muutos talouskriisin vaikutuksesta</vt:lpstr>
      <vt:lpstr>Johdon laskentatoimen historia Espanjassa ja Saksassa</vt:lpstr>
      <vt:lpstr>Johdon laskentatoimen muutokset Espanjassa ja Saksassa vuonna 2018</vt:lpstr>
      <vt:lpstr>Talouskriisin pitkäaikaiset vaikutukset</vt:lpstr>
      <vt:lpstr>YHTEENVETO</vt:lpstr>
      <vt:lpstr>Kiitos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TALOUDELLISEN KRIISIN VAIKUTUS JOHDON LASKENTATOIMEEN</dc:title>
  <dc:creator>Janne ..</dc:creator>
  <cp:lastModifiedBy>Janne ..</cp:lastModifiedBy>
  <cp:revision>1</cp:revision>
  <dcterms:modified xsi:type="dcterms:W3CDTF">2018-10-08T17:41:04Z</dcterms:modified>
</cp:coreProperties>
</file>