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87" r:id="rId2"/>
    <p:sldId id="388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389" r:id="rId11"/>
    <p:sldId id="390" r:id="rId12"/>
    <p:sldId id="391" r:id="rId13"/>
    <p:sldId id="392" r:id="rId14"/>
    <p:sldId id="394" r:id="rId15"/>
    <p:sldId id="395" r:id="rId16"/>
    <p:sldId id="397" r:id="rId17"/>
    <p:sldId id="396" r:id="rId18"/>
  </p:sldIdLst>
  <p:sldSz cx="9144000" cy="6858000" type="screen4x3"/>
  <p:notesSz cx="7099300" cy="10234613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4" autoAdjust="0"/>
  </p:normalViewPr>
  <p:slideViewPr>
    <p:cSldViewPr>
      <p:cViewPr varScale="1">
        <p:scale>
          <a:sx n="71" d="100"/>
          <a:sy n="71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fld id="{E31AC471-DEDA-4E82-8F6E-D71D4ECF996D}" type="datetimeFigureOut">
              <a:rPr lang="fi-FI"/>
              <a:pPr/>
              <a:t>8.2.2016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fld id="{BED4E94B-3D90-49FA-B0B7-ABEFE7F340D5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851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fld id="{BC50DA21-CA58-4290-B3AD-71F10B6BFEAB}" type="datetimeFigureOut">
              <a:rPr lang="fi-FI"/>
              <a:pPr/>
              <a:t>8.2.2016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fld id="{0235ECB5-E67B-45E6-B04F-F3AAF48E1295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6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8249A8DE-4250-4C1C-9FEF-637250D38558}" type="slidenum">
              <a:rPr lang="fi-FI">
                <a:latin typeface="Times" pitchFamily="18" charset="0"/>
              </a:rPr>
              <a:pPr eaLnBrk="0" hangingPunct="0"/>
              <a:t>1</a:t>
            </a:fld>
            <a:endParaRPr lang="fi-FI">
              <a:latin typeface="Times" pitchFamily="18" charset="0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313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984045A1-12F3-4515-962C-2821F2B1B41E}" type="slidenum">
              <a:rPr lang="fi-FI">
                <a:latin typeface="Times" pitchFamily="18" charset="0"/>
              </a:rPr>
              <a:pPr eaLnBrk="0" hangingPunct="0"/>
              <a:t>2</a:t>
            </a:fld>
            <a:endParaRPr lang="fi-FI">
              <a:latin typeface="Times" pitchFamily="18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163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8144B4F7-AE62-4422-8EC2-144C53AB77CF}" type="slidenum">
              <a:rPr lang="fi-FI">
                <a:latin typeface="Times" pitchFamily="18" charset="0"/>
              </a:rPr>
              <a:pPr eaLnBrk="0" hangingPunct="0"/>
              <a:t>10</a:t>
            </a:fld>
            <a:endParaRPr lang="fi-FI">
              <a:latin typeface="Times" pitchFamily="18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89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991E4161-50FD-4310-BB64-16B7FE77DCC5}" type="slidenum">
              <a:rPr lang="fi-FI">
                <a:latin typeface="Times" pitchFamily="18" charset="0"/>
              </a:rPr>
              <a:pPr eaLnBrk="0" hangingPunct="0"/>
              <a:t>11</a:t>
            </a:fld>
            <a:endParaRPr lang="fi-FI">
              <a:latin typeface="Times" pitchFamily="18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038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CB12E214-9203-4585-81BE-11B0DAF83DB2}" type="slidenum">
              <a:rPr lang="fi-FI">
                <a:latin typeface="Times" pitchFamily="18" charset="0"/>
              </a:rPr>
              <a:pPr eaLnBrk="0" hangingPunct="0"/>
              <a:t>12</a:t>
            </a:fld>
            <a:endParaRPr lang="fi-FI">
              <a:latin typeface="Times" pitchFamily="18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47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E0668C91-8507-4C75-B1BC-425B93D6E6E5}" type="slidenum">
              <a:rPr lang="fi-FI">
                <a:latin typeface="Times" pitchFamily="18" charset="0"/>
              </a:rPr>
              <a:pPr eaLnBrk="0" hangingPunct="0"/>
              <a:t>13</a:t>
            </a:fld>
            <a:endParaRPr lang="fi-FI">
              <a:latin typeface="Times" pitchFamily="18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i-FI" smtClean="0"/>
              <a:t>Tutkimusasetelman toimivuus</a:t>
            </a:r>
          </a:p>
          <a:p>
            <a:pPr>
              <a:spcBef>
                <a:spcPct val="0"/>
              </a:spcBef>
            </a:pPr>
            <a:r>
              <a:rPr lang="fi-FI" smtClean="0"/>
              <a:t>Rakenteen loogisuus</a:t>
            </a:r>
          </a:p>
          <a:p>
            <a:pPr>
              <a:spcBef>
                <a:spcPct val="0"/>
              </a:spcBef>
            </a:pPr>
            <a:r>
              <a:rPr lang="fi-FI" smtClean="0"/>
              <a:t>Keruu ja analysointimenetelmien soveltuvuus</a:t>
            </a:r>
          </a:p>
          <a:p>
            <a:pPr>
              <a:spcBef>
                <a:spcPct val="0"/>
              </a:spcBef>
            </a:pPr>
            <a:r>
              <a:rPr lang="fi-FI" smtClean="0"/>
              <a:t>Tutkimustulos ja tapa esittää se</a:t>
            </a:r>
          </a:p>
        </p:txBody>
      </p:sp>
    </p:spTree>
    <p:extLst>
      <p:ext uri="{BB962C8B-B14F-4D97-AF65-F5344CB8AC3E}">
        <p14:creationId xmlns:p14="http://schemas.microsoft.com/office/powerpoint/2010/main" val="206993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056AD2B2-ADC7-4F04-8426-137B75AE0782}" type="slidenum">
              <a:rPr lang="fi-FI">
                <a:latin typeface="Times" pitchFamily="18" charset="0"/>
              </a:rPr>
              <a:pPr eaLnBrk="0" hangingPunct="0"/>
              <a:t>14</a:t>
            </a:fld>
            <a:endParaRPr lang="fi-FI">
              <a:latin typeface="Times" pitchFamily="18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048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6FB1925E-50E1-4230-9245-1D6185DE38C5}" type="slidenum">
              <a:rPr lang="fi-FI">
                <a:latin typeface="Times" pitchFamily="18" charset="0"/>
              </a:rPr>
              <a:pPr eaLnBrk="0" hangingPunct="0"/>
              <a:t>15</a:t>
            </a:fld>
            <a:endParaRPr lang="fi-FI">
              <a:latin typeface="Times" pitchFamily="18" charset="0"/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5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0EA0-8DCD-44D8-ADFD-AB7742926614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E5C9-EFC9-4757-91D5-126C883221B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7943" cy="719981"/>
          </a:xfrm>
        </p:spPr>
        <p:txBody>
          <a:bodyPr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568952" cy="4347121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D7B09A-1D17-49F8-9830-82FBC7AF822E}" type="datetimeFigureOut">
              <a:rPr lang="fi-FI"/>
              <a:pPr>
                <a:defRPr/>
              </a:pPr>
              <a:t>8.2.2016</a:t>
            </a:fld>
            <a:endParaRPr lang="fi-F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i-FI"/>
              <a:t>EP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kehys 4"/>
          <p:cNvSpPr txBox="1"/>
          <p:nvPr userDrawn="1"/>
        </p:nvSpPr>
        <p:spPr>
          <a:xfrm>
            <a:off x="2987675" y="333375"/>
            <a:ext cx="1254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OTSAKE</a:t>
            </a:r>
          </a:p>
        </p:txBody>
      </p:sp>
      <p:sp>
        <p:nvSpPr>
          <p:cNvPr id="8" name="Tekstin paikkamerkki 7"/>
          <p:cNvSpPr>
            <a:spLocks noGrp="1"/>
          </p:cNvSpPr>
          <p:nvPr>
            <p:ph type="body" sz="quarter" idx="12"/>
          </p:nvPr>
        </p:nvSpPr>
        <p:spPr>
          <a:xfrm>
            <a:off x="755650" y="1484784"/>
            <a:ext cx="7993063" cy="381635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DA9E79-2C64-422D-A9C6-D4520B5DB6A5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i-FI"/>
              <a:t>EP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7F2E9-4BC2-4A7A-9016-080B62002CCE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5053-6D7D-4BFF-A0AA-881C2699022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26F2B-6B05-4E05-8A63-86CC6DEBF6C3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C052D-21DF-4F5E-801C-801695B33D6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19F2-F0A3-4BA2-95EA-A561D850ECB2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37BD-7A72-484D-8A05-6D0C2BFC6D7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90800"/>
            <a:ext cx="727392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0" y="6357938"/>
            <a:ext cx="2357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7CFA6E-36CA-4AE9-856D-92849F72691B}" type="datetimeFigureOut">
              <a:rPr lang="fi-FI"/>
              <a:pPr>
                <a:defRPr/>
              </a:pPr>
              <a:t>8.2.2016</a:t>
            </a:fld>
            <a:endParaRPr lang="fi-FI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4313" y="6429375"/>
            <a:ext cx="39290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2250" y="285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4352E8-16CA-4F43-A758-3BF82BB8C8F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grpSp>
        <p:nvGrpSpPr>
          <p:cNvPr id="188422" name="Group 8"/>
          <p:cNvGrpSpPr>
            <a:grpSpLocks/>
          </p:cNvGrpSpPr>
          <p:nvPr/>
        </p:nvGrpSpPr>
        <p:grpSpPr bwMode="auto">
          <a:xfrm>
            <a:off x="0" y="6740525"/>
            <a:ext cx="9177338" cy="144463"/>
            <a:chOff x="0" y="4247"/>
            <a:chExt cx="5760" cy="90"/>
          </a:xfrm>
        </p:grpSpPr>
        <p:sp>
          <p:nvSpPr>
            <p:cNvPr id="1037" name="AutoShape 9"/>
            <p:cNvSpPr>
              <a:spLocks noChangeArrowheads="1"/>
            </p:cNvSpPr>
            <p:nvPr/>
          </p:nvSpPr>
          <p:spPr bwMode="auto">
            <a:xfrm>
              <a:off x="0" y="4247"/>
              <a:ext cx="5760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0" y="4247"/>
              <a:ext cx="5760" cy="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5488" y="4251"/>
              <a:ext cx="265" cy="86"/>
            </a:xfrm>
            <a:prstGeom prst="rect">
              <a:avLst/>
            </a:prstGeom>
            <a:solidFill>
              <a:srgbClr val="70E4FF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4419" y="4251"/>
              <a:ext cx="1069" cy="86"/>
            </a:xfrm>
            <a:prstGeom prst="rect">
              <a:avLst/>
            </a:prstGeom>
            <a:solidFill>
              <a:srgbClr val="5DD22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3934" y="4251"/>
              <a:ext cx="485" cy="86"/>
            </a:xfrm>
            <a:prstGeom prst="rect">
              <a:avLst/>
            </a:prstGeom>
            <a:solidFill>
              <a:srgbClr val="006A0F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2861" y="4251"/>
              <a:ext cx="1073" cy="86"/>
            </a:xfrm>
            <a:prstGeom prst="rect">
              <a:avLst/>
            </a:prstGeom>
            <a:solidFill>
              <a:srgbClr val="000AB7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auto">
            <a:xfrm>
              <a:off x="1630" y="4251"/>
              <a:ext cx="1231" cy="86"/>
            </a:xfrm>
            <a:prstGeom prst="rect">
              <a:avLst/>
            </a:prstGeom>
            <a:solidFill>
              <a:srgbClr val="2D007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auto">
            <a:xfrm>
              <a:off x="1042" y="4251"/>
              <a:ext cx="588" cy="86"/>
            </a:xfrm>
            <a:prstGeom prst="rect">
              <a:avLst/>
            </a:prstGeom>
            <a:solidFill>
              <a:srgbClr val="8C0018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auto">
            <a:xfrm>
              <a:off x="0" y="4251"/>
              <a:ext cx="1042" cy="86"/>
            </a:xfrm>
            <a:prstGeom prst="rect">
              <a:avLst/>
            </a:prstGeom>
            <a:solidFill>
              <a:srgbClr val="FF5B16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</p:grpSp>
      <p:grpSp>
        <p:nvGrpSpPr>
          <p:cNvPr id="188423" name="Group 18"/>
          <p:cNvGrpSpPr>
            <a:grpSpLocks noChangeAspect="1"/>
          </p:cNvGrpSpPr>
          <p:nvPr/>
        </p:nvGrpSpPr>
        <p:grpSpPr bwMode="auto">
          <a:xfrm>
            <a:off x="323850" y="260350"/>
            <a:ext cx="2160588" cy="627063"/>
            <a:chOff x="1474" y="1434"/>
            <a:chExt cx="2752" cy="800"/>
          </a:xfrm>
        </p:grpSpPr>
        <p:sp>
          <p:nvSpPr>
            <p:cNvPr id="1033" name="AutoShape 19"/>
            <p:cNvSpPr>
              <a:spLocks noChangeAspect="1" noChangeArrowheads="1"/>
            </p:cNvSpPr>
            <p:nvPr/>
          </p:nvSpPr>
          <p:spPr bwMode="auto">
            <a:xfrm>
              <a:off x="1474" y="1434"/>
              <a:ext cx="2752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34" name="Rectangle 20"/>
            <p:cNvSpPr>
              <a:spLocks noChangeArrowheads="1"/>
            </p:cNvSpPr>
            <p:nvPr/>
          </p:nvSpPr>
          <p:spPr bwMode="auto">
            <a:xfrm>
              <a:off x="1474" y="1434"/>
              <a:ext cx="2752" cy="80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35" name="Freeform 21"/>
            <p:cNvSpPr>
              <a:spLocks noEditPoints="1"/>
            </p:cNvSpPr>
            <p:nvPr/>
          </p:nvSpPr>
          <p:spPr bwMode="auto">
            <a:xfrm>
              <a:off x="2291" y="1487"/>
              <a:ext cx="1929" cy="630"/>
            </a:xfrm>
            <a:custGeom>
              <a:avLst/>
              <a:gdLst>
                <a:gd name="T0" fmla="*/ 146 w 3857"/>
                <a:gd name="T1" fmla="*/ 70 h 1260"/>
                <a:gd name="T2" fmla="*/ 148 w 3857"/>
                <a:gd name="T3" fmla="*/ 55 h 1260"/>
                <a:gd name="T4" fmla="*/ 66 w 3857"/>
                <a:gd name="T5" fmla="*/ 54 h 1260"/>
                <a:gd name="T6" fmla="*/ 240 w 3857"/>
                <a:gd name="T7" fmla="*/ 72 h 1260"/>
                <a:gd name="T8" fmla="*/ 191 w 3857"/>
                <a:gd name="T9" fmla="*/ 67 h 1260"/>
                <a:gd name="T10" fmla="*/ 196 w 3857"/>
                <a:gd name="T11" fmla="*/ 72 h 1260"/>
                <a:gd name="T12" fmla="*/ 38 w 3857"/>
                <a:gd name="T13" fmla="*/ 53 h 1260"/>
                <a:gd name="T14" fmla="*/ 118 w 3857"/>
                <a:gd name="T15" fmla="*/ 79 h 1260"/>
                <a:gd name="T16" fmla="*/ 47 w 3857"/>
                <a:gd name="T17" fmla="*/ 52 h 1260"/>
                <a:gd name="T18" fmla="*/ 208 w 3857"/>
                <a:gd name="T19" fmla="*/ 72 h 1260"/>
                <a:gd name="T20" fmla="*/ 153 w 3857"/>
                <a:gd name="T21" fmla="*/ 58 h 1260"/>
                <a:gd name="T22" fmla="*/ 140 w 3857"/>
                <a:gd name="T23" fmla="*/ 67 h 1260"/>
                <a:gd name="T24" fmla="*/ 95 w 3857"/>
                <a:gd name="T25" fmla="*/ 56 h 1260"/>
                <a:gd name="T26" fmla="*/ 94 w 3857"/>
                <a:gd name="T27" fmla="*/ 63 h 1260"/>
                <a:gd name="T28" fmla="*/ 87 w 3857"/>
                <a:gd name="T29" fmla="*/ 69 h 1260"/>
                <a:gd name="T30" fmla="*/ 86 w 3857"/>
                <a:gd name="T31" fmla="*/ 60 h 1260"/>
                <a:gd name="T32" fmla="*/ 78 w 3857"/>
                <a:gd name="T33" fmla="*/ 58 h 1260"/>
                <a:gd name="T34" fmla="*/ 71 w 3857"/>
                <a:gd name="T35" fmla="*/ 56 h 1260"/>
                <a:gd name="T36" fmla="*/ 72 w 3857"/>
                <a:gd name="T37" fmla="*/ 68 h 1260"/>
                <a:gd name="T38" fmla="*/ 60 w 3857"/>
                <a:gd name="T39" fmla="*/ 58 h 1260"/>
                <a:gd name="T40" fmla="*/ 32 w 3857"/>
                <a:gd name="T41" fmla="*/ 57 h 1260"/>
                <a:gd name="T42" fmla="*/ 27 w 3857"/>
                <a:gd name="T43" fmla="*/ 53 h 1260"/>
                <a:gd name="T44" fmla="*/ 114 w 3857"/>
                <a:gd name="T45" fmla="*/ 70 h 1260"/>
                <a:gd name="T46" fmla="*/ 107 w 3857"/>
                <a:gd name="T47" fmla="*/ 46 h 1260"/>
                <a:gd name="T48" fmla="*/ 101 w 3857"/>
                <a:gd name="T49" fmla="*/ 45 h 1260"/>
                <a:gd name="T50" fmla="*/ 174 w 3857"/>
                <a:gd name="T51" fmla="*/ 44 h 1260"/>
                <a:gd name="T52" fmla="*/ 6 w 3857"/>
                <a:gd name="T53" fmla="*/ 67 h 1260"/>
                <a:gd name="T54" fmla="*/ 18 w 3857"/>
                <a:gd name="T55" fmla="*/ 66 h 1260"/>
                <a:gd name="T56" fmla="*/ 2 w 3857"/>
                <a:gd name="T57" fmla="*/ 44 h 1260"/>
                <a:gd name="T58" fmla="*/ 161 w 3857"/>
                <a:gd name="T59" fmla="*/ 72 h 1260"/>
                <a:gd name="T60" fmla="*/ 218 w 3857"/>
                <a:gd name="T61" fmla="*/ 61 h 1260"/>
                <a:gd name="T62" fmla="*/ 131 w 3857"/>
                <a:gd name="T63" fmla="*/ 15 h 1260"/>
                <a:gd name="T64" fmla="*/ 137 w 3857"/>
                <a:gd name="T65" fmla="*/ 13 h 1260"/>
                <a:gd name="T66" fmla="*/ 179 w 3857"/>
                <a:gd name="T67" fmla="*/ 26 h 1260"/>
                <a:gd name="T68" fmla="*/ 185 w 3857"/>
                <a:gd name="T69" fmla="*/ 14 h 1260"/>
                <a:gd name="T70" fmla="*/ 114 w 3857"/>
                <a:gd name="T71" fmla="*/ 25 h 1260"/>
                <a:gd name="T72" fmla="*/ 122 w 3857"/>
                <a:gd name="T73" fmla="*/ 15 h 1260"/>
                <a:gd name="T74" fmla="*/ 105 w 3857"/>
                <a:gd name="T75" fmla="*/ 11 h 1260"/>
                <a:gd name="T76" fmla="*/ 52 w 3857"/>
                <a:gd name="T77" fmla="*/ 30 h 1260"/>
                <a:gd name="T78" fmla="*/ 18 w 3857"/>
                <a:gd name="T79" fmla="*/ 25 h 1260"/>
                <a:gd name="T80" fmla="*/ 22 w 3857"/>
                <a:gd name="T81" fmla="*/ 29 h 1260"/>
                <a:gd name="T82" fmla="*/ 87 w 3857"/>
                <a:gd name="T83" fmla="*/ 34 h 1260"/>
                <a:gd name="T84" fmla="*/ 86 w 3857"/>
                <a:gd name="T85" fmla="*/ 30 h 1260"/>
                <a:gd name="T86" fmla="*/ 187 w 3857"/>
                <a:gd name="T87" fmla="*/ 28 h 1260"/>
                <a:gd name="T88" fmla="*/ 177 w 3857"/>
                <a:gd name="T89" fmla="*/ 12 h 1260"/>
                <a:gd name="T90" fmla="*/ 155 w 3857"/>
                <a:gd name="T91" fmla="*/ 14 h 1260"/>
                <a:gd name="T92" fmla="*/ 160 w 3857"/>
                <a:gd name="T93" fmla="*/ 29 h 1260"/>
                <a:gd name="T94" fmla="*/ 160 w 3857"/>
                <a:gd name="T95" fmla="*/ 24 h 1260"/>
                <a:gd name="T96" fmla="*/ 156 w 3857"/>
                <a:gd name="T97" fmla="*/ 10 h 1260"/>
                <a:gd name="T98" fmla="*/ 138 w 3857"/>
                <a:gd name="T99" fmla="*/ 29 h 1260"/>
                <a:gd name="T100" fmla="*/ 135 w 3857"/>
                <a:gd name="T101" fmla="*/ 10 h 1260"/>
                <a:gd name="T102" fmla="*/ 120 w 3857"/>
                <a:gd name="T103" fmla="*/ 30 h 1260"/>
                <a:gd name="T104" fmla="*/ 116 w 3857"/>
                <a:gd name="T105" fmla="*/ 10 h 1260"/>
                <a:gd name="T106" fmla="*/ 65 w 3857"/>
                <a:gd name="T107" fmla="*/ 12 h 1260"/>
                <a:gd name="T108" fmla="*/ 39 w 3857"/>
                <a:gd name="T109" fmla="*/ 10 h 1260"/>
                <a:gd name="T110" fmla="*/ 39 w 3857"/>
                <a:gd name="T111" fmla="*/ 10 h 1260"/>
                <a:gd name="T112" fmla="*/ 172 w 3857"/>
                <a:gd name="T113" fmla="*/ 30 h 1260"/>
                <a:gd name="T114" fmla="*/ 147 w 3857"/>
                <a:gd name="T115" fmla="*/ 2 h 1260"/>
                <a:gd name="T116" fmla="*/ 106 w 3857"/>
                <a:gd name="T117" fmla="*/ 2 h 1260"/>
                <a:gd name="T118" fmla="*/ 0 w 3857"/>
                <a:gd name="T119" fmla="*/ 2 h 126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57" h="1260">
                  <a:moveTo>
                    <a:pt x="2343" y="863"/>
                  </a:moveTo>
                  <a:lnTo>
                    <a:pt x="2325" y="866"/>
                  </a:lnTo>
                  <a:lnTo>
                    <a:pt x="2308" y="876"/>
                  </a:lnTo>
                  <a:lnTo>
                    <a:pt x="2295" y="891"/>
                  </a:lnTo>
                  <a:lnTo>
                    <a:pt x="2285" y="910"/>
                  </a:lnTo>
                  <a:lnTo>
                    <a:pt x="2278" y="933"/>
                  </a:lnTo>
                  <a:lnTo>
                    <a:pt x="2275" y="960"/>
                  </a:lnTo>
                  <a:lnTo>
                    <a:pt x="2273" y="988"/>
                  </a:lnTo>
                  <a:lnTo>
                    <a:pt x="2275" y="1016"/>
                  </a:lnTo>
                  <a:lnTo>
                    <a:pt x="2278" y="1043"/>
                  </a:lnTo>
                  <a:lnTo>
                    <a:pt x="2286" y="1067"/>
                  </a:lnTo>
                  <a:lnTo>
                    <a:pt x="2296" y="1085"/>
                  </a:lnTo>
                  <a:lnTo>
                    <a:pt x="2308" y="1100"/>
                  </a:lnTo>
                  <a:lnTo>
                    <a:pt x="2325" y="1110"/>
                  </a:lnTo>
                  <a:lnTo>
                    <a:pt x="2343" y="1113"/>
                  </a:lnTo>
                  <a:lnTo>
                    <a:pt x="2363" y="1110"/>
                  </a:lnTo>
                  <a:lnTo>
                    <a:pt x="2380" y="1100"/>
                  </a:lnTo>
                  <a:lnTo>
                    <a:pt x="2393" y="1087"/>
                  </a:lnTo>
                  <a:lnTo>
                    <a:pt x="2403" y="1067"/>
                  </a:lnTo>
                  <a:lnTo>
                    <a:pt x="2411" y="1043"/>
                  </a:lnTo>
                  <a:lnTo>
                    <a:pt x="2415" y="1016"/>
                  </a:lnTo>
                  <a:lnTo>
                    <a:pt x="2416" y="988"/>
                  </a:lnTo>
                  <a:lnTo>
                    <a:pt x="2415" y="960"/>
                  </a:lnTo>
                  <a:lnTo>
                    <a:pt x="2410" y="935"/>
                  </a:lnTo>
                  <a:lnTo>
                    <a:pt x="2403" y="911"/>
                  </a:lnTo>
                  <a:lnTo>
                    <a:pt x="2391" y="891"/>
                  </a:lnTo>
                  <a:lnTo>
                    <a:pt x="2378" y="876"/>
                  </a:lnTo>
                  <a:lnTo>
                    <a:pt x="2363" y="866"/>
                  </a:lnTo>
                  <a:lnTo>
                    <a:pt x="2343" y="863"/>
                  </a:lnTo>
                  <a:close/>
                  <a:moveTo>
                    <a:pt x="1047" y="863"/>
                  </a:moveTo>
                  <a:lnTo>
                    <a:pt x="1027" y="868"/>
                  </a:lnTo>
                  <a:lnTo>
                    <a:pt x="1009" y="881"/>
                  </a:lnTo>
                  <a:lnTo>
                    <a:pt x="995" y="903"/>
                  </a:lnTo>
                  <a:lnTo>
                    <a:pt x="985" y="931"/>
                  </a:lnTo>
                  <a:lnTo>
                    <a:pt x="980" y="965"/>
                  </a:lnTo>
                  <a:lnTo>
                    <a:pt x="1105" y="965"/>
                  </a:lnTo>
                  <a:lnTo>
                    <a:pt x="1104" y="936"/>
                  </a:lnTo>
                  <a:lnTo>
                    <a:pt x="1097" y="911"/>
                  </a:lnTo>
                  <a:lnTo>
                    <a:pt x="1089" y="891"/>
                  </a:lnTo>
                  <a:lnTo>
                    <a:pt x="1079" y="876"/>
                  </a:lnTo>
                  <a:lnTo>
                    <a:pt x="1064" y="866"/>
                  </a:lnTo>
                  <a:lnTo>
                    <a:pt x="1047" y="863"/>
                  </a:lnTo>
                  <a:close/>
                  <a:moveTo>
                    <a:pt x="3666" y="835"/>
                  </a:moveTo>
                  <a:lnTo>
                    <a:pt x="3706" y="835"/>
                  </a:lnTo>
                  <a:lnTo>
                    <a:pt x="3706" y="1065"/>
                  </a:lnTo>
                  <a:lnTo>
                    <a:pt x="3709" y="1085"/>
                  </a:lnTo>
                  <a:lnTo>
                    <a:pt x="3716" y="1100"/>
                  </a:lnTo>
                  <a:lnTo>
                    <a:pt x="3729" y="1108"/>
                  </a:lnTo>
                  <a:lnTo>
                    <a:pt x="3746" y="1112"/>
                  </a:lnTo>
                  <a:lnTo>
                    <a:pt x="3767" y="1107"/>
                  </a:lnTo>
                  <a:lnTo>
                    <a:pt x="3792" y="1093"/>
                  </a:lnTo>
                  <a:lnTo>
                    <a:pt x="3817" y="1070"/>
                  </a:lnTo>
                  <a:lnTo>
                    <a:pt x="3817" y="835"/>
                  </a:lnTo>
                  <a:lnTo>
                    <a:pt x="3857" y="835"/>
                  </a:lnTo>
                  <a:lnTo>
                    <a:pt x="3857" y="1142"/>
                  </a:lnTo>
                  <a:lnTo>
                    <a:pt x="3827" y="1142"/>
                  </a:lnTo>
                  <a:lnTo>
                    <a:pt x="3822" y="1103"/>
                  </a:lnTo>
                  <a:lnTo>
                    <a:pt x="3801" y="1122"/>
                  </a:lnTo>
                  <a:lnTo>
                    <a:pt x="3779" y="1137"/>
                  </a:lnTo>
                  <a:lnTo>
                    <a:pt x="3757" y="1145"/>
                  </a:lnTo>
                  <a:lnTo>
                    <a:pt x="3736" y="1148"/>
                  </a:lnTo>
                  <a:lnTo>
                    <a:pt x="3711" y="1145"/>
                  </a:lnTo>
                  <a:lnTo>
                    <a:pt x="3691" y="1137"/>
                  </a:lnTo>
                  <a:lnTo>
                    <a:pt x="3677" y="1122"/>
                  </a:lnTo>
                  <a:lnTo>
                    <a:pt x="3669" y="1100"/>
                  </a:lnTo>
                  <a:lnTo>
                    <a:pt x="3666" y="1073"/>
                  </a:lnTo>
                  <a:lnTo>
                    <a:pt x="3666" y="835"/>
                  </a:lnTo>
                  <a:close/>
                  <a:moveTo>
                    <a:pt x="3013" y="835"/>
                  </a:moveTo>
                  <a:lnTo>
                    <a:pt x="3053" y="835"/>
                  </a:lnTo>
                  <a:lnTo>
                    <a:pt x="3053" y="1065"/>
                  </a:lnTo>
                  <a:lnTo>
                    <a:pt x="3057" y="1085"/>
                  </a:lnTo>
                  <a:lnTo>
                    <a:pt x="3063" y="1100"/>
                  </a:lnTo>
                  <a:lnTo>
                    <a:pt x="3077" y="1108"/>
                  </a:lnTo>
                  <a:lnTo>
                    <a:pt x="3093" y="1112"/>
                  </a:lnTo>
                  <a:lnTo>
                    <a:pt x="3115" y="1107"/>
                  </a:lnTo>
                  <a:lnTo>
                    <a:pt x="3140" y="1093"/>
                  </a:lnTo>
                  <a:lnTo>
                    <a:pt x="3165" y="1070"/>
                  </a:lnTo>
                  <a:lnTo>
                    <a:pt x="3165" y="835"/>
                  </a:lnTo>
                  <a:lnTo>
                    <a:pt x="3207" y="835"/>
                  </a:lnTo>
                  <a:lnTo>
                    <a:pt x="3207" y="1142"/>
                  </a:lnTo>
                  <a:lnTo>
                    <a:pt x="3175" y="1142"/>
                  </a:lnTo>
                  <a:lnTo>
                    <a:pt x="3170" y="1103"/>
                  </a:lnTo>
                  <a:lnTo>
                    <a:pt x="3148" y="1122"/>
                  </a:lnTo>
                  <a:lnTo>
                    <a:pt x="3127" y="1137"/>
                  </a:lnTo>
                  <a:lnTo>
                    <a:pt x="3105" y="1145"/>
                  </a:lnTo>
                  <a:lnTo>
                    <a:pt x="3083" y="1148"/>
                  </a:lnTo>
                  <a:lnTo>
                    <a:pt x="3058" y="1145"/>
                  </a:lnTo>
                  <a:lnTo>
                    <a:pt x="3040" y="1137"/>
                  </a:lnTo>
                  <a:lnTo>
                    <a:pt x="3025" y="1122"/>
                  </a:lnTo>
                  <a:lnTo>
                    <a:pt x="3017" y="1100"/>
                  </a:lnTo>
                  <a:lnTo>
                    <a:pt x="3013" y="1073"/>
                  </a:lnTo>
                  <a:lnTo>
                    <a:pt x="3013" y="835"/>
                  </a:lnTo>
                  <a:close/>
                  <a:moveTo>
                    <a:pt x="1584" y="835"/>
                  </a:moveTo>
                  <a:lnTo>
                    <a:pt x="1626" y="835"/>
                  </a:lnTo>
                  <a:lnTo>
                    <a:pt x="1626" y="1142"/>
                  </a:lnTo>
                  <a:lnTo>
                    <a:pt x="1584" y="1142"/>
                  </a:lnTo>
                  <a:lnTo>
                    <a:pt x="1584" y="835"/>
                  </a:lnTo>
                  <a:close/>
                  <a:moveTo>
                    <a:pt x="608" y="835"/>
                  </a:moveTo>
                  <a:lnTo>
                    <a:pt x="650" y="835"/>
                  </a:lnTo>
                  <a:lnTo>
                    <a:pt x="650" y="1142"/>
                  </a:lnTo>
                  <a:lnTo>
                    <a:pt x="608" y="1142"/>
                  </a:lnTo>
                  <a:lnTo>
                    <a:pt x="608" y="835"/>
                  </a:lnTo>
                  <a:close/>
                  <a:moveTo>
                    <a:pt x="1878" y="830"/>
                  </a:moveTo>
                  <a:lnTo>
                    <a:pt x="1948" y="1092"/>
                  </a:lnTo>
                  <a:lnTo>
                    <a:pt x="2018" y="835"/>
                  </a:lnTo>
                  <a:lnTo>
                    <a:pt x="2059" y="835"/>
                  </a:lnTo>
                  <a:lnTo>
                    <a:pt x="1953" y="1192"/>
                  </a:lnTo>
                  <a:lnTo>
                    <a:pt x="1943" y="1217"/>
                  </a:lnTo>
                  <a:lnTo>
                    <a:pt x="1931" y="1237"/>
                  </a:lnTo>
                  <a:lnTo>
                    <a:pt x="1916" y="1250"/>
                  </a:lnTo>
                  <a:lnTo>
                    <a:pt x="1898" y="1258"/>
                  </a:lnTo>
                  <a:lnTo>
                    <a:pt x="1876" y="1260"/>
                  </a:lnTo>
                  <a:lnTo>
                    <a:pt x="1869" y="1260"/>
                  </a:lnTo>
                  <a:lnTo>
                    <a:pt x="1861" y="1258"/>
                  </a:lnTo>
                  <a:lnTo>
                    <a:pt x="1853" y="1222"/>
                  </a:lnTo>
                  <a:lnTo>
                    <a:pt x="1858" y="1222"/>
                  </a:lnTo>
                  <a:lnTo>
                    <a:pt x="1863" y="1223"/>
                  </a:lnTo>
                  <a:lnTo>
                    <a:pt x="1873" y="1223"/>
                  </a:lnTo>
                  <a:lnTo>
                    <a:pt x="1886" y="1222"/>
                  </a:lnTo>
                  <a:lnTo>
                    <a:pt x="1898" y="1215"/>
                  </a:lnTo>
                  <a:lnTo>
                    <a:pt x="1908" y="1203"/>
                  </a:lnTo>
                  <a:lnTo>
                    <a:pt x="1916" y="1185"/>
                  </a:lnTo>
                  <a:lnTo>
                    <a:pt x="1929" y="1145"/>
                  </a:lnTo>
                  <a:lnTo>
                    <a:pt x="1836" y="838"/>
                  </a:lnTo>
                  <a:lnTo>
                    <a:pt x="1878" y="830"/>
                  </a:lnTo>
                  <a:close/>
                  <a:moveTo>
                    <a:pt x="738" y="830"/>
                  </a:moveTo>
                  <a:lnTo>
                    <a:pt x="807" y="1092"/>
                  </a:lnTo>
                  <a:lnTo>
                    <a:pt x="873" y="835"/>
                  </a:lnTo>
                  <a:lnTo>
                    <a:pt x="915" y="835"/>
                  </a:lnTo>
                  <a:lnTo>
                    <a:pt x="827" y="1145"/>
                  </a:lnTo>
                  <a:lnTo>
                    <a:pt x="785" y="1145"/>
                  </a:lnTo>
                  <a:lnTo>
                    <a:pt x="697" y="838"/>
                  </a:lnTo>
                  <a:lnTo>
                    <a:pt x="738" y="830"/>
                  </a:lnTo>
                  <a:close/>
                  <a:moveTo>
                    <a:pt x="3392" y="828"/>
                  </a:moveTo>
                  <a:lnTo>
                    <a:pt x="3399" y="870"/>
                  </a:lnTo>
                  <a:lnTo>
                    <a:pt x="3372" y="875"/>
                  </a:lnTo>
                  <a:lnTo>
                    <a:pt x="3349" y="888"/>
                  </a:lnTo>
                  <a:lnTo>
                    <a:pt x="3329" y="905"/>
                  </a:lnTo>
                  <a:lnTo>
                    <a:pt x="3314" y="925"/>
                  </a:lnTo>
                  <a:lnTo>
                    <a:pt x="3314" y="1142"/>
                  </a:lnTo>
                  <a:lnTo>
                    <a:pt x="3272" y="1142"/>
                  </a:lnTo>
                  <a:lnTo>
                    <a:pt x="3272" y="835"/>
                  </a:lnTo>
                  <a:lnTo>
                    <a:pt x="3302" y="835"/>
                  </a:lnTo>
                  <a:lnTo>
                    <a:pt x="3310" y="881"/>
                  </a:lnTo>
                  <a:lnTo>
                    <a:pt x="3325" y="861"/>
                  </a:lnTo>
                  <a:lnTo>
                    <a:pt x="3344" y="845"/>
                  </a:lnTo>
                  <a:lnTo>
                    <a:pt x="3365" y="833"/>
                  </a:lnTo>
                  <a:lnTo>
                    <a:pt x="3392" y="828"/>
                  </a:lnTo>
                  <a:close/>
                  <a:moveTo>
                    <a:pt x="2343" y="828"/>
                  </a:moveTo>
                  <a:lnTo>
                    <a:pt x="2371" y="831"/>
                  </a:lnTo>
                  <a:lnTo>
                    <a:pt x="2396" y="843"/>
                  </a:lnTo>
                  <a:lnTo>
                    <a:pt x="2418" y="861"/>
                  </a:lnTo>
                  <a:lnTo>
                    <a:pt x="2435" y="885"/>
                  </a:lnTo>
                  <a:lnTo>
                    <a:pt x="2448" y="915"/>
                  </a:lnTo>
                  <a:lnTo>
                    <a:pt x="2455" y="948"/>
                  </a:lnTo>
                  <a:lnTo>
                    <a:pt x="2458" y="988"/>
                  </a:lnTo>
                  <a:lnTo>
                    <a:pt x="2455" y="1028"/>
                  </a:lnTo>
                  <a:lnTo>
                    <a:pt x="2448" y="1062"/>
                  </a:lnTo>
                  <a:lnTo>
                    <a:pt x="2435" y="1092"/>
                  </a:lnTo>
                  <a:lnTo>
                    <a:pt x="2418" y="1115"/>
                  </a:lnTo>
                  <a:lnTo>
                    <a:pt x="2396" y="1133"/>
                  </a:lnTo>
                  <a:lnTo>
                    <a:pt x="2371" y="1145"/>
                  </a:lnTo>
                  <a:lnTo>
                    <a:pt x="2343" y="1148"/>
                  </a:lnTo>
                  <a:lnTo>
                    <a:pt x="2315" y="1145"/>
                  </a:lnTo>
                  <a:lnTo>
                    <a:pt x="2290" y="1133"/>
                  </a:lnTo>
                  <a:lnTo>
                    <a:pt x="2268" y="1115"/>
                  </a:lnTo>
                  <a:lnTo>
                    <a:pt x="2251" y="1092"/>
                  </a:lnTo>
                  <a:lnTo>
                    <a:pt x="2239" y="1062"/>
                  </a:lnTo>
                  <a:lnTo>
                    <a:pt x="2233" y="1028"/>
                  </a:lnTo>
                  <a:lnTo>
                    <a:pt x="2229" y="988"/>
                  </a:lnTo>
                  <a:lnTo>
                    <a:pt x="2233" y="948"/>
                  </a:lnTo>
                  <a:lnTo>
                    <a:pt x="2239" y="915"/>
                  </a:lnTo>
                  <a:lnTo>
                    <a:pt x="2253" y="885"/>
                  </a:lnTo>
                  <a:lnTo>
                    <a:pt x="2270" y="861"/>
                  </a:lnTo>
                  <a:lnTo>
                    <a:pt x="2290" y="843"/>
                  </a:lnTo>
                  <a:lnTo>
                    <a:pt x="2315" y="831"/>
                  </a:lnTo>
                  <a:lnTo>
                    <a:pt x="2343" y="828"/>
                  </a:lnTo>
                  <a:close/>
                  <a:moveTo>
                    <a:pt x="1441" y="828"/>
                  </a:moveTo>
                  <a:lnTo>
                    <a:pt x="1469" y="830"/>
                  </a:lnTo>
                  <a:lnTo>
                    <a:pt x="1494" y="836"/>
                  </a:lnTo>
                  <a:lnTo>
                    <a:pt x="1514" y="845"/>
                  </a:lnTo>
                  <a:lnTo>
                    <a:pt x="1507" y="883"/>
                  </a:lnTo>
                  <a:lnTo>
                    <a:pt x="1487" y="873"/>
                  </a:lnTo>
                  <a:lnTo>
                    <a:pt x="1466" y="866"/>
                  </a:lnTo>
                  <a:lnTo>
                    <a:pt x="1441" y="863"/>
                  </a:lnTo>
                  <a:lnTo>
                    <a:pt x="1422" y="866"/>
                  </a:lnTo>
                  <a:lnTo>
                    <a:pt x="1409" y="875"/>
                  </a:lnTo>
                  <a:lnTo>
                    <a:pt x="1399" y="888"/>
                  </a:lnTo>
                  <a:lnTo>
                    <a:pt x="1396" y="905"/>
                  </a:lnTo>
                  <a:lnTo>
                    <a:pt x="1397" y="918"/>
                  </a:lnTo>
                  <a:lnTo>
                    <a:pt x="1402" y="930"/>
                  </a:lnTo>
                  <a:lnTo>
                    <a:pt x="1414" y="941"/>
                  </a:lnTo>
                  <a:lnTo>
                    <a:pt x="1431" y="953"/>
                  </a:lnTo>
                  <a:lnTo>
                    <a:pt x="1454" y="966"/>
                  </a:lnTo>
                  <a:lnTo>
                    <a:pt x="1482" y="983"/>
                  </a:lnTo>
                  <a:lnTo>
                    <a:pt x="1504" y="1000"/>
                  </a:lnTo>
                  <a:lnTo>
                    <a:pt x="1517" y="1018"/>
                  </a:lnTo>
                  <a:lnTo>
                    <a:pt x="1526" y="1040"/>
                  </a:lnTo>
                  <a:lnTo>
                    <a:pt x="1529" y="1063"/>
                  </a:lnTo>
                  <a:lnTo>
                    <a:pt x="1526" y="1087"/>
                  </a:lnTo>
                  <a:lnTo>
                    <a:pt x="1517" y="1108"/>
                  </a:lnTo>
                  <a:lnTo>
                    <a:pt x="1504" y="1125"/>
                  </a:lnTo>
                  <a:lnTo>
                    <a:pt x="1484" y="1137"/>
                  </a:lnTo>
                  <a:lnTo>
                    <a:pt x="1461" y="1145"/>
                  </a:lnTo>
                  <a:lnTo>
                    <a:pt x="1434" y="1148"/>
                  </a:lnTo>
                  <a:lnTo>
                    <a:pt x="1402" y="1145"/>
                  </a:lnTo>
                  <a:lnTo>
                    <a:pt x="1374" y="1137"/>
                  </a:lnTo>
                  <a:lnTo>
                    <a:pt x="1349" y="1123"/>
                  </a:lnTo>
                  <a:lnTo>
                    <a:pt x="1354" y="1085"/>
                  </a:lnTo>
                  <a:lnTo>
                    <a:pt x="1382" y="1100"/>
                  </a:lnTo>
                  <a:lnTo>
                    <a:pt x="1409" y="1110"/>
                  </a:lnTo>
                  <a:lnTo>
                    <a:pt x="1437" y="1113"/>
                  </a:lnTo>
                  <a:lnTo>
                    <a:pt x="1459" y="1110"/>
                  </a:lnTo>
                  <a:lnTo>
                    <a:pt x="1476" y="1100"/>
                  </a:lnTo>
                  <a:lnTo>
                    <a:pt x="1486" y="1085"/>
                  </a:lnTo>
                  <a:lnTo>
                    <a:pt x="1489" y="1065"/>
                  </a:lnTo>
                  <a:lnTo>
                    <a:pt x="1487" y="1052"/>
                  </a:lnTo>
                  <a:lnTo>
                    <a:pt x="1482" y="1038"/>
                  </a:lnTo>
                  <a:lnTo>
                    <a:pt x="1472" y="1027"/>
                  </a:lnTo>
                  <a:lnTo>
                    <a:pt x="1456" y="1013"/>
                  </a:lnTo>
                  <a:lnTo>
                    <a:pt x="1432" y="1000"/>
                  </a:lnTo>
                  <a:lnTo>
                    <a:pt x="1404" y="985"/>
                  </a:lnTo>
                  <a:lnTo>
                    <a:pt x="1382" y="968"/>
                  </a:lnTo>
                  <a:lnTo>
                    <a:pt x="1369" y="950"/>
                  </a:lnTo>
                  <a:lnTo>
                    <a:pt x="1361" y="930"/>
                  </a:lnTo>
                  <a:lnTo>
                    <a:pt x="1357" y="906"/>
                  </a:lnTo>
                  <a:lnTo>
                    <a:pt x="1361" y="886"/>
                  </a:lnTo>
                  <a:lnTo>
                    <a:pt x="1367" y="868"/>
                  </a:lnTo>
                  <a:lnTo>
                    <a:pt x="1379" y="851"/>
                  </a:lnTo>
                  <a:lnTo>
                    <a:pt x="1396" y="840"/>
                  </a:lnTo>
                  <a:lnTo>
                    <a:pt x="1417" y="831"/>
                  </a:lnTo>
                  <a:lnTo>
                    <a:pt x="1441" y="828"/>
                  </a:lnTo>
                  <a:close/>
                  <a:moveTo>
                    <a:pt x="1319" y="828"/>
                  </a:moveTo>
                  <a:lnTo>
                    <a:pt x="1324" y="870"/>
                  </a:lnTo>
                  <a:lnTo>
                    <a:pt x="1297" y="875"/>
                  </a:lnTo>
                  <a:lnTo>
                    <a:pt x="1274" y="888"/>
                  </a:lnTo>
                  <a:lnTo>
                    <a:pt x="1254" y="905"/>
                  </a:lnTo>
                  <a:lnTo>
                    <a:pt x="1240" y="925"/>
                  </a:lnTo>
                  <a:lnTo>
                    <a:pt x="1240" y="1142"/>
                  </a:lnTo>
                  <a:lnTo>
                    <a:pt x="1199" y="1142"/>
                  </a:lnTo>
                  <a:lnTo>
                    <a:pt x="1199" y="835"/>
                  </a:lnTo>
                  <a:lnTo>
                    <a:pt x="1229" y="835"/>
                  </a:lnTo>
                  <a:lnTo>
                    <a:pt x="1235" y="881"/>
                  </a:lnTo>
                  <a:lnTo>
                    <a:pt x="1252" y="861"/>
                  </a:lnTo>
                  <a:lnTo>
                    <a:pt x="1270" y="845"/>
                  </a:lnTo>
                  <a:lnTo>
                    <a:pt x="1292" y="833"/>
                  </a:lnTo>
                  <a:lnTo>
                    <a:pt x="1319" y="828"/>
                  </a:lnTo>
                  <a:close/>
                  <a:moveTo>
                    <a:pt x="1047" y="828"/>
                  </a:moveTo>
                  <a:lnTo>
                    <a:pt x="1075" y="831"/>
                  </a:lnTo>
                  <a:lnTo>
                    <a:pt x="1097" y="843"/>
                  </a:lnTo>
                  <a:lnTo>
                    <a:pt x="1115" y="861"/>
                  </a:lnTo>
                  <a:lnTo>
                    <a:pt x="1130" y="885"/>
                  </a:lnTo>
                  <a:lnTo>
                    <a:pt x="1139" y="913"/>
                  </a:lnTo>
                  <a:lnTo>
                    <a:pt x="1145" y="946"/>
                  </a:lnTo>
                  <a:lnTo>
                    <a:pt x="1147" y="981"/>
                  </a:lnTo>
                  <a:lnTo>
                    <a:pt x="1147" y="998"/>
                  </a:lnTo>
                  <a:lnTo>
                    <a:pt x="980" y="998"/>
                  </a:lnTo>
                  <a:lnTo>
                    <a:pt x="984" y="1032"/>
                  </a:lnTo>
                  <a:lnTo>
                    <a:pt x="990" y="1058"/>
                  </a:lnTo>
                  <a:lnTo>
                    <a:pt x="1002" y="1082"/>
                  </a:lnTo>
                  <a:lnTo>
                    <a:pt x="1017" y="1098"/>
                  </a:lnTo>
                  <a:lnTo>
                    <a:pt x="1035" y="1108"/>
                  </a:lnTo>
                  <a:lnTo>
                    <a:pt x="1057" y="1112"/>
                  </a:lnTo>
                  <a:lnTo>
                    <a:pt x="1085" y="1108"/>
                  </a:lnTo>
                  <a:lnTo>
                    <a:pt x="1112" y="1098"/>
                  </a:lnTo>
                  <a:lnTo>
                    <a:pt x="1140" y="1080"/>
                  </a:lnTo>
                  <a:lnTo>
                    <a:pt x="1147" y="1117"/>
                  </a:lnTo>
                  <a:lnTo>
                    <a:pt x="1127" y="1130"/>
                  </a:lnTo>
                  <a:lnTo>
                    <a:pt x="1104" y="1140"/>
                  </a:lnTo>
                  <a:lnTo>
                    <a:pt x="1080" y="1147"/>
                  </a:lnTo>
                  <a:lnTo>
                    <a:pt x="1054" y="1148"/>
                  </a:lnTo>
                  <a:lnTo>
                    <a:pt x="1025" y="1145"/>
                  </a:lnTo>
                  <a:lnTo>
                    <a:pt x="1000" y="1133"/>
                  </a:lnTo>
                  <a:lnTo>
                    <a:pt x="979" y="1117"/>
                  </a:lnTo>
                  <a:lnTo>
                    <a:pt x="962" y="1093"/>
                  </a:lnTo>
                  <a:lnTo>
                    <a:pt x="949" y="1063"/>
                  </a:lnTo>
                  <a:lnTo>
                    <a:pt x="942" y="1028"/>
                  </a:lnTo>
                  <a:lnTo>
                    <a:pt x="939" y="988"/>
                  </a:lnTo>
                  <a:lnTo>
                    <a:pt x="942" y="951"/>
                  </a:lnTo>
                  <a:lnTo>
                    <a:pt x="949" y="916"/>
                  </a:lnTo>
                  <a:lnTo>
                    <a:pt x="960" y="888"/>
                  </a:lnTo>
                  <a:lnTo>
                    <a:pt x="977" y="863"/>
                  </a:lnTo>
                  <a:lnTo>
                    <a:pt x="997" y="845"/>
                  </a:lnTo>
                  <a:lnTo>
                    <a:pt x="1020" y="831"/>
                  </a:lnTo>
                  <a:lnTo>
                    <a:pt x="1047" y="828"/>
                  </a:lnTo>
                  <a:close/>
                  <a:moveTo>
                    <a:pt x="470" y="828"/>
                  </a:moveTo>
                  <a:lnTo>
                    <a:pt x="495" y="831"/>
                  </a:lnTo>
                  <a:lnTo>
                    <a:pt x="515" y="840"/>
                  </a:lnTo>
                  <a:lnTo>
                    <a:pt x="528" y="855"/>
                  </a:lnTo>
                  <a:lnTo>
                    <a:pt x="537" y="876"/>
                  </a:lnTo>
                  <a:lnTo>
                    <a:pt x="540" y="903"/>
                  </a:lnTo>
                  <a:lnTo>
                    <a:pt x="540" y="1142"/>
                  </a:lnTo>
                  <a:lnTo>
                    <a:pt x="498" y="1142"/>
                  </a:lnTo>
                  <a:lnTo>
                    <a:pt x="498" y="911"/>
                  </a:lnTo>
                  <a:lnTo>
                    <a:pt x="497" y="891"/>
                  </a:lnTo>
                  <a:lnTo>
                    <a:pt x="490" y="878"/>
                  </a:lnTo>
                  <a:lnTo>
                    <a:pt x="478" y="868"/>
                  </a:lnTo>
                  <a:lnTo>
                    <a:pt x="462" y="865"/>
                  </a:lnTo>
                  <a:lnTo>
                    <a:pt x="438" y="870"/>
                  </a:lnTo>
                  <a:lnTo>
                    <a:pt x="413" y="883"/>
                  </a:lnTo>
                  <a:lnTo>
                    <a:pt x="388" y="906"/>
                  </a:lnTo>
                  <a:lnTo>
                    <a:pt x="388" y="1142"/>
                  </a:lnTo>
                  <a:lnTo>
                    <a:pt x="346" y="1142"/>
                  </a:lnTo>
                  <a:lnTo>
                    <a:pt x="346" y="835"/>
                  </a:lnTo>
                  <a:lnTo>
                    <a:pt x="378" y="835"/>
                  </a:lnTo>
                  <a:lnTo>
                    <a:pt x="383" y="873"/>
                  </a:lnTo>
                  <a:lnTo>
                    <a:pt x="405" y="855"/>
                  </a:lnTo>
                  <a:lnTo>
                    <a:pt x="426" y="841"/>
                  </a:lnTo>
                  <a:lnTo>
                    <a:pt x="448" y="831"/>
                  </a:lnTo>
                  <a:lnTo>
                    <a:pt x="470" y="828"/>
                  </a:lnTo>
                  <a:close/>
                  <a:moveTo>
                    <a:pt x="1752" y="720"/>
                  </a:moveTo>
                  <a:lnTo>
                    <a:pt x="1752" y="835"/>
                  </a:lnTo>
                  <a:lnTo>
                    <a:pt x="1809" y="835"/>
                  </a:lnTo>
                  <a:lnTo>
                    <a:pt x="1816" y="870"/>
                  </a:lnTo>
                  <a:lnTo>
                    <a:pt x="1752" y="870"/>
                  </a:lnTo>
                  <a:lnTo>
                    <a:pt x="1752" y="1072"/>
                  </a:lnTo>
                  <a:lnTo>
                    <a:pt x="1754" y="1090"/>
                  </a:lnTo>
                  <a:lnTo>
                    <a:pt x="1761" y="1102"/>
                  </a:lnTo>
                  <a:lnTo>
                    <a:pt x="1772" y="1108"/>
                  </a:lnTo>
                  <a:lnTo>
                    <a:pt x="1791" y="1110"/>
                  </a:lnTo>
                  <a:lnTo>
                    <a:pt x="1808" y="1110"/>
                  </a:lnTo>
                  <a:lnTo>
                    <a:pt x="1814" y="1108"/>
                  </a:lnTo>
                  <a:lnTo>
                    <a:pt x="1819" y="1142"/>
                  </a:lnTo>
                  <a:lnTo>
                    <a:pt x="1804" y="1145"/>
                  </a:lnTo>
                  <a:lnTo>
                    <a:pt x="1784" y="1147"/>
                  </a:lnTo>
                  <a:lnTo>
                    <a:pt x="1764" y="1145"/>
                  </a:lnTo>
                  <a:lnTo>
                    <a:pt x="1746" y="1140"/>
                  </a:lnTo>
                  <a:lnTo>
                    <a:pt x="1732" y="1132"/>
                  </a:lnTo>
                  <a:lnTo>
                    <a:pt x="1721" y="1118"/>
                  </a:lnTo>
                  <a:lnTo>
                    <a:pt x="1714" y="1102"/>
                  </a:lnTo>
                  <a:lnTo>
                    <a:pt x="1712" y="1078"/>
                  </a:lnTo>
                  <a:lnTo>
                    <a:pt x="1712" y="870"/>
                  </a:lnTo>
                  <a:lnTo>
                    <a:pt x="1672" y="870"/>
                  </a:lnTo>
                  <a:lnTo>
                    <a:pt x="1672" y="835"/>
                  </a:lnTo>
                  <a:lnTo>
                    <a:pt x="1712" y="835"/>
                  </a:lnTo>
                  <a:lnTo>
                    <a:pt x="1712" y="728"/>
                  </a:lnTo>
                  <a:lnTo>
                    <a:pt x="1752" y="720"/>
                  </a:lnTo>
                  <a:close/>
                  <a:moveTo>
                    <a:pt x="1604" y="706"/>
                  </a:moveTo>
                  <a:lnTo>
                    <a:pt x="1619" y="710"/>
                  </a:lnTo>
                  <a:lnTo>
                    <a:pt x="1629" y="721"/>
                  </a:lnTo>
                  <a:lnTo>
                    <a:pt x="1632" y="736"/>
                  </a:lnTo>
                  <a:lnTo>
                    <a:pt x="1629" y="751"/>
                  </a:lnTo>
                  <a:lnTo>
                    <a:pt x="1619" y="763"/>
                  </a:lnTo>
                  <a:lnTo>
                    <a:pt x="1604" y="766"/>
                  </a:lnTo>
                  <a:lnTo>
                    <a:pt x="1591" y="763"/>
                  </a:lnTo>
                  <a:lnTo>
                    <a:pt x="1579" y="751"/>
                  </a:lnTo>
                  <a:lnTo>
                    <a:pt x="1576" y="736"/>
                  </a:lnTo>
                  <a:lnTo>
                    <a:pt x="1579" y="721"/>
                  </a:lnTo>
                  <a:lnTo>
                    <a:pt x="1591" y="710"/>
                  </a:lnTo>
                  <a:lnTo>
                    <a:pt x="1604" y="706"/>
                  </a:lnTo>
                  <a:close/>
                  <a:moveTo>
                    <a:pt x="630" y="706"/>
                  </a:moveTo>
                  <a:lnTo>
                    <a:pt x="643" y="710"/>
                  </a:lnTo>
                  <a:lnTo>
                    <a:pt x="655" y="721"/>
                  </a:lnTo>
                  <a:lnTo>
                    <a:pt x="658" y="736"/>
                  </a:lnTo>
                  <a:lnTo>
                    <a:pt x="655" y="751"/>
                  </a:lnTo>
                  <a:lnTo>
                    <a:pt x="643" y="763"/>
                  </a:lnTo>
                  <a:lnTo>
                    <a:pt x="630" y="766"/>
                  </a:lnTo>
                  <a:lnTo>
                    <a:pt x="615" y="763"/>
                  </a:lnTo>
                  <a:lnTo>
                    <a:pt x="603" y="751"/>
                  </a:lnTo>
                  <a:lnTo>
                    <a:pt x="600" y="736"/>
                  </a:lnTo>
                  <a:lnTo>
                    <a:pt x="603" y="721"/>
                  </a:lnTo>
                  <a:lnTo>
                    <a:pt x="615" y="710"/>
                  </a:lnTo>
                  <a:lnTo>
                    <a:pt x="630" y="706"/>
                  </a:lnTo>
                  <a:close/>
                  <a:moveTo>
                    <a:pt x="2778" y="693"/>
                  </a:moveTo>
                  <a:lnTo>
                    <a:pt x="3030" y="693"/>
                  </a:lnTo>
                  <a:lnTo>
                    <a:pt x="3035" y="731"/>
                  </a:lnTo>
                  <a:lnTo>
                    <a:pt x="2927" y="731"/>
                  </a:lnTo>
                  <a:lnTo>
                    <a:pt x="2927" y="1142"/>
                  </a:lnTo>
                  <a:lnTo>
                    <a:pt x="2883" y="1142"/>
                  </a:lnTo>
                  <a:lnTo>
                    <a:pt x="2883" y="731"/>
                  </a:lnTo>
                  <a:lnTo>
                    <a:pt x="2778" y="731"/>
                  </a:lnTo>
                  <a:lnTo>
                    <a:pt x="2778" y="693"/>
                  </a:lnTo>
                  <a:close/>
                  <a:moveTo>
                    <a:pt x="28" y="693"/>
                  </a:moveTo>
                  <a:lnTo>
                    <a:pt x="71" y="693"/>
                  </a:lnTo>
                  <a:lnTo>
                    <a:pt x="71" y="1003"/>
                  </a:lnTo>
                  <a:lnTo>
                    <a:pt x="73" y="1030"/>
                  </a:lnTo>
                  <a:lnTo>
                    <a:pt x="76" y="1052"/>
                  </a:lnTo>
                  <a:lnTo>
                    <a:pt x="85" y="1072"/>
                  </a:lnTo>
                  <a:lnTo>
                    <a:pt x="95" y="1088"/>
                  </a:lnTo>
                  <a:lnTo>
                    <a:pt x="110" y="1100"/>
                  </a:lnTo>
                  <a:lnTo>
                    <a:pt x="128" y="1107"/>
                  </a:lnTo>
                  <a:lnTo>
                    <a:pt x="151" y="1110"/>
                  </a:lnTo>
                  <a:lnTo>
                    <a:pt x="178" y="1107"/>
                  </a:lnTo>
                  <a:lnTo>
                    <a:pt x="198" y="1097"/>
                  </a:lnTo>
                  <a:lnTo>
                    <a:pt x="215" y="1082"/>
                  </a:lnTo>
                  <a:lnTo>
                    <a:pt x="225" y="1060"/>
                  </a:lnTo>
                  <a:lnTo>
                    <a:pt x="231" y="1033"/>
                  </a:lnTo>
                  <a:lnTo>
                    <a:pt x="233" y="1003"/>
                  </a:lnTo>
                  <a:lnTo>
                    <a:pt x="233" y="693"/>
                  </a:lnTo>
                  <a:lnTo>
                    <a:pt x="276" y="693"/>
                  </a:lnTo>
                  <a:lnTo>
                    <a:pt x="276" y="1005"/>
                  </a:lnTo>
                  <a:lnTo>
                    <a:pt x="273" y="1042"/>
                  </a:lnTo>
                  <a:lnTo>
                    <a:pt x="266" y="1073"/>
                  </a:lnTo>
                  <a:lnTo>
                    <a:pt x="253" y="1100"/>
                  </a:lnTo>
                  <a:lnTo>
                    <a:pt x="235" y="1120"/>
                  </a:lnTo>
                  <a:lnTo>
                    <a:pt x="211" y="1135"/>
                  </a:lnTo>
                  <a:lnTo>
                    <a:pt x="183" y="1145"/>
                  </a:lnTo>
                  <a:lnTo>
                    <a:pt x="151" y="1148"/>
                  </a:lnTo>
                  <a:lnTo>
                    <a:pt x="118" y="1145"/>
                  </a:lnTo>
                  <a:lnTo>
                    <a:pt x="90" y="1135"/>
                  </a:lnTo>
                  <a:lnTo>
                    <a:pt x="66" y="1120"/>
                  </a:lnTo>
                  <a:lnTo>
                    <a:pt x="50" y="1098"/>
                  </a:lnTo>
                  <a:lnTo>
                    <a:pt x="38" y="1073"/>
                  </a:lnTo>
                  <a:lnTo>
                    <a:pt x="30" y="1042"/>
                  </a:lnTo>
                  <a:lnTo>
                    <a:pt x="28" y="1006"/>
                  </a:lnTo>
                  <a:lnTo>
                    <a:pt x="28" y="693"/>
                  </a:lnTo>
                  <a:close/>
                  <a:moveTo>
                    <a:pt x="2596" y="678"/>
                  </a:moveTo>
                  <a:lnTo>
                    <a:pt x="2620" y="681"/>
                  </a:lnTo>
                  <a:lnTo>
                    <a:pt x="2625" y="718"/>
                  </a:lnTo>
                  <a:lnTo>
                    <a:pt x="2613" y="716"/>
                  </a:lnTo>
                  <a:lnTo>
                    <a:pt x="2598" y="716"/>
                  </a:lnTo>
                  <a:lnTo>
                    <a:pt x="2583" y="718"/>
                  </a:lnTo>
                  <a:lnTo>
                    <a:pt x="2571" y="726"/>
                  </a:lnTo>
                  <a:lnTo>
                    <a:pt x="2565" y="738"/>
                  </a:lnTo>
                  <a:lnTo>
                    <a:pt x="2563" y="756"/>
                  </a:lnTo>
                  <a:lnTo>
                    <a:pt x="2563" y="835"/>
                  </a:lnTo>
                  <a:lnTo>
                    <a:pt x="2615" y="835"/>
                  </a:lnTo>
                  <a:lnTo>
                    <a:pt x="2621" y="870"/>
                  </a:lnTo>
                  <a:lnTo>
                    <a:pt x="2563" y="870"/>
                  </a:lnTo>
                  <a:lnTo>
                    <a:pt x="2563" y="1142"/>
                  </a:lnTo>
                  <a:lnTo>
                    <a:pt x="2523" y="1142"/>
                  </a:lnTo>
                  <a:lnTo>
                    <a:pt x="2523" y="870"/>
                  </a:lnTo>
                  <a:lnTo>
                    <a:pt x="2483" y="870"/>
                  </a:lnTo>
                  <a:lnTo>
                    <a:pt x="2483" y="835"/>
                  </a:lnTo>
                  <a:lnTo>
                    <a:pt x="2523" y="835"/>
                  </a:lnTo>
                  <a:lnTo>
                    <a:pt x="2523" y="753"/>
                  </a:lnTo>
                  <a:lnTo>
                    <a:pt x="2525" y="730"/>
                  </a:lnTo>
                  <a:lnTo>
                    <a:pt x="2533" y="711"/>
                  </a:lnTo>
                  <a:lnTo>
                    <a:pt x="2543" y="694"/>
                  </a:lnTo>
                  <a:lnTo>
                    <a:pt x="2558" y="686"/>
                  </a:lnTo>
                  <a:lnTo>
                    <a:pt x="2576" y="679"/>
                  </a:lnTo>
                  <a:lnTo>
                    <a:pt x="2596" y="678"/>
                  </a:lnTo>
                  <a:close/>
                  <a:moveTo>
                    <a:pt x="3479" y="674"/>
                  </a:moveTo>
                  <a:lnTo>
                    <a:pt x="3479" y="966"/>
                  </a:lnTo>
                  <a:lnTo>
                    <a:pt x="3572" y="835"/>
                  </a:lnTo>
                  <a:lnTo>
                    <a:pt x="3619" y="835"/>
                  </a:lnTo>
                  <a:lnTo>
                    <a:pt x="3517" y="971"/>
                  </a:lnTo>
                  <a:lnTo>
                    <a:pt x="3627" y="1138"/>
                  </a:lnTo>
                  <a:lnTo>
                    <a:pt x="3585" y="1147"/>
                  </a:lnTo>
                  <a:lnTo>
                    <a:pt x="3479" y="978"/>
                  </a:lnTo>
                  <a:lnTo>
                    <a:pt x="3479" y="1142"/>
                  </a:lnTo>
                  <a:lnTo>
                    <a:pt x="3439" y="1142"/>
                  </a:lnTo>
                  <a:lnTo>
                    <a:pt x="3439" y="683"/>
                  </a:lnTo>
                  <a:lnTo>
                    <a:pt x="3479" y="674"/>
                  </a:lnTo>
                  <a:close/>
                  <a:moveTo>
                    <a:pt x="2153" y="192"/>
                  </a:moveTo>
                  <a:lnTo>
                    <a:pt x="2131" y="197"/>
                  </a:lnTo>
                  <a:lnTo>
                    <a:pt x="2108" y="211"/>
                  </a:lnTo>
                  <a:lnTo>
                    <a:pt x="2086" y="234"/>
                  </a:lnTo>
                  <a:lnTo>
                    <a:pt x="2086" y="424"/>
                  </a:lnTo>
                  <a:lnTo>
                    <a:pt x="2111" y="434"/>
                  </a:lnTo>
                  <a:lnTo>
                    <a:pt x="2136" y="438"/>
                  </a:lnTo>
                  <a:lnTo>
                    <a:pt x="2156" y="436"/>
                  </a:lnTo>
                  <a:lnTo>
                    <a:pt x="2173" y="429"/>
                  </a:lnTo>
                  <a:lnTo>
                    <a:pt x="2188" y="416"/>
                  </a:lnTo>
                  <a:lnTo>
                    <a:pt x="2201" y="399"/>
                  </a:lnTo>
                  <a:lnTo>
                    <a:pt x="2209" y="376"/>
                  </a:lnTo>
                  <a:lnTo>
                    <a:pt x="2216" y="346"/>
                  </a:lnTo>
                  <a:lnTo>
                    <a:pt x="2218" y="309"/>
                  </a:lnTo>
                  <a:lnTo>
                    <a:pt x="2216" y="272"/>
                  </a:lnTo>
                  <a:lnTo>
                    <a:pt x="2209" y="242"/>
                  </a:lnTo>
                  <a:lnTo>
                    <a:pt x="2199" y="221"/>
                  </a:lnTo>
                  <a:lnTo>
                    <a:pt x="2186" y="204"/>
                  </a:lnTo>
                  <a:lnTo>
                    <a:pt x="2171" y="196"/>
                  </a:lnTo>
                  <a:lnTo>
                    <a:pt x="2153" y="192"/>
                  </a:lnTo>
                  <a:close/>
                  <a:moveTo>
                    <a:pt x="2905" y="191"/>
                  </a:moveTo>
                  <a:lnTo>
                    <a:pt x="2885" y="194"/>
                  </a:lnTo>
                  <a:lnTo>
                    <a:pt x="2868" y="202"/>
                  </a:lnTo>
                  <a:lnTo>
                    <a:pt x="2855" y="217"/>
                  </a:lnTo>
                  <a:lnTo>
                    <a:pt x="2845" y="237"/>
                  </a:lnTo>
                  <a:lnTo>
                    <a:pt x="2838" y="259"/>
                  </a:lnTo>
                  <a:lnTo>
                    <a:pt x="2835" y="286"/>
                  </a:lnTo>
                  <a:lnTo>
                    <a:pt x="2833" y="314"/>
                  </a:lnTo>
                  <a:lnTo>
                    <a:pt x="2835" y="342"/>
                  </a:lnTo>
                  <a:lnTo>
                    <a:pt x="2838" y="369"/>
                  </a:lnTo>
                  <a:lnTo>
                    <a:pt x="2847" y="393"/>
                  </a:lnTo>
                  <a:lnTo>
                    <a:pt x="2857" y="411"/>
                  </a:lnTo>
                  <a:lnTo>
                    <a:pt x="2870" y="426"/>
                  </a:lnTo>
                  <a:lnTo>
                    <a:pt x="2885" y="436"/>
                  </a:lnTo>
                  <a:lnTo>
                    <a:pt x="2905" y="439"/>
                  </a:lnTo>
                  <a:lnTo>
                    <a:pt x="2925" y="436"/>
                  </a:lnTo>
                  <a:lnTo>
                    <a:pt x="2942" y="428"/>
                  </a:lnTo>
                  <a:lnTo>
                    <a:pt x="2955" y="413"/>
                  </a:lnTo>
                  <a:lnTo>
                    <a:pt x="2965" y="393"/>
                  </a:lnTo>
                  <a:lnTo>
                    <a:pt x="2972" y="371"/>
                  </a:lnTo>
                  <a:lnTo>
                    <a:pt x="2975" y="344"/>
                  </a:lnTo>
                  <a:lnTo>
                    <a:pt x="2977" y="316"/>
                  </a:lnTo>
                  <a:lnTo>
                    <a:pt x="2975" y="287"/>
                  </a:lnTo>
                  <a:lnTo>
                    <a:pt x="2972" y="261"/>
                  </a:lnTo>
                  <a:lnTo>
                    <a:pt x="2963" y="237"/>
                  </a:lnTo>
                  <a:lnTo>
                    <a:pt x="2953" y="219"/>
                  </a:lnTo>
                  <a:lnTo>
                    <a:pt x="2940" y="204"/>
                  </a:lnTo>
                  <a:lnTo>
                    <a:pt x="2925" y="194"/>
                  </a:lnTo>
                  <a:lnTo>
                    <a:pt x="2905" y="191"/>
                  </a:lnTo>
                  <a:close/>
                  <a:moveTo>
                    <a:pt x="1878" y="191"/>
                  </a:moveTo>
                  <a:lnTo>
                    <a:pt x="1859" y="194"/>
                  </a:lnTo>
                  <a:lnTo>
                    <a:pt x="1843" y="202"/>
                  </a:lnTo>
                  <a:lnTo>
                    <a:pt x="1829" y="217"/>
                  </a:lnTo>
                  <a:lnTo>
                    <a:pt x="1819" y="237"/>
                  </a:lnTo>
                  <a:lnTo>
                    <a:pt x="1813" y="259"/>
                  </a:lnTo>
                  <a:lnTo>
                    <a:pt x="1809" y="286"/>
                  </a:lnTo>
                  <a:lnTo>
                    <a:pt x="1808" y="314"/>
                  </a:lnTo>
                  <a:lnTo>
                    <a:pt x="1809" y="342"/>
                  </a:lnTo>
                  <a:lnTo>
                    <a:pt x="1813" y="369"/>
                  </a:lnTo>
                  <a:lnTo>
                    <a:pt x="1821" y="393"/>
                  </a:lnTo>
                  <a:lnTo>
                    <a:pt x="1831" y="411"/>
                  </a:lnTo>
                  <a:lnTo>
                    <a:pt x="1844" y="426"/>
                  </a:lnTo>
                  <a:lnTo>
                    <a:pt x="1859" y="436"/>
                  </a:lnTo>
                  <a:lnTo>
                    <a:pt x="1879" y="439"/>
                  </a:lnTo>
                  <a:lnTo>
                    <a:pt x="1899" y="436"/>
                  </a:lnTo>
                  <a:lnTo>
                    <a:pt x="1914" y="428"/>
                  </a:lnTo>
                  <a:lnTo>
                    <a:pt x="1928" y="413"/>
                  </a:lnTo>
                  <a:lnTo>
                    <a:pt x="1938" y="393"/>
                  </a:lnTo>
                  <a:lnTo>
                    <a:pt x="1946" y="371"/>
                  </a:lnTo>
                  <a:lnTo>
                    <a:pt x="1949" y="344"/>
                  </a:lnTo>
                  <a:lnTo>
                    <a:pt x="1951" y="316"/>
                  </a:lnTo>
                  <a:lnTo>
                    <a:pt x="1949" y="287"/>
                  </a:lnTo>
                  <a:lnTo>
                    <a:pt x="1946" y="261"/>
                  </a:lnTo>
                  <a:lnTo>
                    <a:pt x="1938" y="237"/>
                  </a:lnTo>
                  <a:lnTo>
                    <a:pt x="1928" y="219"/>
                  </a:lnTo>
                  <a:lnTo>
                    <a:pt x="1914" y="204"/>
                  </a:lnTo>
                  <a:lnTo>
                    <a:pt x="1898" y="194"/>
                  </a:lnTo>
                  <a:lnTo>
                    <a:pt x="1878" y="191"/>
                  </a:lnTo>
                  <a:close/>
                  <a:moveTo>
                    <a:pt x="2318" y="161"/>
                  </a:moveTo>
                  <a:lnTo>
                    <a:pt x="2360" y="161"/>
                  </a:lnTo>
                  <a:lnTo>
                    <a:pt x="2360" y="469"/>
                  </a:lnTo>
                  <a:lnTo>
                    <a:pt x="2318" y="469"/>
                  </a:lnTo>
                  <a:lnTo>
                    <a:pt x="2318" y="161"/>
                  </a:lnTo>
                  <a:close/>
                  <a:moveTo>
                    <a:pt x="1667" y="161"/>
                  </a:moveTo>
                  <a:lnTo>
                    <a:pt x="1709" y="161"/>
                  </a:lnTo>
                  <a:lnTo>
                    <a:pt x="1709" y="469"/>
                  </a:lnTo>
                  <a:lnTo>
                    <a:pt x="1667" y="469"/>
                  </a:lnTo>
                  <a:lnTo>
                    <a:pt x="1667" y="161"/>
                  </a:lnTo>
                  <a:close/>
                  <a:moveTo>
                    <a:pt x="658" y="161"/>
                  </a:moveTo>
                  <a:lnTo>
                    <a:pt x="700" y="161"/>
                  </a:lnTo>
                  <a:lnTo>
                    <a:pt x="700" y="391"/>
                  </a:lnTo>
                  <a:lnTo>
                    <a:pt x="702" y="411"/>
                  </a:lnTo>
                  <a:lnTo>
                    <a:pt x="708" y="426"/>
                  </a:lnTo>
                  <a:lnTo>
                    <a:pt x="722" y="434"/>
                  </a:lnTo>
                  <a:lnTo>
                    <a:pt x="738" y="438"/>
                  </a:lnTo>
                  <a:lnTo>
                    <a:pt x="760" y="433"/>
                  </a:lnTo>
                  <a:lnTo>
                    <a:pt x="785" y="419"/>
                  </a:lnTo>
                  <a:lnTo>
                    <a:pt x="810" y="396"/>
                  </a:lnTo>
                  <a:lnTo>
                    <a:pt x="810" y="161"/>
                  </a:lnTo>
                  <a:lnTo>
                    <a:pt x="852" y="161"/>
                  </a:lnTo>
                  <a:lnTo>
                    <a:pt x="852" y="469"/>
                  </a:lnTo>
                  <a:lnTo>
                    <a:pt x="822" y="469"/>
                  </a:lnTo>
                  <a:lnTo>
                    <a:pt x="815" y="429"/>
                  </a:lnTo>
                  <a:lnTo>
                    <a:pt x="795" y="448"/>
                  </a:lnTo>
                  <a:lnTo>
                    <a:pt x="773" y="463"/>
                  </a:lnTo>
                  <a:lnTo>
                    <a:pt x="752" y="473"/>
                  </a:lnTo>
                  <a:lnTo>
                    <a:pt x="730" y="476"/>
                  </a:lnTo>
                  <a:lnTo>
                    <a:pt x="705" y="473"/>
                  </a:lnTo>
                  <a:lnTo>
                    <a:pt x="685" y="463"/>
                  </a:lnTo>
                  <a:lnTo>
                    <a:pt x="670" y="448"/>
                  </a:lnTo>
                  <a:lnTo>
                    <a:pt x="662" y="426"/>
                  </a:lnTo>
                  <a:lnTo>
                    <a:pt x="658" y="399"/>
                  </a:lnTo>
                  <a:lnTo>
                    <a:pt x="658" y="161"/>
                  </a:lnTo>
                  <a:close/>
                  <a:moveTo>
                    <a:pt x="235" y="161"/>
                  </a:moveTo>
                  <a:lnTo>
                    <a:pt x="275" y="161"/>
                  </a:lnTo>
                  <a:lnTo>
                    <a:pt x="275" y="391"/>
                  </a:lnTo>
                  <a:lnTo>
                    <a:pt x="276" y="411"/>
                  </a:lnTo>
                  <a:lnTo>
                    <a:pt x="285" y="426"/>
                  </a:lnTo>
                  <a:lnTo>
                    <a:pt x="296" y="434"/>
                  </a:lnTo>
                  <a:lnTo>
                    <a:pt x="315" y="438"/>
                  </a:lnTo>
                  <a:lnTo>
                    <a:pt x="336" y="433"/>
                  </a:lnTo>
                  <a:lnTo>
                    <a:pt x="361" y="419"/>
                  </a:lnTo>
                  <a:lnTo>
                    <a:pt x="386" y="396"/>
                  </a:lnTo>
                  <a:lnTo>
                    <a:pt x="386" y="161"/>
                  </a:lnTo>
                  <a:lnTo>
                    <a:pt x="426" y="161"/>
                  </a:lnTo>
                  <a:lnTo>
                    <a:pt x="426" y="469"/>
                  </a:lnTo>
                  <a:lnTo>
                    <a:pt x="396" y="469"/>
                  </a:lnTo>
                  <a:lnTo>
                    <a:pt x="391" y="429"/>
                  </a:lnTo>
                  <a:lnTo>
                    <a:pt x="370" y="448"/>
                  </a:lnTo>
                  <a:lnTo>
                    <a:pt x="348" y="463"/>
                  </a:lnTo>
                  <a:lnTo>
                    <a:pt x="326" y="473"/>
                  </a:lnTo>
                  <a:lnTo>
                    <a:pt x="305" y="476"/>
                  </a:lnTo>
                  <a:lnTo>
                    <a:pt x="280" y="473"/>
                  </a:lnTo>
                  <a:lnTo>
                    <a:pt x="260" y="463"/>
                  </a:lnTo>
                  <a:lnTo>
                    <a:pt x="246" y="448"/>
                  </a:lnTo>
                  <a:lnTo>
                    <a:pt x="238" y="426"/>
                  </a:lnTo>
                  <a:lnTo>
                    <a:pt x="235" y="399"/>
                  </a:lnTo>
                  <a:lnTo>
                    <a:pt x="235" y="161"/>
                  </a:lnTo>
                  <a:close/>
                  <a:moveTo>
                    <a:pt x="1322" y="156"/>
                  </a:moveTo>
                  <a:lnTo>
                    <a:pt x="1392" y="419"/>
                  </a:lnTo>
                  <a:lnTo>
                    <a:pt x="1462" y="161"/>
                  </a:lnTo>
                  <a:lnTo>
                    <a:pt x="1504" y="161"/>
                  </a:lnTo>
                  <a:lnTo>
                    <a:pt x="1397" y="518"/>
                  </a:lnTo>
                  <a:lnTo>
                    <a:pt x="1387" y="543"/>
                  </a:lnTo>
                  <a:lnTo>
                    <a:pt x="1376" y="563"/>
                  </a:lnTo>
                  <a:lnTo>
                    <a:pt x="1361" y="576"/>
                  </a:lnTo>
                  <a:lnTo>
                    <a:pt x="1342" y="584"/>
                  </a:lnTo>
                  <a:lnTo>
                    <a:pt x="1320" y="586"/>
                  </a:lnTo>
                  <a:lnTo>
                    <a:pt x="1314" y="586"/>
                  </a:lnTo>
                  <a:lnTo>
                    <a:pt x="1305" y="584"/>
                  </a:lnTo>
                  <a:lnTo>
                    <a:pt x="1297" y="548"/>
                  </a:lnTo>
                  <a:lnTo>
                    <a:pt x="1304" y="549"/>
                  </a:lnTo>
                  <a:lnTo>
                    <a:pt x="1317" y="549"/>
                  </a:lnTo>
                  <a:lnTo>
                    <a:pt x="1330" y="548"/>
                  </a:lnTo>
                  <a:lnTo>
                    <a:pt x="1342" y="541"/>
                  </a:lnTo>
                  <a:lnTo>
                    <a:pt x="1352" y="529"/>
                  </a:lnTo>
                  <a:lnTo>
                    <a:pt x="1361" y="511"/>
                  </a:lnTo>
                  <a:lnTo>
                    <a:pt x="1374" y="473"/>
                  </a:lnTo>
                  <a:lnTo>
                    <a:pt x="1280" y="164"/>
                  </a:lnTo>
                  <a:lnTo>
                    <a:pt x="1322" y="156"/>
                  </a:lnTo>
                  <a:close/>
                  <a:moveTo>
                    <a:pt x="2905" y="154"/>
                  </a:moveTo>
                  <a:lnTo>
                    <a:pt x="2933" y="157"/>
                  </a:lnTo>
                  <a:lnTo>
                    <a:pt x="2958" y="169"/>
                  </a:lnTo>
                  <a:lnTo>
                    <a:pt x="2980" y="187"/>
                  </a:lnTo>
                  <a:lnTo>
                    <a:pt x="2997" y="211"/>
                  </a:lnTo>
                  <a:lnTo>
                    <a:pt x="3010" y="241"/>
                  </a:lnTo>
                  <a:lnTo>
                    <a:pt x="3017" y="274"/>
                  </a:lnTo>
                  <a:lnTo>
                    <a:pt x="3020" y="314"/>
                  </a:lnTo>
                  <a:lnTo>
                    <a:pt x="3017" y="354"/>
                  </a:lnTo>
                  <a:lnTo>
                    <a:pt x="3010" y="388"/>
                  </a:lnTo>
                  <a:lnTo>
                    <a:pt x="2997" y="418"/>
                  </a:lnTo>
                  <a:lnTo>
                    <a:pt x="2980" y="441"/>
                  </a:lnTo>
                  <a:lnTo>
                    <a:pt x="2958" y="459"/>
                  </a:lnTo>
                  <a:lnTo>
                    <a:pt x="2933" y="471"/>
                  </a:lnTo>
                  <a:lnTo>
                    <a:pt x="2905" y="474"/>
                  </a:lnTo>
                  <a:lnTo>
                    <a:pt x="2877" y="471"/>
                  </a:lnTo>
                  <a:lnTo>
                    <a:pt x="2852" y="459"/>
                  </a:lnTo>
                  <a:lnTo>
                    <a:pt x="2830" y="443"/>
                  </a:lnTo>
                  <a:lnTo>
                    <a:pt x="2813" y="418"/>
                  </a:lnTo>
                  <a:lnTo>
                    <a:pt x="2802" y="389"/>
                  </a:lnTo>
                  <a:lnTo>
                    <a:pt x="2795" y="354"/>
                  </a:lnTo>
                  <a:lnTo>
                    <a:pt x="2792" y="316"/>
                  </a:lnTo>
                  <a:lnTo>
                    <a:pt x="2795" y="276"/>
                  </a:lnTo>
                  <a:lnTo>
                    <a:pt x="2802" y="241"/>
                  </a:lnTo>
                  <a:lnTo>
                    <a:pt x="2813" y="211"/>
                  </a:lnTo>
                  <a:lnTo>
                    <a:pt x="2830" y="187"/>
                  </a:lnTo>
                  <a:lnTo>
                    <a:pt x="2852" y="169"/>
                  </a:lnTo>
                  <a:lnTo>
                    <a:pt x="2877" y="157"/>
                  </a:lnTo>
                  <a:lnTo>
                    <a:pt x="2905" y="154"/>
                  </a:lnTo>
                  <a:close/>
                  <a:moveTo>
                    <a:pt x="2505" y="154"/>
                  </a:moveTo>
                  <a:lnTo>
                    <a:pt x="2533" y="156"/>
                  </a:lnTo>
                  <a:lnTo>
                    <a:pt x="2558" y="162"/>
                  </a:lnTo>
                  <a:lnTo>
                    <a:pt x="2578" y="172"/>
                  </a:lnTo>
                  <a:lnTo>
                    <a:pt x="2571" y="211"/>
                  </a:lnTo>
                  <a:lnTo>
                    <a:pt x="2551" y="201"/>
                  </a:lnTo>
                  <a:lnTo>
                    <a:pt x="2530" y="194"/>
                  </a:lnTo>
                  <a:lnTo>
                    <a:pt x="2505" y="191"/>
                  </a:lnTo>
                  <a:lnTo>
                    <a:pt x="2486" y="194"/>
                  </a:lnTo>
                  <a:lnTo>
                    <a:pt x="2473" y="202"/>
                  </a:lnTo>
                  <a:lnTo>
                    <a:pt x="2465" y="214"/>
                  </a:lnTo>
                  <a:lnTo>
                    <a:pt x="2461" y="231"/>
                  </a:lnTo>
                  <a:lnTo>
                    <a:pt x="2463" y="244"/>
                  </a:lnTo>
                  <a:lnTo>
                    <a:pt x="2468" y="256"/>
                  </a:lnTo>
                  <a:lnTo>
                    <a:pt x="2478" y="267"/>
                  </a:lnTo>
                  <a:lnTo>
                    <a:pt x="2495" y="279"/>
                  </a:lnTo>
                  <a:lnTo>
                    <a:pt x="2518" y="292"/>
                  </a:lnTo>
                  <a:lnTo>
                    <a:pt x="2546" y="309"/>
                  </a:lnTo>
                  <a:lnTo>
                    <a:pt x="2568" y="326"/>
                  </a:lnTo>
                  <a:lnTo>
                    <a:pt x="2581" y="344"/>
                  </a:lnTo>
                  <a:lnTo>
                    <a:pt x="2590" y="366"/>
                  </a:lnTo>
                  <a:lnTo>
                    <a:pt x="2593" y="389"/>
                  </a:lnTo>
                  <a:lnTo>
                    <a:pt x="2588" y="418"/>
                  </a:lnTo>
                  <a:lnTo>
                    <a:pt x="2576" y="441"/>
                  </a:lnTo>
                  <a:lnTo>
                    <a:pt x="2556" y="459"/>
                  </a:lnTo>
                  <a:lnTo>
                    <a:pt x="2531" y="471"/>
                  </a:lnTo>
                  <a:lnTo>
                    <a:pt x="2500" y="474"/>
                  </a:lnTo>
                  <a:lnTo>
                    <a:pt x="2468" y="471"/>
                  </a:lnTo>
                  <a:lnTo>
                    <a:pt x="2438" y="463"/>
                  </a:lnTo>
                  <a:lnTo>
                    <a:pt x="2413" y="449"/>
                  </a:lnTo>
                  <a:lnTo>
                    <a:pt x="2420" y="411"/>
                  </a:lnTo>
                  <a:lnTo>
                    <a:pt x="2446" y="426"/>
                  </a:lnTo>
                  <a:lnTo>
                    <a:pt x="2473" y="436"/>
                  </a:lnTo>
                  <a:lnTo>
                    <a:pt x="2501" y="439"/>
                  </a:lnTo>
                  <a:lnTo>
                    <a:pt x="2523" y="436"/>
                  </a:lnTo>
                  <a:lnTo>
                    <a:pt x="2540" y="426"/>
                  </a:lnTo>
                  <a:lnTo>
                    <a:pt x="2551" y="413"/>
                  </a:lnTo>
                  <a:lnTo>
                    <a:pt x="2555" y="393"/>
                  </a:lnTo>
                  <a:lnTo>
                    <a:pt x="2553" y="379"/>
                  </a:lnTo>
                  <a:lnTo>
                    <a:pt x="2548" y="366"/>
                  </a:lnTo>
                  <a:lnTo>
                    <a:pt x="2536" y="352"/>
                  </a:lnTo>
                  <a:lnTo>
                    <a:pt x="2521" y="341"/>
                  </a:lnTo>
                  <a:lnTo>
                    <a:pt x="2498" y="327"/>
                  </a:lnTo>
                  <a:lnTo>
                    <a:pt x="2470" y="311"/>
                  </a:lnTo>
                  <a:lnTo>
                    <a:pt x="2448" y="294"/>
                  </a:lnTo>
                  <a:lnTo>
                    <a:pt x="2433" y="276"/>
                  </a:lnTo>
                  <a:lnTo>
                    <a:pt x="2425" y="256"/>
                  </a:lnTo>
                  <a:lnTo>
                    <a:pt x="2421" y="232"/>
                  </a:lnTo>
                  <a:lnTo>
                    <a:pt x="2425" y="212"/>
                  </a:lnTo>
                  <a:lnTo>
                    <a:pt x="2431" y="194"/>
                  </a:lnTo>
                  <a:lnTo>
                    <a:pt x="2443" y="177"/>
                  </a:lnTo>
                  <a:lnTo>
                    <a:pt x="2460" y="166"/>
                  </a:lnTo>
                  <a:lnTo>
                    <a:pt x="2481" y="157"/>
                  </a:lnTo>
                  <a:lnTo>
                    <a:pt x="2505" y="154"/>
                  </a:lnTo>
                  <a:close/>
                  <a:moveTo>
                    <a:pt x="2159" y="154"/>
                  </a:moveTo>
                  <a:lnTo>
                    <a:pt x="2183" y="157"/>
                  </a:lnTo>
                  <a:lnTo>
                    <a:pt x="2203" y="166"/>
                  </a:lnTo>
                  <a:lnTo>
                    <a:pt x="2221" y="181"/>
                  </a:lnTo>
                  <a:lnTo>
                    <a:pt x="2238" y="202"/>
                  </a:lnTo>
                  <a:lnTo>
                    <a:pt x="2249" y="231"/>
                  </a:lnTo>
                  <a:lnTo>
                    <a:pt x="2256" y="266"/>
                  </a:lnTo>
                  <a:lnTo>
                    <a:pt x="2259" y="309"/>
                  </a:lnTo>
                  <a:lnTo>
                    <a:pt x="2256" y="349"/>
                  </a:lnTo>
                  <a:lnTo>
                    <a:pt x="2249" y="383"/>
                  </a:lnTo>
                  <a:lnTo>
                    <a:pt x="2238" y="411"/>
                  </a:lnTo>
                  <a:lnTo>
                    <a:pt x="2224" y="434"/>
                  </a:lnTo>
                  <a:lnTo>
                    <a:pt x="2206" y="451"/>
                  </a:lnTo>
                  <a:lnTo>
                    <a:pt x="2186" y="463"/>
                  </a:lnTo>
                  <a:lnTo>
                    <a:pt x="2164" y="471"/>
                  </a:lnTo>
                  <a:lnTo>
                    <a:pt x="2143" y="473"/>
                  </a:lnTo>
                  <a:lnTo>
                    <a:pt x="2113" y="469"/>
                  </a:lnTo>
                  <a:lnTo>
                    <a:pt x="2086" y="461"/>
                  </a:lnTo>
                  <a:lnTo>
                    <a:pt x="2086" y="581"/>
                  </a:lnTo>
                  <a:lnTo>
                    <a:pt x="2044" y="588"/>
                  </a:lnTo>
                  <a:lnTo>
                    <a:pt x="2044" y="161"/>
                  </a:lnTo>
                  <a:lnTo>
                    <a:pt x="2076" y="161"/>
                  </a:lnTo>
                  <a:lnTo>
                    <a:pt x="2081" y="199"/>
                  </a:lnTo>
                  <a:lnTo>
                    <a:pt x="2099" y="181"/>
                  </a:lnTo>
                  <a:lnTo>
                    <a:pt x="2118" y="166"/>
                  </a:lnTo>
                  <a:lnTo>
                    <a:pt x="2138" y="157"/>
                  </a:lnTo>
                  <a:lnTo>
                    <a:pt x="2159" y="154"/>
                  </a:lnTo>
                  <a:close/>
                  <a:moveTo>
                    <a:pt x="1879" y="154"/>
                  </a:moveTo>
                  <a:lnTo>
                    <a:pt x="1908" y="157"/>
                  </a:lnTo>
                  <a:lnTo>
                    <a:pt x="1933" y="169"/>
                  </a:lnTo>
                  <a:lnTo>
                    <a:pt x="1954" y="187"/>
                  </a:lnTo>
                  <a:lnTo>
                    <a:pt x="1971" y="211"/>
                  </a:lnTo>
                  <a:lnTo>
                    <a:pt x="1983" y="241"/>
                  </a:lnTo>
                  <a:lnTo>
                    <a:pt x="1989" y="274"/>
                  </a:lnTo>
                  <a:lnTo>
                    <a:pt x="1993" y="314"/>
                  </a:lnTo>
                  <a:lnTo>
                    <a:pt x="1989" y="354"/>
                  </a:lnTo>
                  <a:lnTo>
                    <a:pt x="1983" y="388"/>
                  </a:lnTo>
                  <a:lnTo>
                    <a:pt x="1969" y="418"/>
                  </a:lnTo>
                  <a:lnTo>
                    <a:pt x="1953" y="441"/>
                  </a:lnTo>
                  <a:lnTo>
                    <a:pt x="1931" y="459"/>
                  </a:lnTo>
                  <a:lnTo>
                    <a:pt x="1906" y="471"/>
                  </a:lnTo>
                  <a:lnTo>
                    <a:pt x="1878" y="474"/>
                  </a:lnTo>
                  <a:lnTo>
                    <a:pt x="1849" y="471"/>
                  </a:lnTo>
                  <a:lnTo>
                    <a:pt x="1824" y="459"/>
                  </a:lnTo>
                  <a:lnTo>
                    <a:pt x="1804" y="443"/>
                  </a:lnTo>
                  <a:lnTo>
                    <a:pt x="1787" y="418"/>
                  </a:lnTo>
                  <a:lnTo>
                    <a:pt x="1776" y="389"/>
                  </a:lnTo>
                  <a:lnTo>
                    <a:pt x="1769" y="354"/>
                  </a:lnTo>
                  <a:lnTo>
                    <a:pt x="1766" y="316"/>
                  </a:lnTo>
                  <a:lnTo>
                    <a:pt x="1769" y="276"/>
                  </a:lnTo>
                  <a:lnTo>
                    <a:pt x="1776" y="241"/>
                  </a:lnTo>
                  <a:lnTo>
                    <a:pt x="1787" y="211"/>
                  </a:lnTo>
                  <a:lnTo>
                    <a:pt x="1804" y="187"/>
                  </a:lnTo>
                  <a:lnTo>
                    <a:pt x="1826" y="169"/>
                  </a:lnTo>
                  <a:lnTo>
                    <a:pt x="1851" y="157"/>
                  </a:lnTo>
                  <a:lnTo>
                    <a:pt x="1879" y="154"/>
                  </a:lnTo>
                  <a:close/>
                  <a:moveTo>
                    <a:pt x="1040" y="154"/>
                  </a:moveTo>
                  <a:lnTo>
                    <a:pt x="1065" y="157"/>
                  </a:lnTo>
                  <a:lnTo>
                    <a:pt x="1085" y="166"/>
                  </a:lnTo>
                  <a:lnTo>
                    <a:pt x="1100" y="182"/>
                  </a:lnTo>
                  <a:lnTo>
                    <a:pt x="1109" y="202"/>
                  </a:lnTo>
                  <a:lnTo>
                    <a:pt x="1112" y="229"/>
                  </a:lnTo>
                  <a:lnTo>
                    <a:pt x="1112" y="469"/>
                  </a:lnTo>
                  <a:lnTo>
                    <a:pt x="1070" y="469"/>
                  </a:lnTo>
                  <a:lnTo>
                    <a:pt x="1070" y="237"/>
                  </a:lnTo>
                  <a:lnTo>
                    <a:pt x="1069" y="217"/>
                  </a:lnTo>
                  <a:lnTo>
                    <a:pt x="1060" y="204"/>
                  </a:lnTo>
                  <a:lnTo>
                    <a:pt x="1049" y="194"/>
                  </a:lnTo>
                  <a:lnTo>
                    <a:pt x="1032" y="191"/>
                  </a:lnTo>
                  <a:lnTo>
                    <a:pt x="1015" y="194"/>
                  </a:lnTo>
                  <a:lnTo>
                    <a:pt x="997" y="202"/>
                  </a:lnTo>
                  <a:lnTo>
                    <a:pt x="979" y="216"/>
                  </a:lnTo>
                  <a:lnTo>
                    <a:pt x="959" y="234"/>
                  </a:lnTo>
                  <a:lnTo>
                    <a:pt x="959" y="469"/>
                  </a:lnTo>
                  <a:lnTo>
                    <a:pt x="917" y="469"/>
                  </a:lnTo>
                  <a:lnTo>
                    <a:pt x="917" y="161"/>
                  </a:lnTo>
                  <a:lnTo>
                    <a:pt x="949" y="161"/>
                  </a:lnTo>
                  <a:lnTo>
                    <a:pt x="955" y="199"/>
                  </a:lnTo>
                  <a:lnTo>
                    <a:pt x="975" y="181"/>
                  </a:lnTo>
                  <a:lnTo>
                    <a:pt x="997" y="166"/>
                  </a:lnTo>
                  <a:lnTo>
                    <a:pt x="1019" y="157"/>
                  </a:lnTo>
                  <a:lnTo>
                    <a:pt x="1040" y="154"/>
                  </a:lnTo>
                  <a:close/>
                  <a:moveTo>
                    <a:pt x="613" y="154"/>
                  </a:moveTo>
                  <a:lnTo>
                    <a:pt x="620" y="196"/>
                  </a:lnTo>
                  <a:lnTo>
                    <a:pt x="593" y="202"/>
                  </a:lnTo>
                  <a:lnTo>
                    <a:pt x="570" y="214"/>
                  </a:lnTo>
                  <a:lnTo>
                    <a:pt x="550" y="231"/>
                  </a:lnTo>
                  <a:lnTo>
                    <a:pt x="535" y="251"/>
                  </a:lnTo>
                  <a:lnTo>
                    <a:pt x="535" y="469"/>
                  </a:lnTo>
                  <a:lnTo>
                    <a:pt x="493" y="469"/>
                  </a:lnTo>
                  <a:lnTo>
                    <a:pt x="493" y="161"/>
                  </a:lnTo>
                  <a:lnTo>
                    <a:pt x="523" y="161"/>
                  </a:lnTo>
                  <a:lnTo>
                    <a:pt x="532" y="207"/>
                  </a:lnTo>
                  <a:lnTo>
                    <a:pt x="547" y="189"/>
                  </a:lnTo>
                  <a:lnTo>
                    <a:pt x="565" y="172"/>
                  </a:lnTo>
                  <a:lnTo>
                    <a:pt x="587" y="161"/>
                  </a:lnTo>
                  <a:lnTo>
                    <a:pt x="613" y="154"/>
                  </a:lnTo>
                  <a:close/>
                  <a:moveTo>
                    <a:pt x="2698" y="47"/>
                  </a:moveTo>
                  <a:lnTo>
                    <a:pt x="2698" y="161"/>
                  </a:lnTo>
                  <a:lnTo>
                    <a:pt x="2755" y="161"/>
                  </a:lnTo>
                  <a:lnTo>
                    <a:pt x="2762" y="196"/>
                  </a:lnTo>
                  <a:lnTo>
                    <a:pt x="2698" y="196"/>
                  </a:lnTo>
                  <a:lnTo>
                    <a:pt x="2698" y="399"/>
                  </a:lnTo>
                  <a:lnTo>
                    <a:pt x="2700" y="416"/>
                  </a:lnTo>
                  <a:lnTo>
                    <a:pt x="2706" y="428"/>
                  </a:lnTo>
                  <a:lnTo>
                    <a:pt x="2718" y="436"/>
                  </a:lnTo>
                  <a:lnTo>
                    <a:pt x="2737" y="438"/>
                  </a:lnTo>
                  <a:lnTo>
                    <a:pt x="2745" y="438"/>
                  </a:lnTo>
                  <a:lnTo>
                    <a:pt x="2758" y="434"/>
                  </a:lnTo>
                  <a:lnTo>
                    <a:pt x="2765" y="469"/>
                  </a:lnTo>
                  <a:lnTo>
                    <a:pt x="2750" y="471"/>
                  </a:lnTo>
                  <a:lnTo>
                    <a:pt x="2730" y="473"/>
                  </a:lnTo>
                  <a:lnTo>
                    <a:pt x="2710" y="471"/>
                  </a:lnTo>
                  <a:lnTo>
                    <a:pt x="2691" y="466"/>
                  </a:lnTo>
                  <a:lnTo>
                    <a:pt x="2678" y="458"/>
                  </a:lnTo>
                  <a:lnTo>
                    <a:pt x="2666" y="446"/>
                  </a:lnTo>
                  <a:lnTo>
                    <a:pt x="2660" y="428"/>
                  </a:lnTo>
                  <a:lnTo>
                    <a:pt x="2658" y="404"/>
                  </a:lnTo>
                  <a:lnTo>
                    <a:pt x="2658" y="196"/>
                  </a:lnTo>
                  <a:lnTo>
                    <a:pt x="2616" y="196"/>
                  </a:lnTo>
                  <a:lnTo>
                    <a:pt x="2616" y="161"/>
                  </a:lnTo>
                  <a:lnTo>
                    <a:pt x="2658" y="161"/>
                  </a:lnTo>
                  <a:lnTo>
                    <a:pt x="2658" y="54"/>
                  </a:lnTo>
                  <a:lnTo>
                    <a:pt x="2698" y="47"/>
                  </a:lnTo>
                  <a:close/>
                  <a:moveTo>
                    <a:pt x="2338" y="32"/>
                  </a:moveTo>
                  <a:lnTo>
                    <a:pt x="2350" y="35"/>
                  </a:lnTo>
                  <a:lnTo>
                    <a:pt x="2358" y="42"/>
                  </a:lnTo>
                  <a:lnTo>
                    <a:pt x="2365" y="50"/>
                  </a:lnTo>
                  <a:lnTo>
                    <a:pt x="2366" y="62"/>
                  </a:lnTo>
                  <a:lnTo>
                    <a:pt x="2363" y="77"/>
                  </a:lnTo>
                  <a:lnTo>
                    <a:pt x="2353" y="89"/>
                  </a:lnTo>
                  <a:lnTo>
                    <a:pt x="2338" y="92"/>
                  </a:lnTo>
                  <a:lnTo>
                    <a:pt x="2325" y="89"/>
                  </a:lnTo>
                  <a:lnTo>
                    <a:pt x="2313" y="77"/>
                  </a:lnTo>
                  <a:lnTo>
                    <a:pt x="2310" y="62"/>
                  </a:lnTo>
                  <a:lnTo>
                    <a:pt x="2313" y="47"/>
                  </a:lnTo>
                  <a:lnTo>
                    <a:pt x="2325" y="37"/>
                  </a:lnTo>
                  <a:lnTo>
                    <a:pt x="2338" y="32"/>
                  </a:lnTo>
                  <a:close/>
                  <a:moveTo>
                    <a:pt x="1687" y="32"/>
                  </a:moveTo>
                  <a:lnTo>
                    <a:pt x="1699" y="35"/>
                  </a:lnTo>
                  <a:lnTo>
                    <a:pt x="1707" y="42"/>
                  </a:lnTo>
                  <a:lnTo>
                    <a:pt x="1714" y="50"/>
                  </a:lnTo>
                  <a:lnTo>
                    <a:pt x="1716" y="62"/>
                  </a:lnTo>
                  <a:lnTo>
                    <a:pt x="1712" y="77"/>
                  </a:lnTo>
                  <a:lnTo>
                    <a:pt x="1702" y="89"/>
                  </a:lnTo>
                  <a:lnTo>
                    <a:pt x="1687" y="92"/>
                  </a:lnTo>
                  <a:lnTo>
                    <a:pt x="1674" y="89"/>
                  </a:lnTo>
                  <a:lnTo>
                    <a:pt x="1662" y="77"/>
                  </a:lnTo>
                  <a:lnTo>
                    <a:pt x="1659" y="62"/>
                  </a:lnTo>
                  <a:lnTo>
                    <a:pt x="1662" y="47"/>
                  </a:lnTo>
                  <a:lnTo>
                    <a:pt x="1674" y="37"/>
                  </a:lnTo>
                  <a:lnTo>
                    <a:pt x="1687" y="32"/>
                  </a:lnTo>
                  <a:close/>
                  <a:moveTo>
                    <a:pt x="0" y="19"/>
                  </a:moveTo>
                  <a:lnTo>
                    <a:pt x="250" y="19"/>
                  </a:lnTo>
                  <a:lnTo>
                    <a:pt x="256" y="57"/>
                  </a:lnTo>
                  <a:lnTo>
                    <a:pt x="148" y="57"/>
                  </a:lnTo>
                  <a:lnTo>
                    <a:pt x="148" y="469"/>
                  </a:lnTo>
                  <a:lnTo>
                    <a:pt x="105" y="469"/>
                  </a:lnTo>
                  <a:lnTo>
                    <a:pt x="105" y="57"/>
                  </a:lnTo>
                  <a:lnTo>
                    <a:pt x="0" y="57"/>
                  </a:lnTo>
                  <a:lnTo>
                    <a:pt x="0" y="19"/>
                  </a:lnTo>
                  <a:close/>
                  <a:moveTo>
                    <a:pt x="1592" y="0"/>
                  </a:moveTo>
                  <a:lnTo>
                    <a:pt x="1592" y="469"/>
                  </a:lnTo>
                  <a:lnTo>
                    <a:pt x="1551" y="469"/>
                  </a:lnTo>
                  <a:lnTo>
                    <a:pt x="1551" y="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  <p:sp>
          <p:nvSpPr>
            <p:cNvPr id="1036" name="Freeform 22"/>
            <p:cNvSpPr>
              <a:spLocks noEditPoints="1"/>
            </p:cNvSpPr>
            <p:nvPr/>
          </p:nvSpPr>
          <p:spPr bwMode="auto">
            <a:xfrm>
              <a:off x="1474" y="1440"/>
              <a:ext cx="665" cy="794"/>
            </a:xfrm>
            <a:custGeom>
              <a:avLst/>
              <a:gdLst>
                <a:gd name="T0" fmla="*/ 48 w 1331"/>
                <a:gd name="T1" fmla="*/ 65 h 1587"/>
                <a:gd name="T2" fmla="*/ 34 w 1331"/>
                <a:gd name="T3" fmla="*/ 65 h 1587"/>
                <a:gd name="T4" fmla="*/ 29 w 1331"/>
                <a:gd name="T5" fmla="*/ 63 h 1587"/>
                <a:gd name="T6" fmla="*/ 64 w 1331"/>
                <a:gd name="T7" fmla="*/ 73 h 1587"/>
                <a:gd name="T8" fmla="*/ 25 w 1331"/>
                <a:gd name="T9" fmla="*/ 61 h 1587"/>
                <a:gd name="T10" fmla="*/ 18 w 1331"/>
                <a:gd name="T11" fmla="*/ 73 h 1587"/>
                <a:gd name="T12" fmla="*/ 23 w 1331"/>
                <a:gd name="T13" fmla="*/ 58 h 1587"/>
                <a:gd name="T14" fmla="*/ 74 w 1331"/>
                <a:gd name="T15" fmla="*/ 64 h 1587"/>
                <a:gd name="T16" fmla="*/ 22 w 1331"/>
                <a:gd name="T17" fmla="*/ 56 h 1587"/>
                <a:gd name="T18" fmla="*/ 77 w 1331"/>
                <a:gd name="T19" fmla="*/ 58 h 1587"/>
                <a:gd name="T20" fmla="*/ 20 w 1331"/>
                <a:gd name="T21" fmla="*/ 52 h 1587"/>
                <a:gd name="T22" fmla="*/ 80 w 1331"/>
                <a:gd name="T23" fmla="*/ 52 h 1587"/>
                <a:gd name="T24" fmla="*/ 4 w 1331"/>
                <a:gd name="T25" fmla="*/ 57 h 1587"/>
                <a:gd name="T26" fmla="*/ 80 w 1331"/>
                <a:gd name="T27" fmla="*/ 50 h 1587"/>
                <a:gd name="T28" fmla="*/ 0 w 1331"/>
                <a:gd name="T29" fmla="*/ 48 h 1587"/>
                <a:gd name="T30" fmla="*/ 63 w 1331"/>
                <a:gd name="T31" fmla="*/ 42 h 1587"/>
                <a:gd name="T32" fmla="*/ 0 w 1331"/>
                <a:gd name="T33" fmla="*/ 37 h 1587"/>
                <a:gd name="T34" fmla="*/ 62 w 1331"/>
                <a:gd name="T35" fmla="*/ 38 h 1587"/>
                <a:gd name="T36" fmla="*/ 0 w 1331"/>
                <a:gd name="T37" fmla="*/ 31 h 1587"/>
                <a:gd name="T38" fmla="*/ 63 w 1331"/>
                <a:gd name="T39" fmla="*/ 36 h 1587"/>
                <a:gd name="T40" fmla="*/ 19 w 1331"/>
                <a:gd name="T41" fmla="*/ 36 h 1587"/>
                <a:gd name="T42" fmla="*/ 75 w 1331"/>
                <a:gd name="T43" fmla="*/ 18 h 1587"/>
                <a:gd name="T44" fmla="*/ 8 w 1331"/>
                <a:gd name="T45" fmla="*/ 15 h 1587"/>
                <a:gd name="T46" fmla="*/ 60 w 1331"/>
                <a:gd name="T47" fmla="*/ 28 h 1587"/>
                <a:gd name="T48" fmla="*/ 22 w 1331"/>
                <a:gd name="T49" fmla="*/ 29 h 1587"/>
                <a:gd name="T50" fmla="*/ 46 w 1331"/>
                <a:gd name="T51" fmla="*/ 13 h 1587"/>
                <a:gd name="T52" fmla="*/ 44 w 1331"/>
                <a:gd name="T53" fmla="*/ 22 h 1587"/>
                <a:gd name="T54" fmla="*/ 48 w 1331"/>
                <a:gd name="T55" fmla="*/ 18 h 1587"/>
                <a:gd name="T56" fmla="*/ 40 w 1331"/>
                <a:gd name="T57" fmla="*/ 16 h 1587"/>
                <a:gd name="T58" fmla="*/ 37 w 1331"/>
                <a:gd name="T59" fmla="*/ 7 h 1587"/>
                <a:gd name="T60" fmla="*/ 24 w 1331"/>
                <a:gd name="T61" fmla="*/ 3 h 1587"/>
                <a:gd name="T62" fmla="*/ 29 w 1331"/>
                <a:gd name="T63" fmla="*/ 32 h 1587"/>
                <a:gd name="T64" fmla="*/ 27 w 1331"/>
                <a:gd name="T65" fmla="*/ 53 h 1587"/>
                <a:gd name="T66" fmla="*/ 38 w 1331"/>
                <a:gd name="T67" fmla="*/ 52 h 1587"/>
                <a:gd name="T68" fmla="*/ 33 w 1331"/>
                <a:gd name="T69" fmla="*/ 32 h 1587"/>
                <a:gd name="T70" fmla="*/ 48 w 1331"/>
                <a:gd name="T71" fmla="*/ 27 h 1587"/>
                <a:gd name="T72" fmla="*/ 45 w 1331"/>
                <a:gd name="T73" fmla="*/ 36 h 1587"/>
                <a:gd name="T74" fmla="*/ 49 w 1331"/>
                <a:gd name="T75" fmla="*/ 60 h 1587"/>
                <a:gd name="T76" fmla="*/ 54 w 1331"/>
                <a:gd name="T77" fmla="*/ 35 h 1587"/>
                <a:gd name="T78" fmla="*/ 56 w 1331"/>
                <a:gd name="T79" fmla="*/ 15 h 1587"/>
                <a:gd name="T80" fmla="*/ 57 w 1331"/>
                <a:gd name="T81" fmla="*/ 26 h 1587"/>
                <a:gd name="T82" fmla="*/ 59 w 1331"/>
                <a:gd name="T83" fmla="*/ 29 h 1587"/>
                <a:gd name="T84" fmla="*/ 62 w 1331"/>
                <a:gd name="T85" fmla="*/ 35 h 1587"/>
                <a:gd name="T86" fmla="*/ 61 w 1331"/>
                <a:gd name="T87" fmla="*/ 44 h 1587"/>
                <a:gd name="T88" fmla="*/ 61 w 1331"/>
                <a:gd name="T89" fmla="*/ 51 h 1587"/>
                <a:gd name="T90" fmla="*/ 58 w 1331"/>
                <a:gd name="T91" fmla="*/ 56 h 1587"/>
                <a:gd name="T92" fmla="*/ 53 w 1331"/>
                <a:gd name="T93" fmla="*/ 61 h 1587"/>
                <a:gd name="T94" fmla="*/ 45 w 1331"/>
                <a:gd name="T95" fmla="*/ 63 h 1587"/>
                <a:gd name="T96" fmla="*/ 43 w 1331"/>
                <a:gd name="T97" fmla="*/ 89 h 1587"/>
                <a:gd name="T98" fmla="*/ 40 w 1331"/>
                <a:gd name="T99" fmla="*/ 95 h 1587"/>
                <a:gd name="T100" fmla="*/ 39 w 1331"/>
                <a:gd name="T101" fmla="*/ 80 h 1587"/>
                <a:gd name="T102" fmla="*/ 33 w 1331"/>
                <a:gd name="T103" fmla="*/ 64 h 1587"/>
                <a:gd name="T104" fmla="*/ 28 w 1331"/>
                <a:gd name="T105" fmla="*/ 61 h 1587"/>
                <a:gd name="T106" fmla="*/ 23 w 1331"/>
                <a:gd name="T107" fmla="*/ 55 h 1587"/>
                <a:gd name="T108" fmla="*/ 20 w 1331"/>
                <a:gd name="T109" fmla="*/ 48 h 1587"/>
                <a:gd name="T110" fmla="*/ 20 w 1331"/>
                <a:gd name="T111" fmla="*/ 39 h 1587"/>
                <a:gd name="T112" fmla="*/ 23 w 1331"/>
                <a:gd name="T113" fmla="*/ 32 h 1587"/>
                <a:gd name="T114" fmla="*/ 26 w 1331"/>
                <a:gd name="T115" fmla="*/ 26 h 1587"/>
                <a:gd name="T116" fmla="*/ 23 w 1331"/>
                <a:gd name="T117" fmla="*/ 3 h 1587"/>
                <a:gd name="T118" fmla="*/ 38 w 1331"/>
                <a:gd name="T119" fmla="*/ 25 h 1587"/>
                <a:gd name="T120" fmla="*/ 35 w 1331"/>
                <a:gd name="T121" fmla="*/ 15 h 158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31" h="1587">
                  <a:moveTo>
                    <a:pt x="772" y="1025"/>
                  </a:moveTo>
                  <a:lnTo>
                    <a:pt x="792" y="1035"/>
                  </a:lnTo>
                  <a:lnTo>
                    <a:pt x="812" y="1038"/>
                  </a:lnTo>
                  <a:lnTo>
                    <a:pt x="814" y="1038"/>
                  </a:lnTo>
                  <a:lnTo>
                    <a:pt x="817" y="1036"/>
                  </a:lnTo>
                  <a:lnTo>
                    <a:pt x="819" y="1036"/>
                  </a:lnTo>
                  <a:lnTo>
                    <a:pt x="857" y="1225"/>
                  </a:lnTo>
                  <a:lnTo>
                    <a:pt x="849" y="1235"/>
                  </a:lnTo>
                  <a:lnTo>
                    <a:pt x="836" y="1242"/>
                  </a:lnTo>
                  <a:lnTo>
                    <a:pt x="821" y="1245"/>
                  </a:lnTo>
                  <a:lnTo>
                    <a:pt x="799" y="1243"/>
                  </a:lnTo>
                  <a:lnTo>
                    <a:pt x="782" y="1237"/>
                  </a:lnTo>
                  <a:lnTo>
                    <a:pt x="772" y="1025"/>
                  </a:lnTo>
                  <a:close/>
                  <a:moveTo>
                    <a:pt x="559" y="1025"/>
                  </a:moveTo>
                  <a:lnTo>
                    <a:pt x="549" y="1237"/>
                  </a:lnTo>
                  <a:lnTo>
                    <a:pt x="532" y="1243"/>
                  </a:lnTo>
                  <a:lnTo>
                    <a:pt x="510" y="1245"/>
                  </a:lnTo>
                  <a:lnTo>
                    <a:pt x="495" y="1242"/>
                  </a:lnTo>
                  <a:lnTo>
                    <a:pt x="482" y="1235"/>
                  </a:lnTo>
                  <a:lnTo>
                    <a:pt x="472" y="1225"/>
                  </a:lnTo>
                  <a:lnTo>
                    <a:pt x="512" y="1036"/>
                  </a:lnTo>
                  <a:lnTo>
                    <a:pt x="514" y="1036"/>
                  </a:lnTo>
                  <a:lnTo>
                    <a:pt x="517" y="1038"/>
                  </a:lnTo>
                  <a:lnTo>
                    <a:pt x="519" y="1038"/>
                  </a:lnTo>
                  <a:lnTo>
                    <a:pt x="539" y="1035"/>
                  </a:lnTo>
                  <a:lnTo>
                    <a:pt x="559" y="1025"/>
                  </a:lnTo>
                  <a:close/>
                  <a:moveTo>
                    <a:pt x="867" y="1006"/>
                  </a:moveTo>
                  <a:lnTo>
                    <a:pt x="952" y="1203"/>
                  </a:lnTo>
                  <a:lnTo>
                    <a:pt x="941" y="1217"/>
                  </a:lnTo>
                  <a:lnTo>
                    <a:pt x="926" y="1227"/>
                  </a:lnTo>
                  <a:lnTo>
                    <a:pt x="907" y="1232"/>
                  </a:lnTo>
                  <a:lnTo>
                    <a:pt x="891" y="1232"/>
                  </a:lnTo>
                  <a:lnTo>
                    <a:pt x="876" y="1227"/>
                  </a:lnTo>
                  <a:lnTo>
                    <a:pt x="836" y="1033"/>
                  </a:lnTo>
                  <a:lnTo>
                    <a:pt x="842" y="1030"/>
                  </a:lnTo>
                  <a:lnTo>
                    <a:pt x="851" y="1025"/>
                  </a:lnTo>
                  <a:lnTo>
                    <a:pt x="857" y="1020"/>
                  </a:lnTo>
                  <a:lnTo>
                    <a:pt x="867" y="1006"/>
                  </a:lnTo>
                  <a:close/>
                  <a:moveTo>
                    <a:pt x="464" y="1006"/>
                  </a:moveTo>
                  <a:lnTo>
                    <a:pt x="474" y="1020"/>
                  </a:lnTo>
                  <a:lnTo>
                    <a:pt x="487" y="1030"/>
                  </a:lnTo>
                  <a:lnTo>
                    <a:pt x="495" y="1033"/>
                  </a:lnTo>
                  <a:lnTo>
                    <a:pt x="455" y="1227"/>
                  </a:lnTo>
                  <a:lnTo>
                    <a:pt x="440" y="1232"/>
                  </a:lnTo>
                  <a:lnTo>
                    <a:pt x="424" y="1232"/>
                  </a:lnTo>
                  <a:lnTo>
                    <a:pt x="405" y="1227"/>
                  </a:lnTo>
                  <a:lnTo>
                    <a:pt x="389" y="1217"/>
                  </a:lnTo>
                  <a:lnTo>
                    <a:pt x="379" y="1203"/>
                  </a:lnTo>
                  <a:lnTo>
                    <a:pt x="464" y="1006"/>
                  </a:lnTo>
                  <a:close/>
                  <a:moveTo>
                    <a:pt x="919" y="970"/>
                  </a:moveTo>
                  <a:lnTo>
                    <a:pt x="1041" y="1153"/>
                  </a:lnTo>
                  <a:lnTo>
                    <a:pt x="1032" y="1168"/>
                  </a:lnTo>
                  <a:lnTo>
                    <a:pt x="1019" y="1180"/>
                  </a:lnTo>
                  <a:lnTo>
                    <a:pt x="1001" y="1190"/>
                  </a:lnTo>
                  <a:lnTo>
                    <a:pt x="984" y="1195"/>
                  </a:lnTo>
                  <a:lnTo>
                    <a:pt x="966" y="1193"/>
                  </a:lnTo>
                  <a:lnTo>
                    <a:pt x="876" y="986"/>
                  </a:lnTo>
                  <a:lnTo>
                    <a:pt x="874" y="985"/>
                  </a:lnTo>
                  <a:lnTo>
                    <a:pt x="876" y="983"/>
                  </a:lnTo>
                  <a:lnTo>
                    <a:pt x="876" y="976"/>
                  </a:lnTo>
                  <a:lnTo>
                    <a:pt x="879" y="978"/>
                  </a:lnTo>
                  <a:lnTo>
                    <a:pt x="887" y="978"/>
                  </a:lnTo>
                  <a:lnTo>
                    <a:pt x="902" y="976"/>
                  </a:lnTo>
                  <a:lnTo>
                    <a:pt x="919" y="970"/>
                  </a:lnTo>
                  <a:close/>
                  <a:moveTo>
                    <a:pt x="412" y="970"/>
                  </a:moveTo>
                  <a:lnTo>
                    <a:pt x="427" y="976"/>
                  </a:lnTo>
                  <a:lnTo>
                    <a:pt x="444" y="978"/>
                  </a:lnTo>
                  <a:lnTo>
                    <a:pt x="452" y="978"/>
                  </a:lnTo>
                  <a:lnTo>
                    <a:pt x="455" y="976"/>
                  </a:lnTo>
                  <a:lnTo>
                    <a:pt x="455" y="983"/>
                  </a:lnTo>
                  <a:lnTo>
                    <a:pt x="457" y="985"/>
                  </a:lnTo>
                  <a:lnTo>
                    <a:pt x="455" y="986"/>
                  </a:lnTo>
                  <a:lnTo>
                    <a:pt x="365" y="1193"/>
                  </a:lnTo>
                  <a:lnTo>
                    <a:pt x="347" y="1195"/>
                  </a:lnTo>
                  <a:lnTo>
                    <a:pt x="330" y="1190"/>
                  </a:lnTo>
                  <a:lnTo>
                    <a:pt x="312" y="1180"/>
                  </a:lnTo>
                  <a:lnTo>
                    <a:pt x="299" y="1168"/>
                  </a:lnTo>
                  <a:lnTo>
                    <a:pt x="290" y="1153"/>
                  </a:lnTo>
                  <a:lnTo>
                    <a:pt x="412" y="970"/>
                  </a:lnTo>
                  <a:close/>
                  <a:moveTo>
                    <a:pt x="951" y="925"/>
                  </a:moveTo>
                  <a:lnTo>
                    <a:pt x="1121" y="1093"/>
                  </a:lnTo>
                  <a:lnTo>
                    <a:pt x="1114" y="1108"/>
                  </a:lnTo>
                  <a:lnTo>
                    <a:pt x="1104" y="1123"/>
                  </a:lnTo>
                  <a:lnTo>
                    <a:pt x="1087" y="1135"/>
                  </a:lnTo>
                  <a:lnTo>
                    <a:pt x="1071" y="1142"/>
                  </a:lnTo>
                  <a:lnTo>
                    <a:pt x="1054" y="1143"/>
                  </a:lnTo>
                  <a:lnTo>
                    <a:pt x="931" y="960"/>
                  </a:lnTo>
                  <a:lnTo>
                    <a:pt x="937" y="953"/>
                  </a:lnTo>
                  <a:lnTo>
                    <a:pt x="946" y="940"/>
                  </a:lnTo>
                  <a:lnTo>
                    <a:pt x="951" y="925"/>
                  </a:lnTo>
                  <a:close/>
                  <a:moveTo>
                    <a:pt x="380" y="925"/>
                  </a:moveTo>
                  <a:lnTo>
                    <a:pt x="385" y="940"/>
                  </a:lnTo>
                  <a:lnTo>
                    <a:pt x="394" y="953"/>
                  </a:lnTo>
                  <a:lnTo>
                    <a:pt x="395" y="956"/>
                  </a:lnTo>
                  <a:lnTo>
                    <a:pt x="399" y="960"/>
                  </a:lnTo>
                  <a:lnTo>
                    <a:pt x="277" y="1143"/>
                  </a:lnTo>
                  <a:lnTo>
                    <a:pt x="260" y="1142"/>
                  </a:lnTo>
                  <a:lnTo>
                    <a:pt x="244" y="1135"/>
                  </a:lnTo>
                  <a:lnTo>
                    <a:pt x="227" y="1123"/>
                  </a:lnTo>
                  <a:lnTo>
                    <a:pt x="215" y="1108"/>
                  </a:lnTo>
                  <a:lnTo>
                    <a:pt x="210" y="1093"/>
                  </a:lnTo>
                  <a:lnTo>
                    <a:pt x="380" y="925"/>
                  </a:lnTo>
                  <a:close/>
                  <a:moveTo>
                    <a:pt x="982" y="873"/>
                  </a:moveTo>
                  <a:lnTo>
                    <a:pt x="1191" y="1013"/>
                  </a:lnTo>
                  <a:lnTo>
                    <a:pt x="1188" y="1031"/>
                  </a:lnTo>
                  <a:lnTo>
                    <a:pt x="1181" y="1050"/>
                  </a:lnTo>
                  <a:lnTo>
                    <a:pt x="1168" y="1066"/>
                  </a:lnTo>
                  <a:lnTo>
                    <a:pt x="1151" y="1076"/>
                  </a:lnTo>
                  <a:lnTo>
                    <a:pt x="1132" y="1081"/>
                  </a:lnTo>
                  <a:lnTo>
                    <a:pt x="951" y="901"/>
                  </a:lnTo>
                  <a:lnTo>
                    <a:pt x="949" y="898"/>
                  </a:lnTo>
                  <a:lnTo>
                    <a:pt x="949" y="896"/>
                  </a:lnTo>
                  <a:lnTo>
                    <a:pt x="947" y="893"/>
                  </a:lnTo>
                  <a:lnTo>
                    <a:pt x="966" y="886"/>
                  </a:lnTo>
                  <a:lnTo>
                    <a:pt x="982" y="873"/>
                  </a:lnTo>
                  <a:close/>
                  <a:moveTo>
                    <a:pt x="349" y="873"/>
                  </a:moveTo>
                  <a:lnTo>
                    <a:pt x="365" y="886"/>
                  </a:lnTo>
                  <a:lnTo>
                    <a:pt x="382" y="893"/>
                  </a:lnTo>
                  <a:lnTo>
                    <a:pt x="382" y="896"/>
                  </a:lnTo>
                  <a:lnTo>
                    <a:pt x="380" y="898"/>
                  </a:lnTo>
                  <a:lnTo>
                    <a:pt x="380" y="901"/>
                  </a:lnTo>
                  <a:lnTo>
                    <a:pt x="198" y="1081"/>
                  </a:lnTo>
                  <a:lnTo>
                    <a:pt x="180" y="1076"/>
                  </a:lnTo>
                  <a:lnTo>
                    <a:pt x="163" y="1066"/>
                  </a:lnTo>
                  <a:lnTo>
                    <a:pt x="150" y="1050"/>
                  </a:lnTo>
                  <a:lnTo>
                    <a:pt x="142" y="1031"/>
                  </a:lnTo>
                  <a:lnTo>
                    <a:pt x="140" y="1013"/>
                  </a:lnTo>
                  <a:lnTo>
                    <a:pt x="349" y="873"/>
                  </a:lnTo>
                  <a:close/>
                  <a:moveTo>
                    <a:pt x="996" y="810"/>
                  </a:moveTo>
                  <a:lnTo>
                    <a:pt x="1243" y="915"/>
                  </a:lnTo>
                  <a:lnTo>
                    <a:pt x="1246" y="930"/>
                  </a:lnTo>
                  <a:lnTo>
                    <a:pt x="1244" y="946"/>
                  </a:lnTo>
                  <a:lnTo>
                    <a:pt x="1239" y="965"/>
                  </a:lnTo>
                  <a:lnTo>
                    <a:pt x="1229" y="981"/>
                  </a:lnTo>
                  <a:lnTo>
                    <a:pt x="1216" y="993"/>
                  </a:lnTo>
                  <a:lnTo>
                    <a:pt x="1199" y="1000"/>
                  </a:lnTo>
                  <a:lnTo>
                    <a:pt x="991" y="860"/>
                  </a:lnTo>
                  <a:lnTo>
                    <a:pt x="992" y="860"/>
                  </a:lnTo>
                  <a:lnTo>
                    <a:pt x="997" y="845"/>
                  </a:lnTo>
                  <a:lnTo>
                    <a:pt x="999" y="830"/>
                  </a:lnTo>
                  <a:lnTo>
                    <a:pt x="996" y="810"/>
                  </a:lnTo>
                  <a:close/>
                  <a:moveTo>
                    <a:pt x="335" y="810"/>
                  </a:moveTo>
                  <a:lnTo>
                    <a:pt x="332" y="830"/>
                  </a:lnTo>
                  <a:lnTo>
                    <a:pt x="334" y="845"/>
                  </a:lnTo>
                  <a:lnTo>
                    <a:pt x="339" y="860"/>
                  </a:lnTo>
                  <a:lnTo>
                    <a:pt x="132" y="1000"/>
                  </a:lnTo>
                  <a:lnTo>
                    <a:pt x="115" y="993"/>
                  </a:lnTo>
                  <a:lnTo>
                    <a:pt x="102" y="981"/>
                  </a:lnTo>
                  <a:lnTo>
                    <a:pt x="92" y="965"/>
                  </a:lnTo>
                  <a:lnTo>
                    <a:pt x="87" y="946"/>
                  </a:lnTo>
                  <a:lnTo>
                    <a:pt x="85" y="930"/>
                  </a:lnTo>
                  <a:lnTo>
                    <a:pt x="88" y="915"/>
                  </a:lnTo>
                  <a:lnTo>
                    <a:pt x="335" y="810"/>
                  </a:lnTo>
                  <a:close/>
                  <a:moveTo>
                    <a:pt x="1016" y="758"/>
                  </a:moveTo>
                  <a:lnTo>
                    <a:pt x="1286" y="810"/>
                  </a:lnTo>
                  <a:lnTo>
                    <a:pt x="1293" y="831"/>
                  </a:lnTo>
                  <a:lnTo>
                    <a:pt x="1293" y="856"/>
                  </a:lnTo>
                  <a:lnTo>
                    <a:pt x="1283" y="876"/>
                  </a:lnTo>
                  <a:lnTo>
                    <a:pt x="1271" y="891"/>
                  </a:lnTo>
                  <a:lnTo>
                    <a:pt x="1254" y="903"/>
                  </a:lnTo>
                  <a:lnTo>
                    <a:pt x="1254" y="901"/>
                  </a:lnTo>
                  <a:lnTo>
                    <a:pt x="991" y="791"/>
                  </a:lnTo>
                  <a:lnTo>
                    <a:pt x="1006" y="776"/>
                  </a:lnTo>
                  <a:lnTo>
                    <a:pt x="1016" y="758"/>
                  </a:lnTo>
                  <a:close/>
                  <a:moveTo>
                    <a:pt x="315" y="758"/>
                  </a:moveTo>
                  <a:lnTo>
                    <a:pt x="325" y="776"/>
                  </a:lnTo>
                  <a:lnTo>
                    <a:pt x="340" y="791"/>
                  </a:lnTo>
                  <a:lnTo>
                    <a:pt x="77" y="901"/>
                  </a:lnTo>
                  <a:lnTo>
                    <a:pt x="77" y="903"/>
                  </a:lnTo>
                  <a:lnTo>
                    <a:pt x="60" y="891"/>
                  </a:lnTo>
                  <a:lnTo>
                    <a:pt x="47" y="876"/>
                  </a:lnTo>
                  <a:lnTo>
                    <a:pt x="38" y="856"/>
                  </a:lnTo>
                  <a:lnTo>
                    <a:pt x="38" y="831"/>
                  </a:lnTo>
                  <a:lnTo>
                    <a:pt x="45" y="810"/>
                  </a:lnTo>
                  <a:lnTo>
                    <a:pt x="315" y="758"/>
                  </a:lnTo>
                  <a:close/>
                  <a:moveTo>
                    <a:pt x="1311" y="683"/>
                  </a:moveTo>
                  <a:lnTo>
                    <a:pt x="1319" y="698"/>
                  </a:lnTo>
                  <a:lnTo>
                    <a:pt x="1324" y="716"/>
                  </a:lnTo>
                  <a:lnTo>
                    <a:pt x="1326" y="738"/>
                  </a:lnTo>
                  <a:lnTo>
                    <a:pt x="1319" y="761"/>
                  </a:lnTo>
                  <a:lnTo>
                    <a:pt x="1308" y="779"/>
                  </a:lnTo>
                  <a:lnTo>
                    <a:pt x="1291" y="795"/>
                  </a:lnTo>
                  <a:lnTo>
                    <a:pt x="1019" y="741"/>
                  </a:lnTo>
                  <a:lnTo>
                    <a:pt x="1019" y="738"/>
                  </a:lnTo>
                  <a:lnTo>
                    <a:pt x="1016" y="716"/>
                  </a:lnTo>
                  <a:lnTo>
                    <a:pt x="1004" y="698"/>
                  </a:lnTo>
                  <a:lnTo>
                    <a:pt x="1311" y="683"/>
                  </a:lnTo>
                  <a:close/>
                  <a:moveTo>
                    <a:pt x="20" y="683"/>
                  </a:moveTo>
                  <a:lnTo>
                    <a:pt x="325" y="698"/>
                  </a:lnTo>
                  <a:lnTo>
                    <a:pt x="315" y="716"/>
                  </a:lnTo>
                  <a:lnTo>
                    <a:pt x="312" y="738"/>
                  </a:lnTo>
                  <a:lnTo>
                    <a:pt x="312" y="741"/>
                  </a:lnTo>
                  <a:lnTo>
                    <a:pt x="38" y="795"/>
                  </a:lnTo>
                  <a:lnTo>
                    <a:pt x="23" y="779"/>
                  </a:lnTo>
                  <a:lnTo>
                    <a:pt x="12" y="761"/>
                  </a:lnTo>
                  <a:lnTo>
                    <a:pt x="5" y="738"/>
                  </a:lnTo>
                  <a:lnTo>
                    <a:pt x="5" y="716"/>
                  </a:lnTo>
                  <a:lnTo>
                    <a:pt x="10" y="698"/>
                  </a:lnTo>
                  <a:lnTo>
                    <a:pt x="20" y="683"/>
                  </a:lnTo>
                  <a:close/>
                  <a:moveTo>
                    <a:pt x="1306" y="554"/>
                  </a:moveTo>
                  <a:lnTo>
                    <a:pt x="1319" y="569"/>
                  </a:lnTo>
                  <a:lnTo>
                    <a:pt x="1328" y="589"/>
                  </a:lnTo>
                  <a:lnTo>
                    <a:pt x="1331" y="611"/>
                  </a:lnTo>
                  <a:lnTo>
                    <a:pt x="1328" y="633"/>
                  </a:lnTo>
                  <a:lnTo>
                    <a:pt x="1321" y="651"/>
                  </a:lnTo>
                  <a:lnTo>
                    <a:pt x="1309" y="666"/>
                  </a:lnTo>
                  <a:lnTo>
                    <a:pt x="1007" y="683"/>
                  </a:lnTo>
                  <a:lnTo>
                    <a:pt x="1019" y="664"/>
                  </a:lnTo>
                  <a:lnTo>
                    <a:pt x="1022" y="643"/>
                  </a:lnTo>
                  <a:lnTo>
                    <a:pt x="1022" y="639"/>
                  </a:lnTo>
                  <a:lnTo>
                    <a:pt x="1306" y="554"/>
                  </a:lnTo>
                  <a:close/>
                  <a:moveTo>
                    <a:pt x="25" y="554"/>
                  </a:moveTo>
                  <a:lnTo>
                    <a:pt x="309" y="639"/>
                  </a:lnTo>
                  <a:lnTo>
                    <a:pt x="309" y="641"/>
                  </a:lnTo>
                  <a:lnTo>
                    <a:pt x="312" y="663"/>
                  </a:lnTo>
                  <a:lnTo>
                    <a:pt x="322" y="683"/>
                  </a:lnTo>
                  <a:lnTo>
                    <a:pt x="22" y="666"/>
                  </a:lnTo>
                  <a:lnTo>
                    <a:pt x="10" y="651"/>
                  </a:lnTo>
                  <a:lnTo>
                    <a:pt x="3" y="633"/>
                  </a:lnTo>
                  <a:lnTo>
                    <a:pt x="0" y="611"/>
                  </a:lnTo>
                  <a:lnTo>
                    <a:pt x="3" y="589"/>
                  </a:lnTo>
                  <a:lnTo>
                    <a:pt x="12" y="569"/>
                  </a:lnTo>
                  <a:lnTo>
                    <a:pt x="25" y="554"/>
                  </a:lnTo>
                  <a:close/>
                  <a:moveTo>
                    <a:pt x="1278" y="427"/>
                  </a:moveTo>
                  <a:lnTo>
                    <a:pt x="1293" y="437"/>
                  </a:lnTo>
                  <a:lnTo>
                    <a:pt x="1306" y="452"/>
                  </a:lnTo>
                  <a:lnTo>
                    <a:pt x="1314" y="471"/>
                  </a:lnTo>
                  <a:lnTo>
                    <a:pt x="1318" y="496"/>
                  </a:lnTo>
                  <a:lnTo>
                    <a:pt x="1314" y="519"/>
                  </a:lnTo>
                  <a:lnTo>
                    <a:pt x="1304" y="538"/>
                  </a:lnTo>
                  <a:lnTo>
                    <a:pt x="1019" y="624"/>
                  </a:lnTo>
                  <a:lnTo>
                    <a:pt x="1012" y="608"/>
                  </a:lnTo>
                  <a:lnTo>
                    <a:pt x="1002" y="594"/>
                  </a:lnTo>
                  <a:lnTo>
                    <a:pt x="1002" y="593"/>
                  </a:lnTo>
                  <a:lnTo>
                    <a:pt x="1004" y="593"/>
                  </a:lnTo>
                  <a:lnTo>
                    <a:pt x="1004" y="591"/>
                  </a:lnTo>
                  <a:lnTo>
                    <a:pt x="1278" y="427"/>
                  </a:lnTo>
                  <a:close/>
                  <a:moveTo>
                    <a:pt x="53" y="427"/>
                  </a:moveTo>
                  <a:lnTo>
                    <a:pt x="325" y="591"/>
                  </a:lnTo>
                  <a:lnTo>
                    <a:pt x="327" y="591"/>
                  </a:lnTo>
                  <a:lnTo>
                    <a:pt x="327" y="593"/>
                  </a:lnTo>
                  <a:lnTo>
                    <a:pt x="329" y="594"/>
                  </a:lnTo>
                  <a:lnTo>
                    <a:pt x="319" y="608"/>
                  </a:lnTo>
                  <a:lnTo>
                    <a:pt x="312" y="624"/>
                  </a:lnTo>
                  <a:lnTo>
                    <a:pt x="27" y="538"/>
                  </a:lnTo>
                  <a:lnTo>
                    <a:pt x="17" y="519"/>
                  </a:lnTo>
                  <a:lnTo>
                    <a:pt x="13" y="496"/>
                  </a:lnTo>
                  <a:lnTo>
                    <a:pt x="17" y="471"/>
                  </a:lnTo>
                  <a:lnTo>
                    <a:pt x="25" y="452"/>
                  </a:lnTo>
                  <a:lnTo>
                    <a:pt x="38" y="437"/>
                  </a:lnTo>
                  <a:lnTo>
                    <a:pt x="53" y="427"/>
                  </a:lnTo>
                  <a:close/>
                  <a:moveTo>
                    <a:pt x="1219" y="307"/>
                  </a:moveTo>
                  <a:lnTo>
                    <a:pt x="1239" y="316"/>
                  </a:lnTo>
                  <a:lnTo>
                    <a:pt x="1254" y="329"/>
                  </a:lnTo>
                  <a:lnTo>
                    <a:pt x="1268" y="349"/>
                  </a:lnTo>
                  <a:lnTo>
                    <a:pt x="1274" y="371"/>
                  </a:lnTo>
                  <a:lnTo>
                    <a:pt x="1274" y="394"/>
                  </a:lnTo>
                  <a:lnTo>
                    <a:pt x="1268" y="414"/>
                  </a:lnTo>
                  <a:lnTo>
                    <a:pt x="1014" y="566"/>
                  </a:lnTo>
                  <a:lnTo>
                    <a:pt x="1016" y="561"/>
                  </a:lnTo>
                  <a:lnTo>
                    <a:pt x="1016" y="554"/>
                  </a:lnTo>
                  <a:lnTo>
                    <a:pt x="1014" y="541"/>
                  </a:lnTo>
                  <a:lnTo>
                    <a:pt x="1009" y="526"/>
                  </a:lnTo>
                  <a:lnTo>
                    <a:pt x="1007" y="523"/>
                  </a:lnTo>
                  <a:lnTo>
                    <a:pt x="1006" y="521"/>
                  </a:lnTo>
                  <a:lnTo>
                    <a:pt x="1219" y="307"/>
                  </a:lnTo>
                  <a:close/>
                  <a:moveTo>
                    <a:pt x="112" y="307"/>
                  </a:moveTo>
                  <a:lnTo>
                    <a:pt x="325" y="521"/>
                  </a:lnTo>
                  <a:lnTo>
                    <a:pt x="324" y="523"/>
                  </a:lnTo>
                  <a:lnTo>
                    <a:pt x="322" y="526"/>
                  </a:lnTo>
                  <a:lnTo>
                    <a:pt x="317" y="541"/>
                  </a:lnTo>
                  <a:lnTo>
                    <a:pt x="315" y="554"/>
                  </a:lnTo>
                  <a:lnTo>
                    <a:pt x="315" y="566"/>
                  </a:lnTo>
                  <a:lnTo>
                    <a:pt x="63" y="414"/>
                  </a:lnTo>
                  <a:lnTo>
                    <a:pt x="57" y="394"/>
                  </a:lnTo>
                  <a:lnTo>
                    <a:pt x="57" y="371"/>
                  </a:lnTo>
                  <a:lnTo>
                    <a:pt x="63" y="349"/>
                  </a:lnTo>
                  <a:lnTo>
                    <a:pt x="77" y="329"/>
                  </a:lnTo>
                  <a:lnTo>
                    <a:pt x="92" y="316"/>
                  </a:lnTo>
                  <a:lnTo>
                    <a:pt x="112" y="307"/>
                  </a:lnTo>
                  <a:close/>
                  <a:moveTo>
                    <a:pt x="1149" y="197"/>
                  </a:moveTo>
                  <a:lnTo>
                    <a:pt x="1169" y="202"/>
                  </a:lnTo>
                  <a:lnTo>
                    <a:pt x="1188" y="216"/>
                  </a:lnTo>
                  <a:lnTo>
                    <a:pt x="1203" y="234"/>
                  </a:lnTo>
                  <a:lnTo>
                    <a:pt x="1211" y="254"/>
                  </a:lnTo>
                  <a:lnTo>
                    <a:pt x="1213" y="276"/>
                  </a:lnTo>
                  <a:lnTo>
                    <a:pt x="1209" y="296"/>
                  </a:lnTo>
                  <a:lnTo>
                    <a:pt x="994" y="508"/>
                  </a:lnTo>
                  <a:lnTo>
                    <a:pt x="981" y="499"/>
                  </a:lnTo>
                  <a:lnTo>
                    <a:pt x="966" y="493"/>
                  </a:lnTo>
                  <a:lnTo>
                    <a:pt x="1149" y="197"/>
                  </a:lnTo>
                  <a:close/>
                  <a:moveTo>
                    <a:pt x="182" y="197"/>
                  </a:moveTo>
                  <a:lnTo>
                    <a:pt x="365" y="493"/>
                  </a:lnTo>
                  <a:lnTo>
                    <a:pt x="350" y="499"/>
                  </a:lnTo>
                  <a:lnTo>
                    <a:pt x="337" y="508"/>
                  </a:lnTo>
                  <a:lnTo>
                    <a:pt x="122" y="296"/>
                  </a:lnTo>
                  <a:lnTo>
                    <a:pt x="118" y="276"/>
                  </a:lnTo>
                  <a:lnTo>
                    <a:pt x="120" y="254"/>
                  </a:lnTo>
                  <a:lnTo>
                    <a:pt x="128" y="234"/>
                  </a:lnTo>
                  <a:lnTo>
                    <a:pt x="143" y="216"/>
                  </a:lnTo>
                  <a:lnTo>
                    <a:pt x="162" y="202"/>
                  </a:lnTo>
                  <a:lnTo>
                    <a:pt x="182" y="197"/>
                  </a:lnTo>
                  <a:close/>
                  <a:moveTo>
                    <a:pt x="1072" y="109"/>
                  </a:moveTo>
                  <a:lnTo>
                    <a:pt x="1089" y="112"/>
                  </a:lnTo>
                  <a:lnTo>
                    <a:pt x="1106" y="122"/>
                  </a:lnTo>
                  <a:lnTo>
                    <a:pt x="1119" y="135"/>
                  </a:lnTo>
                  <a:lnTo>
                    <a:pt x="1132" y="159"/>
                  </a:lnTo>
                  <a:lnTo>
                    <a:pt x="1137" y="184"/>
                  </a:lnTo>
                  <a:lnTo>
                    <a:pt x="969" y="456"/>
                  </a:lnTo>
                  <a:lnTo>
                    <a:pt x="969" y="451"/>
                  </a:lnTo>
                  <a:lnTo>
                    <a:pt x="967" y="446"/>
                  </a:lnTo>
                  <a:lnTo>
                    <a:pt x="966" y="442"/>
                  </a:lnTo>
                  <a:lnTo>
                    <a:pt x="964" y="437"/>
                  </a:lnTo>
                  <a:lnTo>
                    <a:pt x="949" y="417"/>
                  </a:lnTo>
                  <a:lnTo>
                    <a:pt x="942" y="412"/>
                  </a:lnTo>
                  <a:lnTo>
                    <a:pt x="1056" y="110"/>
                  </a:lnTo>
                  <a:lnTo>
                    <a:pt x="1072" y="109"/>
                  </a:lnTo>
                  <a:close/>
                  <a:moveTo>
                    <a:pt x="259" y="109"/>
                  </a:moveTo>
                  <a:lnTo>
                    <a:pt x="275" y="110"/>
                  </a:lnTo>
                  <a:lnTo>
                    <a:pt x="389" y="412"/>
                  </a:lnTo>
                  <a:lnTo>
                    <a:pt x="382" y="417"/>
                  </a:lnTo>
                  <a:lnTo>
                    <a:pt x="367" y="437"/>
                  </a:lnTo>
                  <a:lnTo>
                    <a:pt x="364" y="444"/>
                  </a:lnTo>
                  <a:lnTo>
                    <a:pt x="362" y="449"/>
                  </a:lnTo>
                  <a:lnTo>
                    <a:pt x="362" y="456"/>
                  </a:lnTo>
                  <a:lnTo>
                    <a:pt x="193" y="184"/>
                  </a:lnTo>
                  <a:lnTo>
                    <a:pt x="198" y="159"/>
                  </a:lnTo>
                  <a:lnTo>
                    <a:pt x="212" y="135"/>
                  </a:lnTo>
                  <a:lnTo>
                    <a:pt x="225" y="122"/>
                  </a:lnTo>
                  <a:lnTo>
                    <a:pt x="242" y="112"/>
                  </a:lnTo>
                  <a:lnTo>
                    <a:pt x="259" y="109"/>
                  </a:lnTo>
                  <a:close/>
                  <a:moveTo>
                    <a:pt x="744" y="72"/>
                  </a:moveTo>
                  <a:lnTo>
                    <a:pt x="751" y="104"/>
                  </a:lnTo>
                  <a:lnTo>
                    <a:pt x="754" y="142"/>
                  </a:lnTo>
                  <a:lnTo>
                    <a:pt x="754" y="161"/>
                  </a:lnTo>
                  <a:lnTo>
                    <a:pt x="752" y="174"/>
                  </a:lnTo>
                  <a:lnTo>
                    <a:pt x="749" y="187"/>
                  </a:lnTo>
                  <a:lnTo>
                    <a:pt x="742" y="207"/>
                  </a:lnTo>
                  <a:lnTo>
                    <a:pt x="739" y="216"/>
                  </a:lnTo>
                  <a:lnTo>
                    <a:pt x="736" y="222"/>
                  </a:lnTo>
                  <a:lnTo>
                    <a:pt x="706" y="272"/>
                  </a:lnTo>
                  <a:lnTo>
                    <a:pt x="694" y="296"/>
                  </a:lnTo>
                  <a:lnTo>
                    <a:pt x="689" y="316"/>
                  </a:lnTo>
                  <a:lnTo>
                    <a:pt x="689" y="322"/>
                  </a:lnTo>
                  <a:lnTo>
                    <a:pt x="691" y="326"/>
                  </a:lnTo>
                  <a:lnTo>
                    <a:pt x="692" y="331"/>
                  </a:lnTo>
                  <a:lnTo>
                    <a:pt x="694" y="334"/>
                  </a:lnTo>
                  <a:lnTo>
                    <a:pt x="697" y="337"/>
                  </a:lnTo>
                  <a:lnTo>
                    <a:pt x="701" y="339"/>
                  </a:lnTo>
                  <a:lnTo>
                    <a:pt x="706" y="341"/>
                  </a:lnTo>
                  <a:lnTo>
                    <a:pt x="711" y="339"/>
                  </a:lnTo>
                  <a:lnTo>
                    <a:pt x="714" y="337"/>
                  </a:lnTo>
                  <a:lnTo>
                    <a:pt x="716" y="336"/>
                  </a:lnTo>
                  <a:lnTo>
                    <a:pt x="717" y="332"/>
                  </a:lnTo>
                  <a:lnTo>
                    <a:pt x="719" y="324"/>
                  </a:lnTo>
                  <a:lnTo>
                    <a:pt x="721" y="317"/>
                  </a:lnTo>
                  <a:lnTo>
                    <a:pt x="719" y="304"/>
                  </a:lnTo>
                  <a:lnTo>
                    <a:pt x="714" y="291"/>
                  </a:lnTo>
                  <a:lnTo>
                    <a:pt x="724" y="274"/>
                  </a:lnTo>
                  <a:lnTo>
                    <a:pt x="736" y="256"/>
                  </a:lnTo>
                  <a:lnTo>
                    <a:pt x="744" y="241"/>
                  </a:lnTo>
                  <a:lnTo>
                    <a:pt x="752" y="224"/>
                  </a:lnTo>
                  <a:lnTo>
                    <a:pt x="767" y="256"/>
                  </a:lnTo>
                  <a:lnTo>
                    <a:pt x="779" y="287"/>
                  </a:lnTo>
                  <a:lnTo>
                    <a:pt x="782" y="319"/>
                  </a:lnTo>
                  <a:lnTo>
                    <a:pt x="779" y="344"/>
                  </a:lnTo>
                  <a:lnTo>
                    <a:pt x="771" y="371"/>
                  </a:lnTo>
                  <a:lnTo>
                    <a:pt x="754" y="396"/>
                  </a:lnTo>
                  <a:lnTo>
                    <a:pt x="727" y="387"/>
                  </a:lnTo>
                  <a:lnTo>
                    <a:pt x="697" y="381"/>
                  </a:lnTo>
                  <a:lnTo>
                    <a:pt x="665" y="379"/>
                  </a:lnTo>
                  <a:lnTo>
                    <a:pt x="625" y="382"/>
                  </a:lnTo>
                  <a:lnTo>
                    <a:pt x="615" y="352"/>
                  </a:lnTo>
                  <a:lnTo>
                    <a:pt x="612" y="326"/>
                  </a:lnTo>
                  <a:lnTo>
                    <a:pt x="615" y="297"/>
                  </a:lnTo>
                  <a:lnTo>
                    <a:pt x="625" y="269"/>
                  </a:lnTo>
                  <a:lnTo>
                    <a:pt x="640" y="242"/>
                  </a:lnTo>
                  <a:lnTo>
                    <a:pt x="657" y="217"/>
                  </a:lnTo>
                  <a:lnTo>
                    <a:pt x="687" y="176"/>
                  </a:lnTo>
                  <a:lnTo>
                    <a:pt x="697" y="162"/>
                  </a:lnTo>
                  <a:lnTo>
                    <a:pt x="706" y="151"/>
                  </a:lnTo>
                  <a:lnTo>
                    <a:pt x="716" y="135"/>
                  </a:lnTo>
                  <a:lnTo>
                    <a:pt x="721" y="129"/>
                  </a:lnTo>
                  <a:lnTo>
                    <a:pt x="724" y="124"/>
                  </a:lnTo>
                  <a:lnTo>
                    <a:pt x="727" y="117"/>
                  </a:lnTo>
                  <a:lnTo>
                    <a:pt x="737" y="95"/>
                  </a:lnTo>
                  <a:lnTo>
                    <a:pt x="744" y="72"/>
                  </a:lnTo>
                  <a:close/>
                  <a:moveTo>
                    <a:pt x="564" y="70"/>
                  </a:moveTo>
                  <a:lnTo>
                    <a:pt x="579" y="84"/>
                  </a:lnTo>
                  <a:lnTo>
                    <a:pt x="592" y="99"/>
                  </a:lnTo>
                  <a:lnTo>
                    <a:pt x="602" y="115"/>
                  </a:lnTo>
                  <a:lnTo>
                    <a:pt x="609" y="137"/>
                  </a:lnTo>
                  <a:lnTo>
                    <a:pt x="609" y="139"/>
                  </a:lnTo>
                  <a:lnTo>
                    <a:pt x="602" y="159"/>
                  </a:lnTo>
                  <a:lnTo>
                    <a:pt x="589" y="181"/>
                  </a:lnTo>
                  <a:lnTo>
                    <a:pt x="572" y="202"/>
                  </a:lnTo>
                  <a:lnTo>
                    <a:pt x="565" y="212"/>
                  </a:lnTo>
                  <a:lnTo>
                    <a:pt x="574" y="177"/>
                  </a:lnTo>
                  <a:lnTo>
                    <a:pt x="577" y="139"/>
                  </a:lnTo>
                  <a:lnTo>
                    <a:pt x="574" y="105"/>
                  </a:lnTo>
                  <a:lnTo>
                    <a:pt x="564" y="70"/>
                  </a:lnTo>
                  <a:close/>
                  <a:moveTo>
                    <a:pt x="369" y="35"/>
                  </a:moveTo>
                  <a:lnTo>
                    <a:pt x="387" y="37"/>
                  </a:lnTo>
                  <a:lnTo>
                    <a:pt x="404" y="45"/>
                  </a:lnTo>
                  <a:lnTo>
                    <a:pt x="407" y="72"/>
                  </a:lnTo>
                  <a:lnTo>
                    <a:pt x="414" y="107"/>
                  </a:lnTo>
                  <a:lnTo>
                    <a:pt x="419" y="147"/>
                  </a:lnTo>
                  <a:lnTo>
                    <a:pt x="425" y="192"/>
                  </a:lnTo>
                  <a:lnTo>
                    <a:pt x="434" y="239"/>
                  </a:lnTo>
                  <a:lnTo>
                    <a:pt x="440" y="286"/>
                  </a:lnTo>
                  <a:lnTo>
                    <a:pt x="449" y="332"/>
                  </a:lnTo>
                  <a:lnTo>
                    <a:pt x="455" y="376"/>
                  </a:lnTo>
                  <a:lnTo>
                    <a:pt x="462" y="416"/>
                  </a:lnTo>
                  <a:lnTo>
                    <a:pt x="467" y="449"/>
                  </a:lnTo>
                  <a:lnTo>
                    <a:pt x="475" y="491"/>
                  </a:lnTo>
                  <a:lnTo>
                    <a:pt x="477" y="498"/>
                  </a:lnTo>
                  <a:lnTo>
                    <a:pt x="477" y="508"/>
                  </a:lnTo>
                  <a:lnTo>
                    <a:pt x="475" y="519"/>
                  </a:lnTo>
                  <a:lnTo>
                    <a:pt x="470" y="531"/>
                  </a:lnTo>
                  <a:lnTo>
                    <a:pt x="462" y="546"/>
                  </a:lnTo>
                  <a:lnTo>
                    <a:pt x="454" y="559"/>
                  </a:lnTo>
                  <a:lnTo>
                    <a:pt x="445" y="578"/>
                  </a:lnTo>
                  <a:lnTo>
                    <a:pt x="435" y="601"/>
                  </a:lnTo>
                  <a:lnTo>
                    <a:pt x="425" y="631"/>
                  </a:lnTo>
                  <a:lnTo>
                    <a:pt x="417" y="669"/>
                  </a:lnTo>
                  <a:lnTo>
                    <a:pt x="414" y="709"/>
                  </a:lnTo>
                  <a:lnTo>
                    <a:pt x="417" y="753"/>
                  </a:lnTo>
                  <a:lnTo>
                    <a:pt x="425" y="796"/>
                  </a:lnTo>
                  <a:lnTo>
                    <a:pt x="439" y="836"/>
                  </a:lnTo>
                  <a:lnTo>
                    <a:pt x="457" y="873"/>
                  </a:lnTo>
                  <a:lnTo>
                    <a:pt x="479" y="903"/>
                  </a:lnTo>
                  <a:lnTo>
                    <a:pt x="505" y="926"/>
                  </a:lnTo>
                  <a:lnTo>
                    <a:pt x="525" y="938"/>
                  </a:lnTo>
                  <a:lnTo>
                    <a:pt x="544" y="946"/>
                  </a:lnTo>
                  <a:lnTo>
                    <a:pt x="562" y="948"/>
                  </a:lnTo>
                  <a:lnTo>
                    <a:pt x="580" y="945"/>
                  </a:lnTo>
                  <a:lnTo>
                    <a:pt x="595" y="936"/>
                  </a:lnTo>
                  <a:lnTo>
                    <a:pt x="607" y="923"/>
                  </a:lnTo>
                  <a:lnTo>
                    <a:pt x="615" y="905"/>
                  </a:lnTo>
                  <a:lnTo>
                    <a:pt x="619" y="883"/>
                  </a:lnTo>
                  <a:lnTo>
                    <a:pt x="620" y="860"/>
                  </a:lnTo>
                  <a:lnTo>
                    <a:pt x="620" y="818"/>
                  </a:lnTo>
                  <a:lnTo>
                    <a:pt x="619" y="778"/>
                  </a:lnTo>
                  <a:lnTo>
                    <a:pt x="619" y="686"/>
                  </a:lnTo>
                  <a:lnTo>
                    <a:pt x="617" y="644"/>
                  </a:lnTo>
                  <a:lnTo>
                    <a:pt x="614" y="606"/>
                  </a:lnTo>
                  <a:lnTo>
                    <a:pt x="610" y="574"/>
                  </a:lnTo>
                  <a:lnTo>
                    <a:pt x="605" y="551"/>
                  </a:lnTo>
                  <a:lnTo>
                    <a:pt x="605" y="549"/>
                  </a:lnTo>
                  <a:lnTo>
                    <a:pt x="604" y="546"/>
                  </a:lnTo>
                  <a:lnTo>
                    <a:pt x="602" y="544"/>
                  </a:lnTo>
                  <a:lnTo>
                    <a:pt x="590" y="528"/>
                  </a:lnTo>
                  <a:lnTo>
                    <a:pt x="575" y="516"/>
                  </a:lnTo>
                  <a:lnTo>
                    <a:pt x="557" y="508"/>
                  </a:lnTo>
                  <a:lnTo>
                    <a:pt x="540" y="501"/>
                  </a:lnTo>
                  <a:lnTo>
                    <a:pt x="540" y="481"/>
                  </a:lnTo>
                  <a:lnTo>
                    <a:pt x="542" y="459"/>
                  </a:lnTo>
                  <a:lnTo>
                    <a:pt x="544" y="441"/>
                  </a:lnTo>
                  <a:lnTo>
                    <a:pt x="564" y="422"/>
                  </a:lnTo>
                  <a:lnTo>
                    <a:pt x="592" y="407"/>
                  </a:lnTo>
                  <a:lnTo>
                    <a:pt x="625" y="399"/>
                  </a:lnTo>
                  <a:lnTo>
                    <a:pt x="665" y="396"/>
                  </a:lnTo>
                  <a:lnTo>
                    <a:pt x="697" y="397"/>
                  </a:lnTo>
                  <a:lnTo>
                    <a:pt x="726" y="404"/>
                  </a:lnTo>
                  <a:lnTo>
                    <a:pt x="751" y="412"/>
                  </a:lnTo>
                  <a:lnTo>
                    <a:pt x="752" y="414"/>
                  </a:lnTo>
                  <a:lnTo>
                    <a:pt x="754" y="414"/>
                  </a:lnTo>
                  <a:lnTo>
                    <a:pt x="772" y="427"/>
                  </a:lnTo>
                  <a:lnTo>
                    <a:pt x="787" y="441"/>
                  </a:lnTo>
                  <a:lnTo>
                    <a:pt x="789" y="459"/>
                  </a:lnTo>
                  <a:lnTo>
                    <a:pt x="791" y="481"/>
                  </a:lnTo>
                  <a:lnTo>
                    <a:pt x="791" y="491"/>
                  </a:lnTo>
                  <a:lnTo>
                    <a:pt x="789" y="501"/>
                  </a:lnTo>
                  <a:lnTo>
                    <a:pt x="772" y="508"/>
                  </a:lnTo>
                  <a:lnTo>
                    <a:pt x="756" y="516"/>
                  </a:lnTo>
                  <a:lnTo>
                    <a:pt x="739" y="528"/>
                  </a:lnTo>
                  <a:lnTo>
                    <a:pt x="727" y="544"/>
                  </a:lnTo>
                  <a:lnTo>
                    <a:pt x="727" y="546"/>
                  </a:lnTo>
                  <a:lnTo>
                    <a:pt x="726" y="549"/>
                  </a:lnTo>
                  <a:lnTo>
                    <a:pt x="726" y="551"/>
                  </a:lnTo>
                  <a:lnTo>
                    <a:pt x="721" y="574"/>
                  </a:lnTo>
                  <a:lnTo>
                    <a:pt x="716" y="606"/>
                  </a:lnTo>
                  <a:lnTo>
                    <a:pt x="714" y="644"/>
                  </a:lnTo>
                  <a:lnTo>
                    <a:pt x="712" y="686"/>
                  </a:lnTo>
                  <a:lnTo>
                    <a:pt x="712" y="733"/>
                  </a:lnTo>
                  <a:lnTo>
                    <a:pt x="711" y="778"/>
                  </a:lnTo>
                  <a:lnTo>
                    <a:pt x="711" y="860"/>
                  </a:lnTo>
                  <a:lnTo>
                    <a:pt x="712" y="883"/>
                  </a:lnTo>
                  <a:lnTo>
                    <a:pt x="716" y="905"/>
                  </a:lnTo>
                  <a:lnTo>
                    <a:pt x="724" y="923"/>
                  </a:lnTo>
                  <a:lnTo>
                    <a:pt x="736" y="936"/>
                  </a:lnTo>
                  <a:lnTo>
                    <a:pt x="751" y="945"/>
                  </a:lnTo>
                  <a:lnTo>
                    <a:pt x="769" y="948"/>
                  </a:lnTo>
                  <a:lnTo>
                    <a:pt x="787" y="946"/>
                  </a:lnTo>
                  <a:lnTo>
                    <a:pt x="806" y="938"/>
                  </a:lnTo>
                  <a:lnTo>
                    <a:pt x="826" y="926"/>
                  </a:lnTo>
                  <a:lnTo>
                    <a:pt x="852" y="903"/>
                  </a:lnTo>
                  <a:lnTo>
                    <a:pt x="874" y="873"/>
                  </a:lnTo>
                  <a:lnTo>
                    <a:pt x="892" y="836"/>
                  </a:lnTo>
                  <a:lnTo>
                    <a:pt x="906" y="796"/>
                  </a:lnTo>
                  <a:lnTo>
                    <a:pt x="912" y="753"/>
                  </a:lnTo>
                  <a:lnTo>
                    <a:pt x="916" y="709"/>
                  </a:lnTo>
                  <a:lnTo>
                    <a:pt x="912" y="669"/>
                  </a:lnTo>
                  <a:lnTo>
                    <a:pt x="906" y="631"/>
                  </a:lnTo>
                  <a:lnTo>
                    <a:pt x="896" y="601"/>
                  </a:lnTo>
                  <a:lnTo>
                    <a:pt x="886" y="578"/>
                  </a:lnTo>
                  <a:lnTo>
                    <a:pt x="877" y="559"/>
                  </a:lnTo>
                  <a:lnTo>
                    <a:pt x="869" y="546"/>
                  </a:lnTo>
                  <a:lnTo>
                    <a:pt x="861" y="531"/>
                  </a:lnTo>
                  <a:lnTo>
                    <a:pt x="856" y="519"/>
                  </a:lnTo>
                  <a:lnTo>
                    <a:pt x="854" y="508"/>
                  </a:lnTo>
                  <a:lnTo>
                    <a:pt x="854" y="498"/>
                  </a:lnTo>
                  <a:lnTo>
                    <a:pt x="856" y="491"/>
                  </a:lnTo>
                  <a:lnTo>
                    <a:pt x="859" y="474"/>
                  </a:lnTo>
                  <a:lnTo>
                    <a:pt x="862" y="449"/>
                  </a:lnTo>
                  <a:lnTo>
                    <a:pt x="869" y="416"/>
                  </a:lnTo>
                  <a:lnTo>
                    <a:pt x="874" y="376"/>
                  </a:lnTo>
                  <a:lnTo>
                    <a:pt x="882" y="332"/>
                  </a:lnTo>
                  <a:lnTo>
                    <a:pt x="889" y="286"/>
                  </a:lnTo>
                  <a:lnTo>
                    <a:pt x="897" y="239"/>
                  </a:lnTo>
                  <a:lnTo>
                    <a:pt x="904" y="192"/>
                  </a:lnTo>
                  <a:lnTo>
                    <a:pt x="911" y="147"/>
                  </a:lnTo>
                  <a:lnTo>
                    <a:pt x="917" y="107"/>
                  </a:lnTo>
                  <a:lnTo>
                    <a:pt x="922" y="72"/>
                  </a:lnTo>
                  <a:lnTo>
                    <a:pt x="927" y="45"/>
                  </a:lnTo>
                  <a:lnTo>
                    <a:pt x="944" y="37"/>
                  </a:lnTo>
                  <a:lnTo>
                    <a:pt x="962" y="35"/>
                  </a:lnTo>
                  <a:lnTo>
                    <a:pt x="982" y="37"/>
                  </a:lnTo>
                  <a:lnTo>
                    <a:pt x="1002" y="47"/>
                  </a:lnTo>
                  <a:lnTo>
                    <a:pt x="1021" y="62"/>
                  </a:lnTo>
                  <a:lnTo>
                    <a:pt x="1034" y="80"/>
                  </a:lnTo>
                  <a:lnTo>
                    <a:pt x="1042" y="102"/>
                  </a:lnTo>
                  <a:lnTo>
                    <a:pt x="927" y="406"/>
                  </a:lnTo>
                  <a:lnTo>
                    <a:pt x="924" y="404"/>
                  </a:lnTo>
                  <a:lnTo>
                    <a:pt x="919" y="402"/>
                  </a:lnTo>
                  <a:lnTo>
                    <a:pt x="909" y="402"/>
                  </a:lnTo>
                  <a:lnTo>
                    <a:pt x="906" y="409"/>
                  </a:lnTo>
                  <a:lnTo>
                    <a:pt x="906" y="412"/>
                  </a:lnTo>
                  <a:lnTo>
                    <a:pt x="907" y="414"/>
                  </a:lnTo>
                  <a:lnTo>
                    <a:pt x="911" y="416"/>
                  </a:lnTo>
                  <a:lnTo>
                    <a:pt x="912" y="417"/>
                  </a:lnTo>
                  <a:lnTo>
                    <a:pt x="927" y="422"/>
                  </a:lnTo>
                  <a:lnTo>
                    <a:pt x="939" y="431"/>
                  </a:lnTo>
                  <a:lnTo>
                    <a:pt x="949" y="444"/>
                  </a:lnTo>
                  <a:lnTo>
                    <a:pt x="952" y="451"/>
                  </a:lnTo>
                  <a:lnTo>
                    <a:pt x="954" y="459"/>
                  </a:lnTo>
                  <a:lnTo>
                    <a:pt x="954" y="466"/>
                  </a:lnTo>
                  <a:lnTo>
                    <a:pt x="951" y="481"/>
                  </a:lnTo>
                  <a:lnTo>
                    <a:pt x="942" y="498"/>
                  </a:lnTo>
                  <a:lnTo>
                    <a:pt x="942" y="501"/>
                  </a:lnTo>
                  <a:lnTo>
                    <a:pt x="944" y="501"/>
                  </a:lnTo>
                  <a:lnTo>
                    <a:pt x="944" y="503"/>
                  </a:lnTo>
                  <a:lnTo>
                    <a:pt x="949" y="508"/>
                  </a:lnTo>
                  <a:lnTo>
                    <a:pt x="952" y="508"/>
                  </a:lnTo>
                  <a:lnTo>
                    <a:pt x="969" y="511"/>
                  </a:lnTo>
                  <a:lnTo>
                    <a:pt x="984" y="519"/>
                  </a:lnTo>
                  <a:lnTo>
                    <a:pt x="994" y="534"/>
                  </a:lnTo>
                  <a:lnTo>
                    <a:pt x="997" y="544"/>
                  </a:lnTo>
                  <a:lnTo>
                    <a:pt x="999" y="554"/>
                  </a:lnTo>
                  <a:lnTo>
                    <a:pt x="997" y="568"/>
                  </a:lnTo>
                  <a:lnTo>
                    <a:pt x="992" y="579"/>
                  </a:lnTo>
                  <a:lnTo>
                    <a:pt x="984" y="589"/>
                  </a:lnTo>
                  <a:lnTo>
                    <a:pt x="982" y="591"/>
                  </a:lnTo>
                  <a:lnTo>
                    <a:pt x="982" y="599"/>
                  </a:lnTo>
                  <a:lnTo>
                    <a:pt x="996" y="613"/>
                  </a:lnTo>
                  <a:lnTo>
                    <a:pt x="1002" y="626"/>
                  </a:lnTo>
                  <a:lnTo>
                    <a:pt x="1006" y="641"/>
                  </a:lnTo>
                  <a:lnTo>
                    <a:pt x="1002" y="659"/>
                  </a:lnTo>
                  <a:lnTo>
                    <a:pt x="994" y="673"/>
                  </a:lnTo>
                  <a:lnTo>
                    <a:pt x="981" y="684"/>
                  </a:lnTo>
                  <a:lnTo>
                    <a:pt x="977" y="688"/>
                  </a:lnTo>
                  <a:lnTo>
                    <a:pt x="977" y="693"/>
                  </a:lnTo>
                  <a:lnTo>
                    <a:pt x="979" y="696"/>
                  </a:lnTo>
                  <a:lnTo>
                    <a:pt x="981" y="698"/>
                  </a:lnTo>
                  <a:lnTo>
                    <a:pt x="992" y="708"/>
                  </a:lnTo>
                  <a:lnTo>
                    <a:pt x="999" y="721"/>
                  </a:lnTo>
                  <a:lnTo>
                    <a:pt x="1002" y="738"/>
                  </a:lnTo>
                  <a:lnTo>
                    <a:pt x="999" y="756"/>
                  </a:lnTo>
                  <a:lnTo>
                    <a:pt x="989" y="773"/>
                  </a:lnTo>
                  <a:lnTo>
                    <a:pt x="972" y="783"/>
                  </a:lnTo>
                  <a:lnTo>
                    <a:pt x="969" y="784"/>
                  </a:lnTo>
                  <a:lnTo>
                    <a:pt x="967" y="784"/>
                  </a:lnTo>
                  <a:lnTo>
                    <a:pt x="967" y="795"/>
                  </a:lnTo>
                  <a:lnTo>
                    <a:pt x="969" y="796"/>
                  </a:lnTo>
                  <a:lnTo>
                    <a:pt x="979" y="813"/>
                  </a:lnTo>
                  <a:lnTo>
                    <a:pt x="982" y="830"/>
                  </a:lnTo>
                  <a:lnTo>
                    <a:pt x="982" y="838"/>
                  </a:lnTo>
                  <a:lnTo>
                    <a:pt x="981" y="845"/>
                  </a:lnTo>
                  <a:lnTo>
                    <a:pt x="977" y="853"/>
                  </a:lnTo>
                  <a:lnTo>
                    <a:pt x="967" y="866"/>
                  </a:lnTo>
                  <a:lnTo>
                    <a:pt x="952" y="875"/>
                  </a:lnTo>
                  <a:lnTo>
                    <a:pt x="936" y="878"/>
                  </a:lnTo>
                  <a:lnTo>
                    <a:pt x="934" y="878"/>
                  </a:lnTo>
                  <a:lnTo>
                    <a:pt x="931" y="880"/>
                  </a:lnTo>
                  <a:lnTo>
                    <a:pt x="929" y="881"/>
                  </a:lnTo>
                  <a:lnTo>
                    <a:pt x="927" y="885"/>
                  </a:lnTo>
                  <a:lnTo>
                    <a:pt x="927" y="888"/>
                  </a:lnTo>
                  <a:lnTo>
                    <a:pt x="929" y="890"/>
                  </a:lnTo>
                  <a:lnTo>
                    <a:pt x="932" y="895"/>
                  </a:lnTo>
                  <a:lnTo>
                    <a:pt x="934" y="901"/>
                  </a:lnTo>
                  <a:lnTo>
                    <a:pt x="936" y="906"/>
                  </a:lnTo>
                  <a:lnTo>
                    <a:pt x="936" y="913"/>
                  </a:lnTo>
                  <a:lnTo>
                    <a:pt x="932" y="930"/>
                  </a:lnTo>
                  <a:lnTo>
                    <a:pt x="926" y="943"/>
                  </a:lnTo>
                  <a:lnTo>
                    <a:pt x="914" y="953"/>
                  </a:lnTo>
                  <a:lnTo>
                    <a:pt x="901" y="960"/>
                  </a:lnTo>
                  <a:lnTo>
                    <a:pt x="887" y="961"/>
                  </a:lnTo>
                  <a:lnTo>
                    <a:pt x="881" y="961"/>
                  </a:lnTo>
                  <a:lnTo>
                    <a:pt x="871" y="958"/>
                  </a:lnTo>
                  <a:lnTo>
                    <a:pt x="864" y="958"/>
                  </a:lnTo>
                  <a:lnTo>
                    <a:pt x="861" y="961"/>
                  </a:lnTo>
                  <a:lnTo>
                    <a:pt x="859" y="965"/>
                  </a:lnTo>
                  <a:lnTo>
                    <a:pt x="859" y="973"/>
                  </a:lnTo>
                  <a:lnTo>
                    <a:pt x="856" y="991"/>
                  </a:lnTo>
                  <a:lnTo>
                    <a:pt x="846" y="1008"/>
                  </a:lnTo>
                  <a:lnTo>
                    <a:pt x="829" y="1018"/>
                  </a:lnTo>
                  <a:lnTo>
                    <a:pt x="812" y="1021"/>
                  </a:lnTo>
                  <a:lnTo>
                    <a:pt x="794" y="1018"/>
                  </a:lnTo>
                  <a:lnTo>
                    <a:pt x="777" y="1006"/>
                  </a:lnTo>
                  <a:lnTo>
                    <a:pt x="771" y="1001"/>
                  </a:lnTo>
                  <a:lnTo>
                    <a:pt x="761" y="995"/>
                  </a:lnTo>
                  <a:lnTo>
                    <a:pt x="749" y="993"/>
                  </a:lnTo>
                  <a:lnTo>
                    <a:pt x="734" y="996"/>
                  </a:lnTo>
                  <a:lnTo>
                    <a:pt x="721" y="1008"/>
                  </a:lnTo>
                  <a:lnTo>
                    <a:pt x="716" y="1020"/>
                  </a:lnTo>
                  <a:lnTo>
                    <a:pt x="711" y="1035"/>
                  </a:lnTo>
                  <a:lnTo>
                    <a:pt x="706" y="1056"/>
                  </a:lnTo>
                  <a:lnTo>
                    <a:pt x="701" y="1096"/>
                  </a:lnTo>
                  <a:lnTo>
                    <a:pt x="697" y="1145"/>
                  </a:lnTo>
                  <a:lnTo>
                    <a:pt x="694" y="1203"/>
                  </a:lnTo>
                  <a:lnTo>
                    <a:pt x="692" y="1267"/>
                  </a:lnTo>
                  <a:lnTo>
                    <a:pt x="691" y="1335"/>
                  </a:lnTo>
                  <a:lnTo>
                    <a:pt x="689" y="1408"/>
                  </a:lnTo>
                  <a:lnTo>
                    <a:pt x="689" y="1410"/>
                  </a:lnTo>
                  <a:lnTo>
                    <a:pt x="691" y="1413"/>
                  </a:lnTo>
                  <a:lnTo>
                    <a:pt x="692" y="1415"/>
                  </a:lnTo>
                  <a:lnTo>
                    <a:pt x="694" y="1415"/>
                  </a:lnTo>
                  <a:lnTo>
                    <a:pt x="707" y="1427"/>
                  </a:lnTo>
                  <a:lnTo>
                    <a:pt x="717" y="1444"/>
                  </a:lnTo>
                  <a:lnTo>
                    <a:pt x="721" y="1462"/>
                  </a:lnTo>
                  <a:lnTo>
                    <a:pt x="717" y="1480"/>
                  </a:lnTo>
                  <a:lnTo>
                    <a:pt x="707" y="1497"/>
                  </a:lnTo>
                  <a:lnTo>
                    <a:pt x="692" y="1509"/>
                  </a:lnTo>
                  <a:lnTo>
                    <a:pt x="689" y="1510"/>
                  </a:lnTo>
                  <a:lnTo>
                    <a:pt x="687" y="1514"/>
                  </a:lnTo>
                  <a:lnTo>
                    <a:pt x="687" y="1587"/>
                  </a:lnTo>
                  <a:lnTo>
                    <a:pt x="644" y="1587"/>
                  </a:lnTo>
                  <a:lnTo>
                    <a:pt x="644" y="1552"/>
                  </a:lnTo>
                  <a:lnTo>
                    <a:pt x="642" y="1515"/>
                  </a:lnTo>
                  <a:lnTo>
                    <a:pt x="642" y="1514"/>
                  </a:lnTo>
                  <a:lnTo>
                    <a:pt x="640" y="1510"/>
                  </a:lnTo>
                  <a:lnTo>
                    <a:pt x="639" y="1509"/>
                  </a:lnTo>
                  <a:lnTo>
                    <a:pt x="624" y="1497"/>
                  </a:lnTo>
                  <a:lnTo>
                    <a:pt x="614" y="1480"/>
                  </a:lnTo>
                  <a:lnTo>
                    <a:pt x="610" y="1462"/>
                  </a:lnTo>
                  <a:lnTo>
                    <a:pt x="614" y="1444"/>
                  </a:lnTo>
                  <a:lnTo>
                    <a:pt x="624" y="1427"/>
                  </a:lnTo>
                  <a:lnTo>
                    <a:pt x="637" y="1415"/>
                  </a:lnTo>
                  <a:lnTo>
                    <a:pt x="639" y="1415"/>
                  </a:lnTo>
                  <a:lnTo>
                    <a:pt x="640" y="1413"/>
                  </a:lnTo>
                  <a:lnTo>
                    <a:pt x="640" y="1408"/>
                  </a:lnTo>
                  <a:lnTo>
                    <a:pt x="639" y="1335"/>
                  </a:lnTo>
                  <a:lnTo>
                    <a:pt x="637" y="1267"/>
                  </a:lnTo>
                  <a:lnTo>
                    <a:pt x="635" y="1203"/>
                  </a:lnTo>
                  <a:lnTo>
                    <a:pt x="634" y="1145"/>
                  </a:lnTo>
                  <a:lnTo>
                    <a:pt x="629" y="1096"/>
                  </a:lnTo>
                  <a:lnTo>
                    <a:pt x="625" y="1056"/>
                  </a:lnTo>
                  <a:lnTo>
                    <a:pt x="620" y="1035"/>
                  </a:lnTo>
                  <a:lnTo>
                    <a:pt x="615" y="1020"/>
                  </a:lnTo>
                  <a:lnTo>
                    <a:pt x="610" y="1008"/>
                  </a:lnTo>
                  <a:lnTo>
                    <a:pt x="595" y="996"/>
                  </a:lnTo>
                  <a:lnTo>
                    <a:pt x="582" y="993"/>
                  </a:lnTo>
                  <a:lnTo>
                    <a:pt x="570" y="995"/>
                  </a:lnTo>
                  <a:lnTo>
                    <a:pt x="560" y="1001"/>
                  </a:lnTo>
                  <a:lnTo>
                    <a:pt x="554" y="1006"/>
                  </a:lnTo>
                  <a:lnTo>
                    <a:pt x="537" y="1018"/>
                  </a:lnTo>
                  <a:lnTo>
                    <a:pt x="519" y="1021"/>
                  </a:lnTo>
                  <a:lnTo>
                    <a:pt x="502" y="1018"/>
                  </a:lnTo>
                  <a:lnTo>
                    <a:pt x="485" y="1008"/>
                  </a:lnTo>
                  <a:lnTo>
                    <a:pt x="474" y="991"/>
                  </a:lnTo>
                  <a:lnTo>
                    <a:pt x="470" y="973"/>
                  </a:lnTo>
                  <a:lnTo>
                    <a:pt x="470" y="971"/>
                  </a:lnTo>
                  <a:lnTo>
                    <a:pt x="472" y="970"/>
                  </a:lnTo>
                  <a:lnTo>
                    <a:pt x="472" y="965"/>
                  </a:lnTo>
                  <a:lnTo>
                    <a:pt x="470" y="961"/>
                  </a:lnTo>
                  <a:lnTo>
                    <a:pt x="467" y="958"/>
                  </a:lnTo>
                  <a:lnTo>
                    <a:pt x="460" y="958"/>
                  </a:lnTo>
                  <a:lnTo>
                    <a:pt x="455" y="960"/>
                  </a:lnTo>
                  <a:lnTo>
                    <a:pt x="449" y="961"/>
                  </a:lnTo>
                  <a:lnTo>
                    <a:pt x="444" y="961"/>
                  </a:lnTo>
                  <a:lnTo>
                    <a:pt x="422" y="956"/>
                  </a:lnTo>
                  <a:lnTo>
                    <a:pt x="405" y="943"/>
                  </a:lnTo>
                  <a:lnTo>
                    <a:pt x="397" y="930"/>
                  </a:lnTo>
                  <a:lnTo>
                    <a:pt x="395" y="913"/>
                  </a:lnTo>
                  <a:lnTo>
                    <a:pt x="395" y="906"/>
                  </a:lnTo>
                  <a:lnTo>
                    <a:pt x="399" y="896"/>
                  </a:lnTo>
                  <a:lnTo>
                    <a:pt x="402" y="890"/>
                  </a:lnTo>
                  <a:lnTo>
                    <a:pt x="402" y="881"/>
                  </a:lnTo>
                  <a:lnTo>
                    <a:pt x="400" y="880"/>
                  </a:lnTo>
                  <a:lnTo>
                    <a:pt x="397" y="878"/>
                  </a:lnTo>
                  <a:lnTo>
                    <a:pt x="395" y="878"/>
                  </a:lnTo>
                  <a:lnTo>
                    <a:pt x="379" y="875"/>
                  </a:lnTo>
                  <a:lnTo>
                    <a:pt x="364" y="866"/>
                  </a:lnTo>
                  <a:lnTo>
                    <a:pt x="354" y="853"/>
                  </a:lnTo>
                  <a:lnTo>
                    <a:pt x="350" y="845"/>
                  </a:lnTo>
                  <a:lnTo>
                    <a:pt x="349" y="838"/>
                  </a:lnTo>
                  <a:lnTo>
                    <a:pt x="349" y="830"/>
                  </a:lnTo>
                  <a:lnTo>
                    <a:pt x="352" y="813"/>
                  </a:lnTo>
                  <a:lnTo>
                    <a:pt x="362" y="796"/>
                  </a:lnTo>
                  <a:lnTo>
                    <a:pt x="364" y="795"/>
                  </a:lnTo>
                  <a:lnTo>
                    <a:pt x="364" y="784"/>
                  </a:lnTo>
                  <a:lnTo>
                    <a:pt x="362" y="784"/>
                  </a:lnTo>
                  <a:lnTo>
                    <a:pt x="359" y="783"/>
                  </a:lnTo>
                  <a:lnTo>
                    <a:pt x="342" y="773"/>
                  </a:lnTo>
                  <a:lnTo>
                    <a:pt x="332" y="756"/>
                  </a:lnTo>
                  <a:lnTo>
                    <a:pt x="329" y="738"/>
                  </a:lnTo>
                  <a:lnTo>
                    <a:pt x="332" y="721"/>
                  </a:lnTo>
                  <a:lnTo>
                    <a:pt x="339" y="708"/>
                  </a:lnTo>
                  <a:lnTo>
                    <a:pt x="350" y="698"/>
                  </a:lnTo>
                  <a:lnTo>
                    <a:pt x="352" y="696"/>
                  </a:lnTo>
                  <a:lnTo>
                    <a:pt x="354" y="693"/>
                  </a:lnTo>
                  <a:lnTo>
                    <a:pt x="354" y="688"/>
                  </a:lnTo>
                  <a:lnTo>
                    <a:pt x="350" y="684"/>
                  </a:lnTo>
                  <a:lnTo>
                    <a:pt x="337" y="673"/>
                  </a:lnTo>
                  <a:lnTo>
                    <a:pt x="329" y="659"/>
                  </a:lnTo>
                  <a:lnTo>
                    <a:pt x="325" y="641"/>
                  </a:lnTo>
                  <a:lnTo>
                    <a:pt x="327" y="626"/>
                  </a:lnTo>
                  <a:lnTo>
                    <a:pt x="334" y="613"/>
                  </a:lnTo>
                  <a:lnTo>
                    <a:pt x="345" y="603"/>
                  </a:lnTo>
                  <a:lnTo>
                    <a:pt x="349" y="599"/>
                  </a:lnTo>
                  <a:lnTo>
                    <a:pt x="349" y="594"/>
                  </a:lnTo>
                  <a:lnTo>
                    <a:pt x="347" y="591"/>
                  </a:lnTo>
                  <a:lnTo>
                    <a:pt x="345" y="589"/>
                  </a:lnTo>
                  <a:lnTo>
                    <a:pt x="335" y="574"/>
                  </a:lnTo>
                  <a:lnTo>
                    <a:pt x="332" y="554"/>
                  </a:lnTo>
                  <a:lnTo>
                    <a:pt x="334" y="544"/>
                  </a:lnTo>
                  <a:lnTo>
                    <a:pt x="337" y="534"/>
                  </a:lnTo>
                  <a:lnTo>
                    <a:pt x="349" y="519"/>
                  </a:lnTo>
                  <a:lnTo>
                    <a:pt x="362" y="511"/>
                  </a:lnTo>
                  <a:lnTo>
                    <a:pt x="380" y="508"/>
                  </a:lnTo>
                  <a:lnTo>
                    <a:pt x="382" y="508"/>
                  </a:lnTo>
                  <a:lnTo>
                    <a:pt x="385" y="506"/>
                  </a:lnTo>
                  <a:lnTo>
                    <a:pt x="389" y="499"/>
                  </a:lnTo>
                  <a:lnTo>
                    <a:pt x="389" y="496"/>
                  </a:lnTo>
                  <a:lnTo>
                    <a:pt x="387" y="494"/>
                  </a:lnTo>
                  <a:lnTo>
                    <a:pt x="379" y="481"/>
                  </a:lnTo>
                  <a:lnTo>
                    <a:pt x="377" y="466"/>
                  </a:lnTo>
                  <a:lnTo>
                    <a:pt x="377" y="459"/>
                  </a:lnTo>
                  <a:lnTo>
                    <a:pt x="379" y="451"/>
                  </a:lnTo>
                  <a:lnTo>
                    <a:pt x="382" y="444"/>
                  </a:lnTo>
                  <a:lnTo>
                    <a:pt x="390" y="431"/>
                  </a:lnTo>
                  <a:lnTo>
                    <a:pt x="404" y="422"/>
                  </a:lnTo>
                  <a:lnTo>
                    <a:pt x="419" y="417"/>
                  </a:lnTo>
                  <a:lnTo>
                    <a:pt x="420" y="416"/>
                  </a:lnTo>
                  <a:lnTo>
                    <a:pt x="424" y="414"/>
                  </a:lnTo>
                  <a:lnTo>
                    <a:pt x="425" y="412"/>
                  </a:lnTo>
                  <a:lnTo>
                    <a:pt x="425" y="409"/>
                  </a:lnTo>
                  <a:lnTo>
                    <a:pt x="422" y="402"/>
                  </a:lnTo>
                  <a:lnTo>
                    <a:pt x="412" y="402"/>
                  </a:lnTo>
                  <a:lnTo>
                    <a:pt x="407" y="404"/>
                  </a:lnTo>
                  <a:lnTo>
                    <a:pt x="404" y="406"/>
                  </a:lnTo>
                  <a:lnTo>
                    <a:pt x="289" y="102"/>
                  </a:lnTo>
                  <a:lnTo>
                    <a:pt x="297" y="80"/>
                  </a:lnTo>
                  <a:lnTo>
                    <a:pt x="310" y="62"/>
                  </a:lnTo>
                  <a:lnTo>
                    <a:pt x="329" y="47"/>
                  </a:lnTo>
                  <a:lnTo>
                    <a:pt x="349" y="37"/>
                  </a:lnTo>
                  <a:lnTo>
                    <a:pt x="369" y="35"/>
                  </a:lnTo>
                  <a:close/>
                  <a:moveTo>
                    <a:pt x="660" y="0"/>
                  </a:moveTo>
                  <a:lnTo>
                    <a:pt x="659" y="7"/>
                  </a:lnTo>
                  <a:lnTo>
                    <a:pt x="659" y="24"/>
                  </a:lnTo>
                  <a:lnTo>
                    <a:pt x="664" y="62"/>
                  </a:lnTo>
                  <a:lnTo>
                    <a:pt x="677" y="99"/>
                  </a:lnTo>
                  <a:lnTo>
                    <a:pt x="697" y="135"/>
                  </a:lnTo>
                  <a:lnTo>
                    <a:pt x="644" y="209"/>
                  </a:lnTo>
                  <a:lnTo>
                    <a:pt x="627" y="234"/>
                  </a:lnTo>
                  <a:lnTo>
                    <a:pt x="612" y="262"/>
                  </a:lnTo>
                  <a:lnTo>
                    <a:pt x="600" y="292"/>
                  </a:lnTo>
                  <a:lnTo>
                    <a:pt x="597" y="326"/>
                  </a:lnTo>
                  <a:lnTo>
                    <a:pt x="600" y="354"/>
                  </a:lnTo>
                  <a:lnTo>
                    <a:pt x="610" y="386"/>
                  </a:lnTo>
                  <a:lnTo>
                    <a:pt x="572" y="399"/>
                  </a:lnTo>
                  <a:lnTo>
                    <a:pt x="572" y="397"/>
                  </a:lnTo>
                  <a:lnTo>
                    <a:pt x="570" y="396"/>
                  </a:lnTo>
                  <a:lnTo>
                    <a:pt x="562" y="384"/>
                  </a:lnTo>
                  <a:lnTo>
                    <a:pt x="552" y="366"/>
                  </a:lnTo>
                  <a:lnTo>
                    <a:pt x="544" y="342"/>
                  </a:lnTo>
                  <a:lnTo>
                    <a:pt x="540" y="312"/>
                  </a:lnTo>
                  <a:lnTo>
                    <a:pt x="540" y="307"/>
                  </a:lnTo>
                  <a:lnTo>
                    <a:pt x="542" y="302"/>
                  </a:lnTo>
                  <a:lnTo>
                    <a:pt x="542" y="296"/>
                  </a:lnTo>
                  <a:lnTo>
                    <a:pt x="547" y="274"/>
                  </a:lnTo>
                  <a:lnTo>
                    <a:pt x="557" y="252"/>
                  </a:lnTo>
                  <a:lnTo>
                    <a:pt x="570" y="232"/>
                  </a:lnTo>
                  <a:lnTo>
                    <a:pt x="585" y="212"/>
                  </a:lnTo>
                  <a:lnTo>
                    <a:pt x="600" y="194"/>
                  </a:lnTo>
                  <a:lnTo>
                    <a:pt x="612" y="174"/>
                  </a:lnTo>
                  <a:lnTo>
                    <a:pt x="622" y="154"/>
                  </a:lnTo>
                  <a:lnTo>
                    <a:pt x="625" y="132"/>
                  </a:lnTo>
                  <a:lnTo>
                    <a:pt x="625" y="124"/>
                  </a:lnTo>
                  <a:lnTo>
                    <a:pt x="622" y="92"/>
                  </a:lnTo>
                  <a:lnTo>
                    <a:pt x="625" y="67"/>
                  </a:lnTo>
                  <a:lnTo>
                    <a:pt x="630" y="44"/>
                  </a:lnTo>
                  <a:lnTo>
                    <a:pt x="642" y="2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A3BAB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  <a:cs typeface="+mn-cs"/>
              </a:endParaRPr>
            </a:p>
          </p:txBody>
        </p:sp>
      </p:grpSp>
      <p:sp>
        <p:nvSpPr>
          <p:cNvPr id="5840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DIA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 cap="all">
          <a:solidFill>
            <a:srgbClr val="525252"/>
          </a:solidFill>
          <a:latin typeface="+mj-lt"/>
          <a:ea typeface="Arial" pitchFamily="-112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525252"/>
          </a:solidFill>
          <a:latin typeface="Arial" charset="0"/>
          <a:ea typeface="Arial" pitchFamily="-112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525252"/>
          </a:solidFill>
          <a:latin typeface="Arial" charset="0"/>
          <a:ea typeface="Arial" pitchFamily="-112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525252"/>
          </a:solidFill>
          <a:latin typeface="Arial" charset="0"/>
          <a:ea typeface="Arial" pitchFamily="-112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525252"/>
          </a:solidFill>
          <a:latin typeface="Arial" charset="0"/>
          <a:ea typeface="Arial" pitchFamily="-112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46464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46464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46464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46464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 b="1">
          <a:solidFill>
            <a:srgbClr val="6B6B6B"/>
          </a:solidFill>
          <a:latin typeface="+mn-lt"/>
          <a:ea typeface="Arial" pitchFamily="-112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6B6B6B"/>
          </a:solidFill>
          <a:latin typeface="+mn-lt"/>
          <a:ea typeface="Arial" pitchFamily="-112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Arial" pitchFamily="-112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rgbClr val="6B6B6B"/>
          </a:solidFill>
          <a:latin typeface="+mn-lt"/>
          <a:ea typeface="Arial" pitchFamily="-112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6B6B6B"/>
          </a:solidFill>
          <a:latin typeface="+mn-lt"/>
          <a:ea typeface="Arial" pitchFamily="-112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kkk.fi/tjt/TUTKIMUS/seminaari/abstr-konstr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jyu.fi/~airi/opetus/multimedi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a.fi/~pj/kirja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a.fi/~pj/kirja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50500E3-0C2B-405D-9D28-2F6080A8440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16632"/>
            <a:ext cx="3312170" cy="1143000"/>
          </a:xfrm>
        </p:spPr>
        <p:txBody>
          <a:bodyPr/>
          <a:lstStyle/>
          <a:p>
            <a:pPr>
              <a:defRPr/>
            </a:pPr>
            <a:r>
              <a:rPr lang="fi-FI" sz="2400" dirty="0" smtClean="0"/>
              <a:t>Konstruktiivinen</a:t>
            </a:r>
            <a:br>
              <a:rPr lang="fi-FI" sz="2400" dirty="0" smtClean="0"/>
            </a:br>
            <a:r>
              <a:rPr lang="fi-FI" sz="2400" dirty="0" smtClean="0"/>
              <a:t>tutkimusote 1</a:t>
            </a:r>
            <a:endParaRPr lang="en-GB" sz="2400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43888" cy="4489450"/>
          </a:xfrm>
        </p:spPr>
        <p:txBody>
          <a:bodyPr wrap="none"/>
          <a:lstStyle/>
          <a:p>
            <a:r>
              <a:rPr lang="fi-FI" dirty="0" smtClean="0"/>
              <a:t>Tutkimuksen tarkoituksena on luoda ja osoittaa toimivaksi tekninen tai </a:t>
            </a:r>
          </a:p>
          <a:p>
            <a:r>
              <a:rPr lang="fi-FI" dirty="0" smtClean="0"/>
              <a:t>sosio-tekninen konstruktio, jolla </a:t>
            </a:r>
            <a:r>
              <a:rPr lang="fi-FI" u="sng" dirty="0" smtClean="0"/>
              <a:t>uudella tavalla</a:t>
            </a:r>
            <a:r>
              <a:rPr lang="fi-FI" dirty="0" smtClean="0"/>
              <a:t> voidaan lähestyä ja </a:t>
            </a:r>
          </a:p>
          <a:p>
            <a:r>
              <a:rPr lang="fi-FI" dirty="0" smtClean="0"/>
              <a:t>toteuttaa organisaation tehtäviä.</a:t>
            </a:r>
          </a:p>
          <a:p>
            <a:endParaRPr lang="fi-FI" dirty="0" smtClean="0"/>
          </a:p>
          <a:p>
            <a:r>
              <a:rPr lang="fi-FI" dirty="0" smtClean="0"/>
              <a:t>Tutkimuksen kohteena on käytäntölähtöinen liiketoiminnan ongelma.</a:t>
            </a:r>
          </a:p>
          <a:p>
            <a:endParaRPr lang="fi-FI" dirty="0" smtClean="0"/>
          </a:p>
          <a:p>
            <a:r>
              <a:rPr lang="fi-FI" dirty="0" smtClean="0"/>
              <a:t>Tutkimus on tapaustutkimusta, jossa pyritään eksplisiittisesti </a:t>
            </a:r>
            <a:r>
              <a:rPr lang="fi-FI" u="sng" dirty="0" smtClean="0"/>
              <a:t>vaikuttamaan</a:t>
            </a:r>
            <a:r>
              <a:rPr lang="fi-FI" dirty="0" smtClean="0"/>
              <a:t> </a:t>
            </a:r>
          </a:p>
          <a:p>
            <a:r>
              <a:rPr lang="fi-FI" dirty="0" smtClean="0"/>
              <a:t>toimijoihin. Tutkija osallistuu yhtenä toimijana organisaation päivittäiseen </a:t>
            </a:r>
          </a:p>
          <a:p>
            <a:r>
              <a:rPr lang="fi-FI" dirty="0" smtClean="0"/>
              <a:t>elämään.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9D31F98-28CB-4DD1-8924-BB41FA07C67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i-FI" sz="2400" smtClean="0"/>
              <a:t>Toimintatutkimus</a:t>
            </a:r>
            <a:br>
              <a:rPr lang="fi-FI" sz="2400" smtClean="0"/>
            </a:br>
            <a:r>
              <a:rPr lang="fi-FI" sz="2400" smtClean="0"/>
              <a:t>toimintatutkimuksen eri sovellukset</a:t>
            </a:r>
            <a:endParaRPr lang="en-GB" sz="240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63738"/>
            <a:ext cx="7920037" cy="4489450"/>
          </a:xfrm>
        </p:spPr>
        <p:txBody>
          <a:bodyPr wrap="none"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smtClean="0"/>
              <a:t>action </a:t>
            </a:r>
            <a:r>
              <a:rPr lang="fi-FI" dirty="0" err="1" smtClean="0"/>
              <a:t>research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smtClean="0"/>
              <a:t>action science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participatory</a:t>
            </a:r>
            <a:r>
              <a:rPr lang="fi-FI" dirty="0" smtClean="0"/>
              <a:t> action </a:t>
            </a:r>
            <a:r>
              <a:rPr lang="fi-FI" dirty="0" err="1" smtClean="0"/>
              <a:t>research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co-operative</a:t>
            </a:r>
            <a:r>
              <a:rPr lang="fi-FI" dirty="0" smtClean="0"/>
              <a:t> </a:t>
            </a:r>
            <a:r>
              <a:rPr lang="fi-FI" dirty="0" err="1" smtClean="0"/>
              <a:t>inquiry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collaborative</a:t>
            </a:r>
            <a:r>
              <a:rPr lang="fi-FI" dirty="0" smtClean="0"/>
              <a:t> </a:t>
            </a:r>
            <a:r>
              <a:rPr lang="fi-FI" dirty="0" err="1" smtClean="0"/>
              <a:t>inquiry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experimental</a:t>
            </a:r>
            <a:r>
              <a:rPr lang="fi-FI" dirty="0" smtClean="0"/>
              <a:t> </a:t>
            </a:r>
            <a:r>
              <a:rPr lang="fi-FI" dirty="0" err="1" smtClean="0"/>
              <a:t>inquiry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inquiry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smtClean="0"/>
              <a:t>action-</a:t>
            </a:r>
            <a:r>
              <a:rPr lang="fi-FI" dirty="0" err="1" smtClean="0"/>
              <a:t>analytic</a:t>
            </a:r>
            <a:r>
              <a:rPr lang="fi-FI" dirty="0" smtClean="0"/>
              <a:t> </a:t>
            </a:r>
            <a:r>
              <a:rPr lang="fi-FI" dirty="0" err="1" smtClean="0"/>
              <a:t>approach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smtClean="0"/>
              <a:t>action-</a:t>
            </a:r>
            <a:r>
              <a:rPr lang="fi-FI" dirty="0" err="1" smtClean="0"/>
              <a:t>orientated</a:t>
            </a:r>
            <a:r>
              <a:rPr lang="fi-FI" dirty="0" smtClean="0"/>
              <a:t> </a:t>
            </a:r>
            <a:r>
              <a:rPr lang="fi-FI" dirty="0" err="1" smtClean="0"/>
              <a:t>approach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innovation</a:t>
            </a:r>
            <a:r>
              <a:rPr lang="fi-FI" dirty="0" smtClean="0"/>
              <a:t>-action </a:t>
            </a:r>
            <a:r>
              <a:rPr lang="fi-FI" dirty="0" err="1" smtClean="0"/>
              <a:t>approach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err="1" smtClean="0"/>
              <a:t>constructive</a:t>
            </a:r>
            <a:r>
              <a:rPr lang="fi-FI" dirty="0" smtClean="0"/>
              <a:t> </a:t>
            </a:r>
            <a:r>
              <a:rPr lang="fi-FI" dirty="0" err="1" smtClean="0"/>
              <a:t>approach</a:t>
            </a:r>
            <a:endParaRPr lang="fi-FI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i-FI" dirty="0" smtClean="0"/>
              <a:t>jne...</a:t>
            </a: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Toimintatutkimuksen perhepiiriin kuuluu lähestymistapoja, jotka ovat joko </a:t>
            </a:r>
          </a:p>
          <a:p>
            <a:pPr>
              <a:lnSpc>
                <a:spcPct val="90000"/>
              </a:lnSpc>
            </a:pPr>
            <a:r>
              <a:rPr lang="fi-FI" dirty="0" smtClean="0"/>
              <a:t>funktionalistisia tai tulkitsevia.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i-FI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9205" name="Text Box 11"/>
          <p:cNvSpPr txBox="1">
            <a:spLocks noChangeArrowheads="1"/>
          </p:cNvSpPr>
          <p:nvPr/>
        </p:nvSpPr>
        <p:spPr bwMode="auto">
          <a:xfrm>
            <a:off x="7359650" y="127635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i-FI" sz="3200" b="1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9F68A76-D6E3-49F0-BD29-C07CB03D13D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i-FI" sz="2400" smtClean="0"/>
              <a:t>Toimintatutkimus</a:t>
            </a:r>
            <a:br>
              <a:rPr lang="fi-FI" sz="2400" smtClean="0"/>
            </a:br>
            <a:r>
              <a:rPr lang="fi-FI" sz="2400" smtClean="0"/>
              <a:t>toimintatutkimuksen asema</a:t>
            </a:r>
            <a:endParaRPr lang="en-GB" sz="2400" smtClean="0"/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1547813" y="2154238"/>
            <a:ext cx="5894387" cy="2819400"/>
            <a:chOff x="1039" y="1440"/>
            <a:chExt cx="3713" cy="1776"/>
          </a:xfrm>
        </p:grpSpPr>
        <p:sp>
          <p:nvSpPr>
            <p:cNvPr id="181253" name="Text Box 4"/>
            <p:cNvSpPr txBox="1">
              <a:spLocks noChangeArrowheads="1"/>
            </p:cNvSpPr>
            <p:nvPr/>
          </p:nvSpPr>
          <p:spPr bwMode="auto">
            <a:xfrm>
              <a:off x="3600" y="1920"/>
              <a:ext cx="8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NOMOTEETTINEN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TUTKIMUSOTE</a:t>
              </a:r>
              <a:endParaRPr lang="en-GB" sz="1000" b="1">
                <a:solidFill>
                  <a:srgbClr val="000000"/>
                </a:solidFill>
              </a:endParaRPr>
            </a:p>
          </p:txBody>
        </p:sp>
        <p:sp>
          <p:nvSpPr>
            <p:cNvPr id="181254" name="Text Box 5"/>
            <p:cNvSpPr txBox="1">
              <a:spLocks noChangeArrowheads="1"/>
            </p:cNvSpPr>
            <p:nvPr/>
          </p:nvSpPr>
          <p:spPr bwMode="auto">
            <a:xfrm>
              <a:off x="3696" y="2736"/>
              <a:ext cx="9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KONSTRUKTIIVINEN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TUTKIMUSOTE</a:t>
              </a:r>
              <a:endParaRPr lang="en-GB" sz="1000" b="1">
                <a:solidFill>
                  <a:srgbClr val="000000"/>
                </a:solidFill>
              </a:endParaRPr>
            </a:p>
          </p:txBody>
        </p:sp>
        <p:sp>
          <p:nvSpPr>
            <p:cNvPr id="181255" name="Text Box 6"/>
            <p:cNvSpPr txBox="1">
              <a:spLocks noChangeArrowheads="1"/>
            </p:cNvSpPr>
            <p:nvPr/>
          </p:nvSpPr>
          <p:spPr bwMode="auto">
            <a:xfrm>
              <a:off x="2208" y="1968"/>
              <a:ext cx="10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KÄSITEANALYYTTINEN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TUTKIMUSOTE</a:t>
              </a:r>
              <a:endParaRPr lang="en-GB" sz="1000" b="1">
                <a:solidFill>
                  <a:srgbClr val="000000"/>
                </a:solidFill>
              </a:endParaRPr>
            </a:p>
          </p:txBody>
        </p:sp>
        <p:sp>
          <p:nvSpPr>
            <p:cNvPr id="181256" name="Line 7"/>
            <p:cNvSpPr>
              <a:spLocks noChangeShapeType="1"/>
            </p:cNvSpPr>
            <p:nvPr/>
          </p:nvSpPr>
          <p:spPr bwMode="auto">
            <a:xfrm>
              <a:off x="3408" y="1680"/>
              <a:ext cx="0" cy="15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i-FI"/>
            </a:p>
          </p:txBody>
        </p:sp>
        <p:sp>
          <p:nvSpPr>
            <p:cNvPr id="181257" name="Line 8"/>
            <p:cNvSpPr>
              <a:spLocks noChangeShapeType="1"/>
            </p:cNvSpPr>
            <p:nvPr/>
          </p:nvSpPr>
          <p:spPr bwMode="auto">
            <a:xfrm>
              <a:off x="2016" y="2400"/>
              <a:ext cx="27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i-FI"/>
            </a:p>
          </p:txBody>
        </p:sp>
        <p:sp>
          <p:nvSpPr>
            <p:cNvPr id="181258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736" cy="15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" name="Text Box 10"/>
            <p:cNvSpPr txBox="1">
              <a:spLocks noChangeArrowheads="1"/>
            </p:cNvSpPr>
            <p:nvPr/>
          </p:nvSpPr>
          <p:spPr bwMode="auto">
            <a:xfrm>
              <a:off x="3696" y="1440"/>
              <a:ext cx="5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200">
                  <a:solidFill>
                    <a:srgbClr val="000000"/>
                  </a:solidFill>
                </a:rPr>
                <a:t>Empiirinen</a:t>
              </a:r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81260" name="Text Box 11"/>
            <p:cNvSpPr txBox="1">
              <a:spLocks noChangeArrowheads="1"/>
            </p:cNvSpPr>
            <p:nvPr/>
          </p:nvSpPr>
          <p:spPr bwMode="auto">
            <a:xfrm>
              <a:off x="1056" y="2755"/>
              <a:ext cx="7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200">
                  <a:solidFill>
                    <a:srgbClr val="000000"/>
                  </a:solidFill>
                </a:rPr>
                <a:t>Normatiivinen</a:t>
              </a:r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81261" name="Rectangle 12"/>
            <p:cNvSpPr>
              <a:spLocks noChangeArrowheads="1"/>
            </p:cNvSpPr>
            <p:nvPr/>
          </p:nvSpPr>
          <p:spPr bwMode="auto">
            <a:xfrm>
              <a:off x="3379" y="2568"/>
              <a:ext cx="91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2" name="Text Box 13"/>
            <p:cNvSpPr txBox="1">
              <a:spLocks noChangeArrowheads="1"/>
            </p:cNvSpPr>
            <p:nvPr/>
          </p:nvSpPr>
          <p:spPr bwMode="auto">
            <a:xfrm>
              <a:off x="2419" y="1459"/>
              <a:ext cx="65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200">
                  <a:solidFill>
                    <a:srgbClr val="000000"/>
                  </a:solidFill>
                </a:rPr>
                <a:t>Teoreettinen</a:t>
              </a:r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81263" name="Text Box 14"/>
            <p:cNvSpPr txBox="1">
              <a:spLocks noChangeArrowheads="1"/>
            </p:cNvSpPr>
            <p:nvPr/>
          </p:nvSpPr>
          <p:spPr bwMode="auto">
            <a:xfrm>
              <a:off x="1039" y="1987"/>
              <a:ext cx="7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200">
                  <a:solidFill>
                    <a:srgbClr val="000000"/>
                  </a:solidFill>
                </a:rPr>
                <a:t>Deskriptiivinen</a:t>
              </a:r>
              <a:endParaRPr lang="en-GB" sz="1200">
                <a:solidFill>
                  <a:srgbClr val="000000"/>
                </a:solidFill>
              </a:endParaRPr>
            </a:p>
          </p:txBody>
        </p:sp>
        <p:sp>
          <p:nvSpPr>
            <p:cNvPr id="181264" name="Text Box 15"/>
            <p:cNvSpPr txBox="1">
              <a:spLocks noChangeArrowheads="1"/>
            </p:cNvSpPr>
            <p:nvPr/>
          </p:nvSpPr>
          <p:spPr bwMode="auto">
            <a:xfrm>
              <a:off x="2784" y="2640"/>
              <a:ext cx="86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PÄÄTÖKSENTEKO-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METODOLOGINEN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TUTKIMUSOTE</a:t>
              </a:r>
              <a:endParaRPr lang="en-GB" sz="1000" b="1">
                <a:solidFill>
                  <a:srgbClr val="000000"/>
                </a:solidFill>
              </a:endParaRPr>
            </a:p>
          </p:txBody>
        </p:sp>
        <p:sp>
          <p:nvSpPr>
            <p:cNvPr id="181265" name="Rectangle 16"/>
            <p:cNvSpPr>
              <a:spLocks noChangeArrowheads="1"/>
            </p:cNvSpPr>
            <p:nvPr/>
          </p:nvSpPr>
          <p:spPr bwMode="auto">
            <a:xfrm>
              <a:off x="3696" y="2341"/>
              <a:ext cx="726" cy="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6" name="Text Box 17"/>
            <p:cNvSpPr txBox="1">
              <a:spLocks noChangeArrowheads="1"/>
            </p:cNvSpPr>
            <p:nvPr/>
          </p:nvSpPr>
          <p:spPr bwMode="auto">
            <a:xfrm>
              <a:off x="3696" y="2208"/>
              <a:ext cx="7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TOIMINTA-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ANALYYTTINEN</a:t>
              </a:r>
            </a:p>
            <a:p>
              <a:pPr algn="ctr" eaLnBrk="0" hangingPunct="0"/>
              <a:r>
                <a:rPr lang="fi-FI" sz="1000" b="1">
                  <a:solidFill>
                    <a:srgbClr val="000000"/>
                  </a:solidFill>
                </a:rPr>
                <a:t>TUTKIMUSOTE</a:t>
              </a:r>
              <a:endParaRPr lang="en-GB" sz="1000" b="1">
                <a:solidFill>
                  <a:srgbClr val="000000"/>
                </a:solidFill>
              </a:endParaRPr>
            </a:p>
          </p:txBody>
        </p:sp>
      </p:grpSp>
      <p:sp>
        <p:nvSpPr>
          <p:cNvPr id="181252" name="Oval 18"/>
          <p:cNvSpPr>
            <a:spLocks noChangeArrowheads="1"/>
          </p:cNvSpPr>
          <p:nvPr/>
        </p:nvSpPr>
        <p:spPr bwMode="auto">
          <a:xfrm rot="-2216299">
            <a:off x="5145088" y="3427413"/>
            <a:ext cx="2012950" cy="18018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C4B8AB6C-2E00-4414-A81B-53A6187FE0A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02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i-FI" sz="2400" smtClean="0"/>
              <a:t>Toimintatutkimus </a:t>
            </a:r>
            <a:br>
              <a:rPr lang="fi-FI" sz="2400" smtClean="0"/>
            </a:br>
            <a:r>
              <a:rPr lang="fi-FI" sz="2400" smtClean="0"/>
              <a:t>toimintatutkimuksen sovellusten käyttö</a:t>
            </a:r>
            <a:endParaRPr lang="en-GB" sz="2400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920037" cy="4489450"/>
          </a:xfrm>
        </p:spPr>
        <p:txBody>
          <a:bodyPr/>
          <a:lstStyle/>
          <a:p>
            <a:r>
              <a:rPr lang="fi-FI" smtClean="0"/>
              <a:t>Kaikki sovellukset painottavat </a:t>
            </a:r>
          </a:p>
          <a:p>
            <a:pPr lvl="1">
              <a:buFontTx/>
              <a:buChar char="•"/>
            </a:pPr>
            <a:r>
              <a:rPr lang="fi-FI" smtClean="0"/>
              <a:t>käytännöllisen tiedon merkitystä</a:t>
            </a:r>
          </a:p>
          <a:p>
            <a:pPr lvl="1">
              <a:buFontTx/>
              <a:buChar char="•"/>
            </a:pPr>
            <a:r>
              <a:rPr lang="fi-FI" smtClean="0"/>
              <a:t>käytännön tilanteesta lähtevää ongelmanasettelua</a:t>
            </a:r>
          </a:p>
          <a:p>
            <a:endParaRPr lang="fi-FI" smtClean="0"/>
          </a:p>
          <a:p>
            <a:r>
              <a:rPr lang="fi-FI" smtClean="0"/>
              <a:t>Yleistettäviin ratkaisuihin pyrkii (positivistiset ideaalit)</a:t>
            </a:r>
          </a:p>
          <a:p>
            <a:pPr lvl="1">
              <a:buFontTx/>
              <a:buChar char="•"/>
            </a:pPr>
            <a:r>
              <a:rPr lang="fi-FI" smtClean="0"/>
              <a:t>perinteinen toimintatutkimus</a:t>
            </a:r>
          </a:p>
          <a:p>
            <a:pPr lvl="1">
              <a:buFontTx/>
              <a:buChar char="•"/>
            </a:pPr>
            <a:r>
              <a:rPr lang="fi-FI" smtClean="0"/>
              <a:t>konstruktiivinen tutkimus</a:t>
            </a:r>
          </a:p>
          <a:p>
            <a:pPr lvl="1">
              <a:buFontTx/>
              <a:buChar char="•"/>
            </a:pPr>
            <a:r>
              <a:rPr lang="fi-FI" smtClean="0"/>
              <a:t>innovatiivinen toimintatutkimus</a:t>
            </a:r>
          </a:p>
          <a:p>
            <a:endParaRPr lang="fi-FI" smtClean="0"/>
          </a:p>
          <a:p>
            <a:r>
              <a:rPr lang="fi-FI" smtClean="0"/>
              <a:t>Paikallisuutta ja käytännön toimijan roolia korostaa</a:t>
            </a:r>
          </a:p>
          <a:p>
            <a:pPr lvl="1">
              <a:buFontTx/>
              <a:buChar char="•"/>
            </a:pPr>
            <a:r>
              <a:rPr lang="fi-FI" smtClean="0"/>
              <a:t>osallistuva toimintatutkimus</a:t>
            </a:r>
          </a:p>
          <a:p>
            <a:pPr lvl="1">
              <a:buFontTx/>
              <a:buChar char="•"/>
            </a:pPr>
            <a:r>
              <a:rPr lang="fi-FI" smtClean="0"/>
              <a:t>kehitystutkimus</a:t>
            </a:r>
          </a:p>
          <a:p>
            <a:endParaRPr lang="fi-FI" smtClean="0"/>
          </a:p>
          <a:p>
            <a:r>
              <a:rPr lang="fi-FI" smtClean="0"/>
              <a:t>Ymmärrystä painottaa</a:t>
            </a:r>
          </a:p>
          <a:p>
            <a:pPr lvl="1">
              <a:buFontTx/>
              <a:buChar char="•"/>
            </a:pPr>
            <a:r>
              <a:rPr lang="fi-FI" smtClean="0"/>
              <a:t>toiminta-analyyttinen tutkimus</a:t>
            </a:r>
          </a:p>
          <a:p>
            <a:pPr lvl="1">
              <a:buFontTx/>
              <a:buChar char="•"/>
            </a:pPr>
            <a:endParaRPr lang="fi-FI" smtClean="0"/>
          </a:p>
          <a:p>
            <a:endParaRPr lang="fi-FI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99BF44A-9AB6-4E29-BF95-75037E2BE27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5175"/>
            <a:ext cx="7620000" cy="719138"/>
          </a:xfrm>
        </p:spPr>
        <p:txBody>
          <a:bodyPr/>
          <a:lstStyle/>
          <a:p>
            <a:pPr>
              <a:defRPr/>
            </a:pPr>
            <a:r>
              <a:rPr lang="fi-FI" sz="2400" smtClean="0"/>
              <a:t>Toimintatutkimus </a:t>
            </a:r>
            <a:br>
              <a:rPr lang="fi-FI" sz="2400" smtClean="0"/>
            </a:br>
            <a:r>
              <a:rPr lang="fi-FI" sz="2400" smtClean="0"/>
              <a:t>toimintatutkimuksen tausta </a:t>
            </a:r>
            <a:endParaRPr lang="en-GB" sz="2400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58200" cy="5400675"/>
          </a:xfrm>
        </p:spPr>
        <p:txBody>
          <a:bodyPr wrap="none"/>
          <a:lstStyle/>
          <a:p>
            <a:pPr>
              <a:lnSpc>
                <a:spcPct val="80000"/>
              </a:lnSpc>
            </a:pPr>
            <a:r>
              <a:rPr lang="fi-FI" sz="1500" smtClean="0"/>
              <a:t>Kurt Lewin (1948) ja OD (organisaation kehittämis-) tutkimus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Keskeistä on sosiaalinen vuorovaikutus ja inhimillinen käyttäytyminen.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Soveltavaa tutkimusta ja käytännön ongelmanratkaisua</a:t>
            </a:r>
          </a:p>
          <a:p>
            <a:pPr>
              <a:lnSpc>
                <a:spcPct val="80000"/>
              </a:lnSpc>
            </a:pPr>
            <a:r>
              <a:rPr lang="fi-FI" sz="1500" smtClean="0"/>
              <a:t>diagnoosi -&gt; toiminta -&gt; arviointi</a:t>
            </a:r>
            <a:r>
              <a:rPr lang="en-GB" sz="1500" smtClean="0"/>
              <a:t> 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KL:n toimintatutkimukseen liittyvä tuotanto on niukkaa eikä ota kantaa </a:t>
            </a:r>
          </a:p>
          <a:p>
            <a:pPr>
              <a:lnSpc>
                <a:spcPct val="80000"/>
              </a:lnSpc>
            </a:pPr>
            <a:r>
              <a:rPr lang="fi-FI" sz="1500" smtClean="0"/>
              <a:t>toimintatutkimuksen tieteenfilosofiseen taustaan.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Lähtökohta on selkeästi funktionalistinen, mutta perusolettamuksista </a:t>
            </a:r>
          </a:p>
          <a:p>
            <a:pPr>
              <a:lnSpc>
                <a:spcPct val="80000"/>
              </a:lnSpc>
            </a:pPr>
            <a:r>
              <a:rPr lang="fi-FI" sz="1500" smtClean="0"/>
              <a:t>poiketen KL piti merkityksiä, arvoja ja normeja tärkeinä.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Tällä hetkellä KL:n ajatuksiin perustuvia toimintatutkimuksen sovelluksia on lukuisia.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Toimintatutkimuksen perhepiiriin kuuluu lähestymistapoja, jotka ovat joko </a:t>
            </a:r>
          </a:p>
          <a:p>
            <a:pPr>
              <a:lnSpc>
                <a:spcPct val="80000"/>
              </a:lnSpc>
            </a:pPr>
            <a:r>
              <a:rPr lang="fi-FI" sz="1500" smtClean="0"/>
              <a:t>funktionalistisia tai tulkitsevia. 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Yhteistä lähestymistavoille on vahva sidos käytännön tilannetekijöihin.</a:t>
            </a:r>
          </a:p>
          <a:p>
            <a:pPr>
              <a:lnSpc>
                <a:spcPct val="80000"/>
              </a:lnSpc>
            </a:pPr>
            <a:endParaRPr lang="fi-FI" sz="1500" smtClean="0"/>
          </a:p>
          <a:p>
            <a:pPr>
              <a:lnSpc>
                <a:spcPct val="80000"/>
              </a:lnSpc>
            </a:pPr>
            <a:r>
              <a:rPr lang="fi-FI" sz="1500" smtClean="0"/>
              <a:t>Toimintatutkimuksella on edelleenkin vaihtoehtoinen asema valtavirtaan nähden. 	</a:t>
            </a:r>
          </a:p>
          <a:p>
            <a:r>
              <a:rPr lang="fi-FI" sz="15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B6D2977-3082-4BB3-94D9-D803D4E89E6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i-FI" sz="2400" smtClean="0"/>
              <a:t>Toimintatutkimus </a:t>
            </a:r>
            <a:br>
              <a:rPr lang="fi-FI" sz="2400" smtClean="0"/>
            </a:br>
            <a:r>
              <a:rPr lang="fi-FI" sz="2400" smtClean="0"/>
              <a:t>tutkijan rooli toimintatutkimuksessa</a:t>
            </a:r>
            <a:endParaRPr lang="en-GB" sz="2400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920037" cy="4489450"/>
          </a:xfrm>
        </p:spPr>
        <p:txBody>
          <a:bodyPr/>
          <a:lstStyle/>
          <a:p>
            <a:r>
              <a:rPr lang="fi-FI" smtClean="0"/>
              <a:t>Mahdollistaja</a:t>
            </a:r>
          </a:p>
          <a:p>
            <a:pPr lvl="1">
              <a:buFontTx/>
              <a:buChar char="•"/>
            </a:pPr>
            <a:r>
              <a:rPr lang="fi-FI" smtClean="0"/>
              <a:t>Tutkija tekee analyysejä, nostaa esiin asioita, antaa ohjeita ja arvioi vaihtoehtoisia toimintamalleja, mutta ei ratkaise ongelmia vaan auttaa toimijoita löytämään omat ratkaisunsa.</a:t>
            </a:r>
          </a:p>
          <a:p>
            <a:endParaRPr lang="fi-FI" smtClean="0"/>
          </a:p>
          <a:p>
            <a:r>
              <a:rPr lang="fi-FI" smtClean="0"/>
              <a:t>Osallistuva tarkkailija</a:t>
            </a:r>
          </a:p>
          <a:p>
            <a:pPr lvl="1">
              <a:buFontTx/>
              <a:buChar char="•"/>
            </a:pPr>
            <a:r>
              <a:rPr lang="fi-FI" smtClean="0"/>
              <a:t>Tutkija osallistuu päivittäiseen toimintaan ymmärtääkseen toimijoita.</a:t>
            </a:r>
          </a:p>
          <a:p>
            <a:endParaRPr lang="fi-FI" smtClean="0"/>
          </a:p>
          <a:p>
            <a:r>
              <a:rPr lang="fi-FI" smtClean="0"/>
              <a:t>Toimija</a:t>
            </a:r>
          </a:p>
          <a:p>
            <a:pPr lvl="1">
              <a:buFontTx/>
              <a:buChar char="•"/>
            </a:pPr>
            <a:r>
              <a:rPr lang="fi-FI" smtClean="0"/>
              <a:t>Tutkija on aktiivinen osallistuja on kiinteästi yhteydessä tutkittavaan ilmiöön esimerkiksi kehitysprojektin projektipäällikkönä.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9826DD-31E2-47B3-AF4A-CE93F495A76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30238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fi-FI" sz="2400" dirty="0" smtClean="0"/>
              <a:t>Toimintatutkimus</a:t>
            </a:r>
            <a:br>
              <a:rPr lang="fi-FI" sz="2400" dirty="0" smtClean="0"/>
            </a:br>
            <a:r>
              <a:rPr lang="fi-FI" sz="2400" dirty="0" smtClean="0"/>
              <a:t>tutkijan rooli ja konstruktiivinen tutkimusote</a:t>
            </a:r>
            <a:endParaRPr lang="en-GB" dirty="0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19275"/>
            <a:ext cx="7920037" cy="4489450"/>
          </a:xfrm>
        </p:spPr>
        <p:txBody>
          <a:bodyPr/>
          <a:lstStyle/>
          <a:p>
            <a:r>
              <a:rPr lang="fi-FI" smtClean="0"/>
              <a:t>Tutkija on tasavertainen toimija</a:t>
            </a:r>
          </a:p>
          <a:p>
            <a:pPr lvl="1">
              <a:buFontTx/>
              <a:buChar char="•"/>
            </a:pPr>
            <a:r>
              <a:rPr lang="fi-FI" smtClean="0"/>
              <a:t>On oltava jotakin johon osallistua.</a:t>
            </a:r>
          </a:p>
          <a:p>
            <a:pPr lvl="1">
              <a:buFontTx/>
              <a:buChar char="•"/>
            </a:pPr>
            <a:r>
              <a:rPr lang="fi-FI" smtClean="0"/>
              <a:t>Asema ei perustu tiedolliseen auktoriteettiin</a:t>
            </a:r>
          </a:p>
          <a:p>
            <a:pPr lvl="1">
              <a:buFontTx/>
              <a:buChar char="•"/>
            </a:pPr>
            <a:r>
              <a:rPr lang="fi-FI" smtClean="0"/>
              <a:t>Tutkija ei ole muutoksen johtaja tai konsultti.</a:t>
            </a:r>
          </a:p>
          <a:p>
            <a:endParaRPr lang="fi-FI" smtClean="0"/>
          </a:p>
          <a:p>
            <a:r>
              <a:rPr lang="fi-FI" smtClean="0"/>
              <a:t>Työ on tasapainoilua ja keskittymistä vaativaa</a:t>
            </a:r>
          </a:p>
          <a:p>
            <a:pPr lvl="1">
              <a:buFontTx/>
              <a:buChar char="•"/>
            </a:pPr>
            <a:r>
              <a:rPr lang="fi-FI" smtClean="0"/>
              <a:t>Oma asema on tietoisesti valittava (otettava).</a:t>
            </a:r>
          </a:p>
          <a:p>
            <a:pPr lvl="1">
              <a:buFontTx/>
              <a:buChar char="•"/>
            </a:pPr>
            <a:r>
              <a:rPr lang="fi-FI" smtClean="0"/>
              <a:t>Sen lauluja laulat, jonka leipää syöt (arvolatauma).</a:t>
            </a:r>
          </a:p>
          <a:p>
            <a:pPr lvl="1">
              <a:buFontTx/>
              <a:buChar char="•"/>
            </a:pPr>
            <a:r>
              <a:rPr lang="fi-FI" smtClean="0"/>
              <a:t>Eettinen velvollisuus pitäytyä rehellisyyteen arvolataumasta huolimatta.</a:t>
            </a:r>
          </a:p>
          <a:p>
            <a:pPr lvl="1">
              <a:buFontTx/>
              <a:buChar char="•"/>
            </a:pPr>
            <a:r>
              <a:rPr lang="fi-FI" smtClean="0"/>
              <a:t>Tapahtumat ja toimijoiden reaktiot ovat ennakoimattomia.</a:t>
            </a:r>
          </a:p>
          <a:p>
            <a:endParaRPr lang="fi-FI" smtClean="0"/>
          </a:p>
          <a:p>
            <a:r>
              <a:rPr lang="fi-FI" smtClean="0"/>
              <a:t>Tutkija on katalyytti</a:t>
            </a:r>
          </a:p>
          <a:p>
            <a:pPr lvl="1">
              <a:buFontTx/>
              <a:buChar char="•"/>
            </a:pPr>
            <a:r>
              <a:rPr lang="fi-FI" smtClean="0"/>
              <a:t>Tutkija saa aikaan ilmiön (konstruktion), vaikka ei ole osa lähtötilannetta tai lopputulosta.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84" y="0"/>
            <a:ext cx="5111799" cy="1296045"/>
          </a:xfrm>
          <a:noFill/>
        </p:spPr>
        <p:txBody>
          <a:bodyPr/>
          <a:lstStyle/>
          <a:p>
            <a:r>
              <a:rPr lang="en-GB" cap="none" dirty="0" smtClean="0">
                <a:solidFill>
                  <a:srgbClr val="000000"/>
                </a:solidFill>
              </a:rPr>
              <a:t>KRIITTINEN TUTKIMUS 1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844824"/>
            <a:ext cx="7273925" cy="3313113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>
                <a:solidFill>
                  <a:srgbClr val="000000"/>
                </a:solidFill>
              </a:rPr>
              <a:t>Kriittinen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tutkimus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tarkoittaa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tutkimusstrategiana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u="sng" dirty="0" err="1" smtClean="0">
                <a:solidFill>
                  <a:srgbClr val="000000"/>
                </a:solidFill>
              </a:rPr>
              <a:t>kyseenalaistavaa</a:t>
            </a:r>
            <a:r>
              <a:rPr lang="en-GB" sz="2000" b="0" u="sng" dirty="0" smtClean="0">
                <a:solidFill>
                  <a:srgbClr val="000000"/>
                </a:solidFill>
              </a:rPr>
              <a:t> </a:t>
            </a:r>
            <a:r>
              <a:rPr lang="en-GB" sz="2000" b="0" u="sng" dirty="0" err="1" smtClean="0">
                <a:solidFill>
                  <a:srgbClr val="000000"/>
                </a:solidFill>
              </a:rPr>
              <a:t>lähestymistapaa</a:t>
            </a:r>
            <a:r>
              <a:rPr lang="en-GB" sz="2000" b="0" u="sng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niihin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prosesseihin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rakenteisiin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joissa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tutkimuskohde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ilmenee</a:t>
            </a:r>
            <a:r>
              <a:rPr lang="en-GB" sz="2000" b="0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>
                <a:solidFill>
                  <a:srgbClr val="000000"/>
                </a:solidFill>
              </a:rPr>
              <a:t>Strategian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lähtökohtana</a:t>
            </a:r>
            <a:r>
              <a:rPr lang="en-GB" sz="2000" b="0" dirty="0" smtClean="0">
                <a:solidFill>
                  <a:srgbClr val="000000"/>
                </a:solidFill>
              </a:rPr>
              <a:t> on </a:t>
            </a:r>
            <a:r>
              <a:rPr lang="en-GB" sz="2000" b="0" dirty="0" err="1" smtClean="0">
                <a:solidFill>
                  <a:srgbClr val="000000"/>
                </a:solidFill>
              </a:rPr>
              <a:t>pyrkimys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oikeudenmukaisempien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parempien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rakenteiden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järjestysten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tuottamiseen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vakiinnuttamiseen</a:t>
            </a:r>
            <a:r>
              <a:rPr lang="en-GB" sz="2000" b="0" dirty="0" smtClean="0">
                <a:solidFill>
                  <a:srgbClr val="000000"/>
                </a:solidFill>
              </a:rPr>
              <a:t>. </a:t>
            </a:r>
            <a:r>
              <a:rPr lang="en-GB" sz="2000" b="0" dirty="0" err="1" smtClean="0">
                <a:solidFill>
                  <a:srgbClr val="000000"/>
                </a:solidFill>
              </a:rPr>
              <a:t>Kriittinen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tutkimus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pyrkii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pureutumaan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ilmiöiden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syvärakenteisiin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niistä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kumpuaviin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merkityksiin</a:t>
            </a:r>
            <a:r>
              <a:rPr lang="en-GB" sz="2000" b="0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>
                <a:solidFill>
                  <a:srgbClr val="000000"/>
                </a:solidFill>
              </a:rPr>
              <a:t>Kriittisellä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tutkimuksella</a:t>
            </a:r>
            <a:r>
              <a:rPr lang="en-GB" sz="2000" b="0" dirty="0" smtClean="0">
                <a:solidFill>
                  <a:srgbClr val="000000"/>
                </a:solidFill>
              </a:rPr>
              <a:t> on </a:t>
            </a:r>
            <a:r>
              <a:rPr lang="en-GB" sz="2000" b="0" dirty="0" err="1" smtClean="0">
                <a:solidFill>
                  <a:srgbClr val="000000"/>
                </a:solidFill>
              </a:rPr>
              <a:t>länsimaisessa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tieteellisessä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keskustelussa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oma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historiansa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perinteensä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joka</a:t>
            </a:r>
            <a:r>
              <a:rPr lang="en-GB" sz="2000" b="0" dirty="0" smtClean="0">
                <a:solidFill>
                  <a:srgbClr val="000000"/>
                </a:solidFill>
              </a:rPr>
              <a:t> on </a:t>
            </a:r>
            <a:r>
              <a:rPr lang="en-GB" sz="2000" b="0" dirty="0" err="1" smtClean="0">
                <a:solidFill>
                  <a:srgbClr val="000000"/>
                </a:solidFill>
              </a:rPr>
              <a:t>noudattanut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kulloinkin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yhteiskunnassa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kulttuurissa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ajankohtaisiksi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tulleita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kriittisiä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näkökulmia</a:t>
            </a:r>
            <a:r>
              <a:rPr lang="en-GB" sz="2000" b="0" dirty="0" smtClean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84" y="24119"/>
            <a:ext cx="4751759" cy="1143000"/>
          </a:xfrm>
          <a:noFill/>
        </p:spPr>
        <p:txBody>
          <a:bodyPr/>
          <a:lstStyle/>
          <a:p>
            <a:r>
              <a:rPr lang="en-GB" cap="none" dirty="0" smtClean="0">
                <a:solidFill>
                  <a:srgbClr val="000000"/>
                </a:solidFill>
              </a:rPr>
              <a:t>KRIITTINEN TUTKIMUS 2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6792"/>
            <a:ext cx="7273925" cy="3313113"/>
          </a:xfrm>
        </p:spPr>
        <p:txBody>
          <a:bodyPr/>
          <a:lstStyle/>
          <a:p>
            <a:pPr marL="0" indent="0"/>
            <a:r>
              <a:rPr lang="en-GB" sz="2000" b="0" dirty="0" err="1" smtClean="0">
                <a:solidFill>
                  <a:srgbClr val="000000"/>
                </a:solidFill>
              </a:rPr>
              <a:t>Tunnistaa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haastaa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taustaoletuksia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jotka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vaikuttavat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tapaamme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ymmärtää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käsittää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toimia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r>
              <a:rPr lang="en-GB" sz="2000" b="0" dirty="0" err="1" smtClean="0">
                <a:solidFill>
                  <a:srgbClr val="000000"/>
                </a:solidFill>
              </a:rPr>
              <a:t>Huomioi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historiallisten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kulttuuristen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sosiaalisten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merkitysten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vaikutus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uskomuksiimme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toimintaamme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r>
              <a:rPr lang="en-GB" sz="2000" b="0" dirty="0" err="1" smtClean="0">
                <a:solidFill>
                  <a:srgbClr val="000000"/>
                </a:solidFill>
              </a:rPr>
              <a:t>Etsii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epätavallisia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vaihtoehtoja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jotka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kyseenalaistavat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rutiineja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ja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vakiintuneita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sääntöjä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endParaRPr lang="en-GB" sz="2000" b="0" dirty="0" smtClean="0">
              <a:solidFill>
                <a:srgbClr val="000000"/>
              </a:solidFill>
            </a:endParaRPr>
          </a:p>
          <a:p>
            <a:pPr marL="0" indent="0"/>
            <a:r>
              <a:rPr lang="en-GB" sz="2000" b="0" dirty="0" smtClean="0">
                <a:solidFill>
                  <a:srgbClr val="000000"/>
                </a:solidFill>
              </a:rPr>
              <a:t>On </a:t>
            </a:r>
            <a:r>
              <a:rPr lang="en-GB" sz="2000" b="0" dirty="0" err="1" smtClean="0">
                <a:solidFill>
                  <a:srgbClr val="000000"/>
                </a:solidFill>
              </a:rPr>
              <a:t>skeptinen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kaikkea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sellaista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tietoa</a:t>
            </a:r>
            <a:r>
              <a:rPr lang="en-GB" sz="2000" b="0" dirty="0" smtClean="0">
                <a:solidFill>
                  <a:srgbClr val="000000"/>
                </a:solidFill>
              </a:rPr>
              <a:t> tai </a:t>
            </a:r>
            <a:r>
              <a:rPr lang="en-GB" sz="2000" b="0" dirty="0" err="1" smtClean="0">
                <a:solidFill>
                  <a:srgbClr val="000000"/>
                </a:solidFill>
              </a:rPr>
              <a:t>ratkaisua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kohtaan</a:t>
            </a:r>
            <a:r>
              <a:rPr lang="en-GB" sz="2000" b="0" dirty="0" smtClean="0">
                <a:solidFill>
                  <a:srgbClr val="000000"/>
                </a:solidFill>
              </a:rPr>
              <a:t>, </a:t>
            </a:r>
            <a:r>
              <a:rPr lang="en-GB" sz="2000" b="0" dirty="0" err="1" smtClean="0">
                <a:solidFill>
                  <a:srgbClr val="000000"/>
                </a:solidFill>
              </a:rPr>
              <a:t>joka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esiintyy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ainoana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oikeana</a:t>
            </a:r>
            <a:r>
              <a:rPr lang="en-GB" sz="2000" b="0" dirty="0" smtClean="0">
                <a:solidFill>
                  <a:srgbClr val="000000"/>
                </a:solidFill>
              </a:rPr>
              <a:t> </a:t>
            </a:r>
            <a:r>
              <a:rPr lang="en-GB" sz="2000" b="0" dirty="0" err="1" smtClean="0">
                <a:solidFill>
                  <a:srgbClr val="000000"/>
                </a:solidFill>
              </a:rPr>
              <a:t>totuutena</a:t>
            </a:r>
            <a:r>
              <a:rPr lang="en-GB" sz="2000" b="0" dirty="0" smtClean="0">
                <a:solidFill>
                  <a:srgbClr val="000000"/>
                </a:solidFill>
              </a:rPr>
              <a:t> tai </a:t>
            </a:r>
            <a:r>
              <a:rPr lang="en-GB" sz="2000" b="0" dirty="0" err="1" smtClean="0">
                <a:solidFill>
                  <a:srgbClr val="000000"/>
                </a:solidFill>
              </a:rPr>
              <a:t>vaihtoehtona</a:t>
            </a:r>
            <a:endParaRPr lang="en-GB" sz="2000" b="0" dirty="0" smtClean="0">
              <a:solidFill>
                <a:srgbClr val="000000"/>
              </a:solidFill>
            </a:endParaRPr>
          </a:p>
          <a:p>
            <a:endParaRPr lang="en-GB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FC00F76-E055-495C-BF43-364897408C3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188640"/>
            <a:ext cx="3384178" cy="1143000"/>
          </a:xfrm>
        </p:spPr>
        <p:txBody>
          <a:bodyPr/>
          <a:lstStyle/>
          <a:p>
            <a:pPr>
              <a:defRPr/>
            </a:pPr>
            <a:r>
              <a:rPr lang="fi-FI" sz="2400" dirty="0" smtClean="0"/>
              <a:t>Konstruktiivinen</a:t>
            </a:r>
            <a:br>
              <a:rPr lang="fi-FI" sz="2400" dirty="0" smtClean="0"/>
            </a:br>
            <a:r>
              <a:rPr lang="fi-FI" sz="2400" dirty="0" smtClean="0"/>
              <a:t>tutkimusote 2</a:t>
            </a:r>
            <a:endParaRPr lang="en-GB" sz="2400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137525" cy="4105275"/>
          </a:xfrm>
        </p:spPr>
        <p:txBody>
          <a:bodyPr wrap="none"/>
          <a:lstStyle/>
          <a:p>
            <a:r>
              <a:rPr lang="fi-FI" dirty="0" smtClean="0"/>
              <a:t>Tutkimus linkitetään alkuvaiheessaan aikaisempaan teoreettiseen </a:t>
            </a:r>
          </a:p>
          <a:p>
            <a:r>
              <a:rPr lang="fi-FI" dirty="0" smtClean="0"/>
              <a:t>tietämykseen ja oleellinen osa tutkimusta on sen empiiristen havaintojen </a:t>
            </a:r>
          </a:p>
          <a:p>
            <a:r>
              <a:rPr lang="fi-FI" dirty="0" smtClean="0"/>
              <a:t>vertailu teoriaan.</a:t>
            </a:r>
          </a:p>
          <a:p>
            <a:endParaRPr lang="fi-FI" dirty="0" smtClean="0"/>
          </a:p>
          <a:p>
            <a:r>
              <a:rPr lang="fi-FI" dirty="0" smtClean="0"/>
              <a:t>Tutkimus on korostuneen empiirinen. Tutkimuksen tulosten validiteetti </a:t>
            </a:r>
          </a:p>
          <a:p>
            <a:r>
              <a:rPr lang="fi-FI" dirty="0" smtClean="0"/>
              <a:t>paljastuu ”markkinatestillä”.</a:t>
            </a:r>
          </a:p>
          <a:p>
            <a:endParaRPr lang="fi-FI" dirty="0" smtClean="0"/>
          </a:p>
          <a:p>
            <a:r>
              <a:rPr lang="fi-FI" dirty="0" smtClean="0"/>
              <a:t>Tutkimuksen tulokset ovat teknisiä tai sosio-teknisiä konstruktioita. </a:t>
            </a:r>
          </a:p>
          <a:p>
            <a:r>
              <a:rPr lang="fi-FI" dirty="0" smtClean="0"/>
              <a:t>Tutkimusten tulos voi olla arvokas, vaikka konstruktio ei läpäisisikään </a:t>
            </a:r>
          </a:p>
          <a:p>
            <a:r>
              <a:rPr lang="fi-FI" dirty="0" smtClean="0"/>
              <a:t>edes heikkoa markkinatestiä, mikäli syyt konstruktion toimimattomuuteen </a:t>
            </a:r>
          </a:p>
          <a:p>
            <a:r>
              <a:rPr lang="fi-FI" dirty="0" smtClean="0"/>
              <a:t>tai hylkäämiseen analysoidaan.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15816" y="116632"/>
            <a:ext cx="4103687" cy="1143000"/>
          </a:xfrm>
          <a:noFill/>
        </p:spPr>
        <p:txBody>
          <a:bodyPr/>
          <a:lstStyle/>
          <a:p>
            <a:r>
              <a:rPr lang="fi-FI" cap="none" dirty="0" smtClean="0">
                <a:solidFill>
                  <a:srgbClr val="000000"/>
                </a:solidFill>
              </a:rPr>
              <a:t>MOTIVAATIO</a:t>
            </a:r>
            <a:endParaRPr lang="en-GB" cap="none" dirty="0" smtClean="0">
              <a:solidFill>
                <a:srgbClr val="000000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294329"/>
            <a:ext cx="7273925" cy="3313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Tutkimusaiheen käytännön relevanssi: 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Konstruktiivinen tutkimus aloitetaan tutkimusaiheen käytännöllisen ja teoreettisen merkittävyyden pohdinnalla, ts. tutkimusongelman relevanssi varmistuu heti alussa. </a:t>
            </a:r>
          </a:p>
          <a:p>
            <a:pPr lvl="1">
              <a:lnSpc>
                <a:spcPct val="90000"/>
              </a:lnSpc>
            </a:pP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Käytännön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relevanssi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tulee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usein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tutkimuksen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tilaajalta</a:t>
            </a:r>
            <a:r>
              <a:rPr lang="en-GB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Konstruktiivinen </a:t>
            </a: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tutkimus korostaa luonnostaan kommunikaation merkitystä tutkimuksen hyödyntäjän ja toteuttajien kesken.</a:t>
            </a:r>
          </a:p>
          <a:p>
            <a:pPr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Tutkijan tärkeä tehtävä on myös tuoda aikaisempi teoreettinen tietämys ongelmanratkaisuun – tämä on usein käytännön edustajille vaikeaa.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3808" y="19399"/>
            <a:ext cx="4175695" cy="1143000"/>
          </a:xfrm>
          <a:noFill/>
        </p:spPr>
        <p:txBody>
          <a:bodyPr/>
          <a:lstStyle/>
          <a:p>
            <a:r>
              <a:rPr lang="fi-FI" cap="none" dirty="0" smtClean="0">
                <a:solidFill>
                  <a:srgbClr val="000000"/>
                </a:solidFill>
              </a:rPr>
              <a:t>MOTIVAATIO</a:t>
            </a:r>
            <a:endParaRPr lang="en-GB" cap="none" dirty="0" smtClean="0">
              <a:solidFill>
                <a:srgbClr val="000000"/>
              </a:solidFill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700808"/>
            <a:ext cx="7273925" cy="3313113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Konstruktiivinen tutkimus sisältää ns. pragmaattisen totuuskäsityksen, jossa argumentoidaan, että “se mikä toimii, on totta”. 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Pragmaattinen totuustesti tulee tehdyksi, kun kehitettyä uutta konstruktiota yritetään hyödyntää.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Lisätäkseen käytännön toteutuskelpoisuutta tutkijan tulee pyrkiä tekemään innovoidusta konstruktiosta merkityksellinen, yksinkertainen ja helppokäyttöinen (Kasanen et al., 1991; 1993). 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Pragmaattiset tutkimuksen laatukriteerit poikkeavat esimerkiksi empiiris-analyyttisessä tutkimuksessa käytetyistä hyvyyskriteereistä, jossa pyrkimyksenä on kehitetyn ratkaisun teoreettinen analysointi.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fi-FI" cap="none" smtClean="0"/>
              <a:t>Tutkimusotteen luonnehdintaa</a:t>
            </a:r>
            <a:endParaRPr lang="en-GB" cap="none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i-FI" sz="1800" smtClean="0">
                <a:ea typeface="Arial Unicode MS" pitchFamily="34" charset="-128"/>
                <a:cs typeface="Arial Unicode MS" pitchFamily="34" charset="-128"/>
                <a:hlinkClick r:id="rId2"/>
              </a:rPr>
              <a:t>http://www.tukkk.fi/tjt/TUTKIMUS/seminaari/abstr-konstr.htm</a:t>
            </a:r>
            <a:r>
              <a:rPr lang="fi-FI" sz="180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fi-FI" sz="200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2000" smtClean="0">
                <a:cs typeface="Times New Roman" pitchFamily="18" charset="0"/>
              </a:rPr>
              <a:t>http://www.metodix.com</a:t>
            </a:r>
          </a:p>
          <a:p>
            <a:pPr>
              <a:lnSpc>
                <a:spcPct val="90000"/>
              </a:lnSpc>
            </a:pPr>
            <a:r>
              <a:rPr lang="en-GB" sz="1800" smtClean="0">
                <a:cs typeface="Times New Roman" pitchFamily="18" charset="0"/>
              </a:rPr>
              <a:t>“</a:t>
            </a:r>
            <a:r>
              <a:rPr lang="fi-FI" sz="1800" smtClean="0">
                <a:cs typeface="Times New Roman" pitchFamily="18" charset="0"/>
              </a:rPr>
              <a:t>Konstruktiivisessa tutkimuksessa tavoitteena on relevantin käytännön ongelman ratkaisu luomalla uusi konstruktio. Tätä kautta pyritään sekä käytännölliseen että teoreettiseen kontribuutioon (jälkimmäinen on selkeä perimmäinen tavoite; kts. Lukka, 1999). Konstruktion rakentamisessa on tärkeää sitoa se aikaisempaan teoriaan, mikä on yksi keskeinen ero pohdittaessa konstruktiivisen tutkimuksen ja konsultoinnin välistä rajapintaa”. </a:t>
            </a:r>
            <a:endParaRPr lang="en-GB" sz="1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sz="1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fi-FI" cap="none" smtClean="0"/>
              <a:t>Tutkimusotteen luonnehdintaa</a:t>
            </a:r>
            <a:endParaRPr lang="en-GB" cap="none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fi-FI" sz="2000" smtClean="0">
                <a:ea typeface="Arial Unicode MS" pitchFamily="34" charset="-128"/>
                <a:cs typeface="Arial Unicode MS" pitchFamily="34" charset="-128"/>
                <a:hlinkClick r:id="rId2"/>
              </a:rPr>
              <a:t>http://www.cs.jyu.fi/~airi/opetus/multimedia.html</a:t>
            </a:r>
            <a:endParaRPr lang="en-GB" sz="200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fi-FI" sz="2000" smtClean="0">
                <a:ea typeface="Arial Unicode MS" pitchFamily="34" charset="-128"/>
                <a:cs typeface="Arial Unicode MS" pitchFamily="34" charset="-128"/>
              </a:rPr>
              <a:t> ”Konstruktiivinen tutkimus on:</a:t>
            </a:r>
            <a:endParaRPr lang="en-GB" sz="2000" smtClean="0"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fi-FI" sz="2000" smtClean="0">
                <a:ea typeface="Arial Unicode MS" pitchFamily="34" charset="-128"/>
                <a:cs typeface="Arial Unicode MS" pitchFamily="34" charset="-128"/>
              </a:rPr>
              <a:t>suunnittelua ja todellisuuden muuttamista havaittujen ongelmien ratkaisemiseksi</a:t>
            </a:r>
          </a:p>
          <a:p>
            <a:pPr lvl="1"/>
            <a:r>
              <a:rPr lang="fi-FI" sz="2000" smtClean="0">
                <a:ea typeface="Arial Unicode MS" pitchFamily="34" charset="-128"/>
                <a:cs typeface="Arial Unicode MS" pitchFamily="34" charset="-128"/>
              </a:rPr>
              <a:t>käsitteellistä konstruointia (mallintamista) </a:t>
            </a:r>
          </a:p>
          <a:p>
            <a:pPr lvl="1"/>
            <a:r>
              <a:rPr lang="fi-FI" sz="2000" smtClean="0">
                <a:cs typeface="Times New Roman" pitchFamily="18" charset="0"/>
              </a:rPr>
              <a:t>konkreettista konstruointia (mallien toteutusta ja testaamista)”</a:t>
            </a:r>
            <a:r>
              <a:rPr lang="en-GB" sz="200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2" y="1052736"/>
            <a:ext cx="8229600" cy="1143000"/>
          </a:xfrm>
          <a:noFill/>
        </p:spPr>
        <p:txBody>
          <a:bodyPr/>
          <a:lstStyle/>
          <a:p>
            <a:r>
              <a:rPr lang="fi-FI" cap="none" dirty="0" smtClean="0"/>
              <a:t>Tutkimusotteen luonnehdintaa</a:t>
            </a:r>
            <a:endParaRPr lang="en-GB" cap="none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399" y="2195736"/>
            <a:ext cx="7273925" cy="3313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i-FI" sz="1800" dirty="0" smtClean="0">
                <a:cs typeface="Times New Roman" pitchFamily="18" charset="0"/>
                <a:hlinkClick r:id="rId2"/>
              </a:rPr>
              <a:t>http://www.uta.fi/~pj/kirja1.html</a:t>
            </a:r>
            <a:r>
              <a:rPr lang="en-GB" sz="1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fi-FI" sz="1800" dirty="0" smtClean="0">
                <a:ea typeface="Arial Unicode MS" pitchFamily="34" charset="-128"/>
                <a:cs typeface="Arial Unicode MS" pitchFamily="34" charset="-128"/>
              </a:rPr>
              <a:t>”Kaikki tutkimusotteet on ensin jaettu kahteen luokkaan sen mukaan, tutkitaanko reaalimaailmaa vai symbolijärjestelmiä -- :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ea typeface="Arial Unicode MS" pitchFamily="34" charset="-128"/>
                <a:cs typeface="Arial Unicode MS" pitchFamily="34" charset="-128"/>
              </a:rPr>
              <a:t>Reaalimaailmaa koskevat tutkimusotteet jaetaan kahteen joukkoon sen mukaan, onko kyse tutkimuksista, joissa painotetaan innovaation (ihmisen tavoitteleman tai rakentaman luomuksen) hyödyllisyyttä (millainen innovaation pitäisi olla) vai sitä, millainen reaalitodellisuus on. </a:t>
            </a:r>
          </a:p>
          <a:p>
            <a:pPr lvl="1">
              <a:lnSpc>
                <a:spcPct val="90000"/>
              </a:lnSpc>
            </a:pPr>
            <a:r>
              <a:rPr lang="fi-FI" sz="1800" dirty="0" smtClean="0">
                <a:ea typeface="Arial Unicode MS" pitchFamily="34" charset="-128"/>
                <a:cs typeface="Arial Unicode MS" pitchFamily="34" charset="-128"/>
              </a:rPr>
              <a:t>Jälkimmäisistä tutkimuksista erotetaan ensin </a:t>
            </a:r>
            <a:r>
              <a:rPr lang="fi-FI" sz="1800" dirty="0" err="1" smtClean="0">
                <a:ea typeface="Arial Unicode MS" pitchFamily="34" charset="-128"/>
                <a:cs typeface="Arial Unicode MS" pitchFamily="34" charset="-128"/>
              </a:rPr>
              <a:t>käsitteellis</a:t>
            </a:r>
            <a:r>
              <a:rPr lang="fi-FI" sz="1800" dirty="0" smtClean="0">
                <a:ea typeface="Arial Unicode MS" pitchFamily="34" charset="-128"/>
                <a:cs typeface="Arial Unicode MS" pitchFamily="34" charset="-128"/>
              </a:rPr>
              <a:t>-teoreettisen tutkimuksen otteet empiirisen tutkimuksen otteista. Innovaation hyödyllisyyttä painottavien tutkimusten otteet jaetaan koskemaan innovaation toteuttamista ja arviointia”. </a:t>
            </a:r>
            <a:endParaRPr lang="en-GB" sz="18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fi-FI" cap="none" smtClean="0"/>
              <a:t>Tutkimusotteen luonnehdintaa</a:t>
            </a:r>
            <a:endParaRPr lang="en-GB" cap="none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i-FI" sz="1800" smtClean="0">
                <a:cs typeface="Times New Roman" pitchFamily="18" charset="0"/>
                <a:hlinkClick r:id="rId2"/>
              </a:rPr>
              <a:t>http://www.uta.fi/~pj/kirja1.html</a:t>
            </a:r>
            <a:r>
              <a:rPr lang="en-GB" sz="1800" smtClean="0"/>
              <a:t> </a:t>
            </a:r>
          </a:p>
          <a:p>
            <a:pPr>
              <a:lnSpc>
                <a:spcPct val="90000"/>
              </a:lnSpc>
            </a:pPr>
            <a:r>
              <a:rPr lang="fi-FI" sz="1800" smtClean="0">
                <a:ea typeface="Arial Unicode MS" pitchFamily="34" charset="-128"/>
                <a:cs typeface="Arial Unicode MS" pitchFamily="34" charset="-128"/>
              </a:rPr>
              <a:t>”Reaalimaailman osaa koskevien tutkimusotteiden jako kahteen joukkoon (reaalimaailman osaa kuvaaviin ja osan hyödyllisyyttä painottaviin) vastaa myös Wandin ja Wangin (1996) jakoa ulkoiseen ja sisäiseen näkymään. </a:t>
            </a:r>
          </a:p>
          <a:p>
            <a:pPr lvl="1">
              <a:lnSpc>
                <a:spcPct val="90000"/>
              </a:lnSpc>
            </a:pPr>
            <a:r>
              <a:rPr lang="fi-FI" sz="1800" smtClean="0">
                <a:ea typeface="Arial Unicode MS" pitchFamily="34" charset="-128"/>
                <a:cs typeface="Arial Unicode MS" pitchFamily="34" charset="-128"/>
              </a:rPr>
              <a:t>Ulkoinen näkymä painottaa innovaation (on myös reaalimaailman osa) käyttöä ja vaikutuksia. </a:t>
            </a:r>
          </a:p>
          <a:p>
            <a:pPr lvl="1">
              <a:lnSpc>
                <a:spcPct val="90000"/>
              </a:lnSpc>
            </a:pPr>
            <a:r>
              <a:rPr lang="fi-FI" sz="1800" smtClean="0">
                <a:ea typeface="Arial Unicode MS" pitchFamily="34" charset="-128"/>
                <a:cs typeface="Arial Unicode MS" pitchFamily="34" charset="-128"/>
              </a:rPr>
              <a:t>Sisäinen näkymä painottaa reaalimaailman osan (sisältää myös innovaation) rakennetta ja toimintaa. </a:t>
            </a:r>
            <a:endParaRPr lang="en-GB" sz="180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fi-FI" sz="1800" smtClean="0">
                <a:ea typeface="Arial Unicode MS" pitchFamily="34" charset="-128"/>
                <a:cs typeface="Arial Unicode MS" pitchFamily="34" charset="-128"/>
              </a:rPr>
              <a:t> Kts. myös oheinen kuva.</a:t>
            </a:r>
            <a:endParaRPr lang="en-GB" sz="180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GB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81075"/>
            <a:ext cx="8229600" cy="1143000"/>
          </a:xfrm>
          <a:noFill/>
        </p:spPr>
        <p:txBody>
          <a:bodyPr/>
          <a:lstStyle/>
          <a:p>
            <a:r>
              <a:rPr lang="fi-FI" cap="none" smtClean="0"/>
              <a:t>Tutkimusotteen luonnehdintaa</a:t>
            </a:r>
            <a:endParaRPr lang="en-GB" cap="none" smtClean="0"/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116013" y="2060575"/>
          <a:ext cx="6745287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6" name="Bitmap Image" r:id="rId3" imgW="6744641" imgH="3847619" progId="Paint.Picture">
                  <p:embed/>
                </p:oleObj>
              </mc:Choice>
              <mc:Fallback>
                <p:oleObj name="Bitmap Image" r:id="rId3" imgW="6744641" imgH="3847619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6745287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371600" y="5943600"/>
            <a:ext cx="360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i-FI" sz="2400">
                <a:latin typeface="Times New Roman" pitchFamily="18" charset="0"/>
              </a:rPr>
              <a:t>(Järvinen &amp; Järvinen, 2000)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_diapohja">
  <a:themeElements>
    <a:clrScheme name="Turun yliopisto 1">
      <a:dk1>
        <a:srgbClr val="A5A5A5"/>
      </a:dk1>
      <a:lt1>
        <a:srgbClr val="FFFFFF"/>
      </a:lt1>
      <a:dk2>
        <a:srgbClr val="595959"/>
      </a:dk2>
      <a:lt2>
        <a:srgbClr val="E98300"/>
      </a:lt2>
      <a:accent1>
        <a:srgbClr val="A22436"/>
      </a:accent1>
      <a:accent2>
        <a:srgbClr val="6B2B59"/>
      </a:accent2>
      <a:accent3>
        <a:srgbClr val="003774"/>
      </a:accent3>
      <a:accent4>
        <a:srgbClr val="00684E"/>
      </a:accent4>
      <a:accent5>
        <a:srgbClr val="72A045"/>
      </a:accent5>
      <a:accent6>
        <a:srgbClr val="6EBDEB"/>
      </a:accent6>
      <a:hlink>
        <a:srgbClr val="0071C1"/>
      </a:hlink>
      <a:folHlink>
        <a:srgbClr val="44969F"/>
      </a:folHlink>
    </a:clrScheme>
    <a:fontScheme name="TY_bulletdi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Y_bulletd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_bulletdi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_bulletdi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_bulletdi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_bulletdi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_bulletdi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_bulletdi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PLR5 2011 Puolamäki</Template>
  <TotalTime>3282</TotalTime>
  <Words>944</Words>
  <Application>Microsoft Office PowerPoint</Application>
  <PresentationFormat>Näytössä katseltava diaesitys (4:3)</PresentationFormat>
  <Paragraphs>183</Paragraphs>
  <Slides>17</Slides>
  <Notes>8</Notes>
  <HiddenSlides>0</HiddenSlides>
  <MMClips>0</MMClips>
  <ScaleCrop>false</ScaleCrop>
  <HeadingPairs>
    <vt:vector size="8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Upotetut OLE-palvelimet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Times</vt:lpstr>
      <vt:lpstr>Times New Roman</vt:lpstr>
      <vt:lpstr>TY_diapohja</vt:lpstr>
      <vt:lpstr>Bitmap Image</vt:lpstr>
      <vt:lpstr>Konstruktiivinen tutkimusote 1</vt:lpstr>
      <vt:lpstr>Konstruktiivinen tutkimusote 2</vt:lpstr>
      <vt:lpstr>MOTIVAATIO</vt:lpstr>
      <vt:lpstr>MOTIVAATIO</vt:lpstr>
      <vt:lpstr>Tutkimusotteen luonnehdintaa</vt:lpstr>
      <vt:lpstr>Tutkimusotteen luonnehdintaa</vt:lpstr>
      <vt:lpstr>Tutkimusotteen luonnehdintaa</vt:lpstr>
      <vt:lpstr>Tutkimusotteen luonnehdintaa</vt:lpstr>
      <vt:lpstr>Tutkimusotteen luonnehdintaa</vt:lpstr>
      <vt:lpstr>Toimintatutkimus toimintatutkimuksen eri sovellukset</vt:lpstr>
      <vt:lpstr>Toimintatutkimus toimintatutkimuksen asema</vt:lpstr>
      <vt:lpstr>Toimintatutkimus  toimintatutkimuksen sovellusten käyttö</vt:lpstr>
      <vt:lpstr>Toimintatutkimus  toimintatutkimuksen tausta </vt:lpstr>
      <vt:lpstr>Toimintatutkimus  tutkijan rooli toimintatutkimuksessa</vt:lpstr>
      <vt:lpstr>Toimintatutkimus tutkijan rooli ja konstruktiivinen tutkimusote</vt:lpstr>
      <vt:lpstr>KRIITTINEN TUTKIMUS 1</vt:lpstr>
      <vt:lpstr>KRIITTINEN TUTKIMUS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HP</dc:creator>
  <cp:lastModifiedBy>Seppo Sirkemaa</cp:lastModifiedBy>
  <cp:revision>442</cp:revision>
  <cp:lastPrinted>2012-01-11T12:12:58Z</cp:lastPrinted>
  <dcterms:created xsi:type="dcterms:W3CDTF">2011-02-23T07:39:28Z</dcterms:created>
  <dcterms:modified xsi:type="dcterms:W3CDTF">2016-02-08T17:13:02Z</dcterms:modified>
</cp:coreProperties>
</file>