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4"/>
  </p:sldMasterIdLst>
  <p:notesMasterIdLst>
    <p:notesMasterId r:id="rId15"/>
  </p:notesMasterIdLst>
  <p:handoutMasterIdLst>
    <p:handoutMasterId r:id="rId16"/>
  </p:handoutMasterIdLst>
  <p:sldIdLst>
    <p:sldId id="496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101" y="144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AB53-3104-E9A5-392A-9B00F929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5C7AE-F309-ECFD-49AA-DF6A7799F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DDD14-C4EC-9148-BD1E-56B83FC0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0673-AC7E-49E2-8DBC-9272879AA85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97AC-F5CE-0EB2-CEDE-CDE0149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6AE0-10D5-B9C9-5D9E-4C16AB67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3038-FA57-4CD1-AE2C-DF8ECF8754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raphic 33" descr="Tag=AccentColor&#10;Flavor=Light&#10;Target=Fill">
            <a:extLst>
              <a:ext uri="{FF2B5EF4-FFF2-40B4-BE49-F238E27FC236}">
                <a16:creationId xmlns:a16="http://schemas.microsoft.com/office/drawing/2014/main" id="{0E1BF504-15D5-BCD3-8EBA-61FF71BABED5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40AA5F7-8BEE-79C7-DBD1-337D920FE7ED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5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E751-DB29-79A3-FFBF-199F2842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6224A-5654-6B76-5F89-E2FCA04AF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6894-73FB-F636-BCB0-18C761F7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01EA6-7846-7DC0-EE77-757D3DE0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Presentation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2E97-DDC8-66B6-7BB7-51978A10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1270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952C6-20FC-8F65-7A32-FB07BDB1E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39FE4-AAB8-BFAC-31FF-347EBAAD4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9D71-198F-DBC8-630B-F2AF1F6E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6722F-A03E-746B-47D5-0C74E541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Presentation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80F8-BC26-5BB6-77B2-98E203E5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446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0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93188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E2B3-C57B-91C2-CDCC-AB83DAB7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E7A2-303A-1075-9043-C23147A20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9671-FBCA-56BB-1F8B-26A7F02C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D3D6-9262-8092-CC8C-2131C78D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A220-5B3D-24B9-7C45-EAE39D66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1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6026-3C39-6C5E-CFCA-2F8DE2D7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485C6-A05C-AE9D-7565-B79F206FF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745A-18CE-694E-AFBA-645F8B03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FC23-33DE-3B15-2652-D2FE1E2E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Presentation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CFB5-225F-DFCA-8F32-8E23139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3870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D435-E2D3-49BF-02AA-789800DE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DA05-0C2E-47DC-6875-DFE36731C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DE4C7-344F-D747-2382-0F885E99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AB1BD-E704-B1A2-28B4-49DFC36A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69085-85F5-8278-46F0-DEBA907E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ACB4-9F02-FC1D-8A2C-E9B0DD6B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AE93477D-B317-2581-6B06-2EC337F9E57A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8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BC98-E978-ECAF-E2F4-1D0DE75E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27C50-9D68-4C8D-A064-59F216FD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3EA74-0141-E9BB-01A4-D2A760C6C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4A8BF-6E89-FAA5-E63B-752EC3B44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F5EC2-677E-FCD1-8B4E-1B2049CBD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CD591-BC3A-753C-3DC9-ECA08666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50428-B853-5877-2219-759E5C19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9AA8C-532D-B57F-2E16-C9D63C3D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FF1F5714-DEBD-0007-03E0-F1F6E2D62DF6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8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FF82-C7A8-1AF1-BFDB-259217A0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BEA50-39DA-7A8C-7392-731CE7E7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E7BA0-2521-29A8-F3FC-B4CE3F4E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Presentation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ADEB3-33AB-0DB9-D638-7717F74B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667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DFCC7-9E0D-7E9D-E9A8-4F0AA4A2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6E497-1440-DC13-F0E1-A6784FE0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4BE06-A3CF-260A-1D4E-67344B08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7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E698-A45D-C269-3113-E39407FC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3570-065A-C9F4-C9B1-3AA68B40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66982-E3A3-E1DD-9AA0-1045C0CCA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0808-E2DA-810B-E002-FA714385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4EE69-D5C2-44F9-A712-27D47839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AE9FB-E021-F4A6-2713-3A32EC85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9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BD70-FCEC-C285-EEB2-42B8BCBB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24EC5-8A11-19F0-BC5B-0BF8300F3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59798-212A-890C-D855-1A5551C0E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57036-5C55-121F-092D-98E93D59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2F1FA-5D4E-C0DD-2EAB-540D5862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6B159-CE85-FEB1-16E6-7B4FC008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0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7FAA5-9122-9E45-4EC1-8F1D8540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B519-9472-F6C1-818F-59FEAE42B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EC47-D2FA-76A1-3964-41308E4AF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F2C7-5626-0CAC-D189-BB561C2B3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Presentation 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F464-3EFE-F5C6-29DB-2CB20C016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6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51" r:id="rId14"/>
    <p:sldLayoutId id="2147483752" r:id="rId15"/>
    <p:sldLayoutId id="2147483754" r:id="rId16"/>
    <p:sldLayoutId id="2147483756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xhere.com/da/photo/141036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fi-FI" sz="6600" dirty="0"/>
              <a:t>K</a:t>
            </a:r>
            <a:r>
              <a:rPr lang="en-US" sz="6600" dirty="0" err="1"/>
              <a:t>uittiAPP</a:t>
            </a:r>
            <a:endParaRPr lang="en-US" sz="6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Selainpohjainen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5D0D-C3B0-78AA-9FD7-FD1EC4F5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9" y="992094"/>
            <a:ext cx="3384064" cy="1763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i-FI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Yhteydenotto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3A1831-E73D-6C89-77B4-FE74D2CBC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4202" y="578738"/>
            <a:ext cx="2551746" cy="567054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BE550-8184-7EFE-9D34-C98491AC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tint val="75000"/>
                  </a:scheme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09630-95F2-DF92-E455-50B2265D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10C78-79FC-CCD0-2F54-0B8FB628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4AEAC-E5FD-C56D-8F5D-E4B83E6AB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755392"/>
            <a:ext cx="3817556" cy="3113596"/>
          </a:xfrm>
        </p:spPr>
        <p:txBody>
          <a:bodyPr/>
          <a:lstStyle/>
          <a:p>
            <a:r>
              <a:rPr lang="fi-FI" dirty="0"/>
              <a:t>Yhteydenottosivu on pyritty pitämään selkeänä tarjoten kuitenkin informatiivisuutta. Sivuston alalaidasta väylät palvelun tarjoajan sivulle.</a:t>
            </a:r>
          </a:p>
          <a:p>
            <a:r>
              <a:rPr lang="fi-FI" dirty="0"/>
              <a:t>Sivuston keskivaihe on varattu viestin lähettämistä varten. Tekstikenttää on rajattu jotta se ohjaisi lähettämään lyhyempiä viestejä.</a:t>
            </a:r>
          </a:p>
          <a:p>
            <a:r>
              <a:rPr lang="fi-FI" dirty="0"/>
              <a:t>Sivuston yläpuolella on ikonit pikasiirtymiä varten, kuten muillakin sivuilla, jotta ”ohjelman” sivustolla olisi sujuvaa liikkua.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8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z="5400" dirty="0"/>
              <a:t>Selainpohjainen UI</a:t>
            </a:r>
            <a:endParaRPr lang="en-US" sz="54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/>
              <a:t>Selainpohjainen käyttöliittymä on tarkoitettu kirjanpitäjille ja järjestelmän ylläpitäjille kirjanpitotoimistossa.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/>
              <a:t>Asiakas käyttää Mobiiliversiota ja muuta kirjanpito-ohjelmistoa kirjanpidon oman osan hoitamiseen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Selainpohjaisen</a:t>
            </a:r>
            <a:r>
              <a:rPr lang="en-US" sz="2200" dirty="0"/>
              <a:t> </a:t>
            </a:r>
            <a:r>
              <a:rPr lang="en-US" sz="2200" dirty="0" err="1"/>
              <a:t>käyttöliittymän</a:t>
            </a:r>
            <a:r>
              <a:rPr lang="en-US" sz="2200" dirty="0"/>
              <a:t> </a:t>
            </a:r>
            <a:r>
              <a:rPr lang="en-US" sz="2200" dirty="0" err="1"/>
              <a:t>tarkoituksena</a:t>
            </a:r>
            <a:r>
              <a:rPr lang="en-US" sz="2200" dirty="0"/>
              <a:t> on </a:t>
            </a:r>
            <a:r>
              <a:rPr lang="en-US" sz="2200" dirty="0" err="1"/>
              <a:t>mahdolistaa</a:t>
            </a:r>
            <a:r>
              <a:rPr lang="en-US" sz="2200" dirty="0"/>
              <a:t> </a:t>
            </a:r>
            <a:r>
              <a:rPr lang="en-US" sz="2200" dirty="0" err="1"/>
              <a:t>ensisijaisesti</a:t>
            </a:r>
            <a:r>
              <a:rPr lang="en-US" sz="2200" dirty="0"/>
              <a:t> </a:t>
            </a:r>
            <a:r>
              <a:rPr lang="en-US" sz="2200" dirty="0" err="1"/>
              <a:t>toimia</a:t>
            </a:r>
            <a:r>
              <a:rPr lang="en-US" sz="2200" dirty="0"/>
              <a:t> </a:t>
            </a:r>
            <a:r>
              <a:rPr lang="en-US" sz="2200" dirty="0" err="1"/>
              <a:t>yhden</a:t>
            </a:r>
            <a:r>
              <a:rPr lang="en-US" sz="2200" dirty="0"/>
              <a:t> </a:t>
            </a:r>
            <a:r>
              <a:rPr lang="en-US" sz="2200" dirty="0" err="1"/>
              <a:t>asiakkaan</a:t>
            </a:r>
            <a:r>
              <a:rPr lang="en-US" sz="2200" dirty="0"/>
              <a:t> </a:t>
            </a:r>
            <a:r>
              <a:rPr lang="en-US" sz="2200" dirty="0" err="1"/>
              <a:t>käyttöliittymänä</a:t>
            </a:r>
            <a:r>
              <a:rPr lang="en-US" sz="2200" dirty="0"/>
              <a:t>, </a:t>
            </a:r>
            <a:r>
              <a:rPr lang="en-US" sz="2200" dirty="0" err="1"/>
              <a:t>mutta</a:t>
            </a:r>
            <a:r>
              <a:rPr lang="en-US" sz="2200" dirty="0"/>
              <a:t> </a:t>
            </a:r>
            <a:r>
              <a:rPr lang="en-US" sz="2200" dirty="0" err="1"/>
              <a:t>siinä</a:t>
            </a:r>
            <a:r>
              <a:rPr lang="en-US" sz="2200" dirty="0"/>
              <a:t> on </a:t>
            </a:r>
            <a:r>
              <a:rPr lang="en-US" sz="2200" dirty="0" err="1"/>
              <a:t>mahdollisuus</a:t>
            </a:r>
            <a:r>
              <a:rPr lang="en-US" sz="2200" dirty="0"/>
              <a:t> </a:t>
            </a:r>
            <a:r>
              <a:rPr lang="en-US" sz="2200" dirty="0" err="1"/>
              <a:t>tarkastella</a:t>
            </a:r>
            <a:r>
              <a:rPr lang="en-US" sz="2200" dirty="0"/>
              <a:t> </a:t>
            </a:r>
            <a:r>
              <a:rPr lang="en-US" sz="2200" dirty="0" err="1"/>
              <a:t>Statistiikka</a:t>
            </a:r>
            <a:r>
              <a:rPr lang="en-US" sz="2200" dirty="0"/>
              <a:t> </a:t>
            </a:r>
            <a:r>
              <a:rPr lang="en-US" sz="2200" dirty="0" err="1"/>
              <a:t>myös</a:t>
            </a:r>
            <a:r>
              <a:rPr lang="en-US" sz="2200" dirty="0"/>
              <a:t> </a:t>
            </a:r>
            <a:r>
              <a:rPr lang="en-US" sz="2200" dirty="0" err="1"/>
              <a:t>kaikkien</a:t>
            </a:r>
            <a:r>
              <a:rPr lang="en-US" sz="2200" dirty="0"/>
              <a:t> </a:t>
            </a:r>
            <a:r>
              <a:rPr lang="en-US" sz="2200" dirty="0" err="1"/>
              <a:t>asiakkaiden</a:t>
            </a:r>
            <a:r>
              <a:rPr lang="en-US" sz="2200" dirty="0"/>
              <a:t> </a:t>
            </a:r>
            <a:r>
              <a:rPr lang="en-US" sz="2200" dirty="0" err="1"/>
              <a:t>osalta</a:t>
            </a:r>
            <a:r>
              <a:rPr lang="en-US" sz="2200" dirty="0"/>
              <a:t> </a:t>
            </a:r>
            <a:r>
              <a:rPr lang="en-US" sz="2200" dirty="0" err="1"/>
              <a:t>joihin</a:t>
            </a:r>
            <a:r>
              <a:rPr lang="en-US" sz="2200" dirty="0"/>
              <a:t> </a:t>
            </a:r>
            <a:r>
              <a:rPr lang="en-US" sz="2200" dirty="0" err="1"/>
              <a:t>käyttäjällä</a:t>
            </a:r>
            <a:r>
              <a:rPr lang="en-US" sz="2200" dirty="0"/>
              <a:t> on </a:t>
            </a:r>
            <a:r>
              <a:rPr lang="en-US" sz="2200" dirty="0" err="1"/>
              <a:t>käyttöoikeus</a:t>
            </a:r>
            <a:endParaRPr lang="fi-FI" sz="2200" dirty="0"/>
          </a:p>
        </p:txBody>
      </p:sp>
      <p:pic>
        <p:nvPicPr>
          <p:cNvPr id="8" name="Picture Placeholder 7" descr="group of people high fiving&#10;">
            <a:extLst>
              <a:ext uri="{FF2B5EF4-FFF2-40B4-BE49-F238E27FC236}">
                <a16:creationId xmlns:a16="http://schemas.microsoft.com/office/drawing/2014/main" id="{F602090C-4003-4A9A-8F17-0FDDFD83F82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6101" r="2" b="8612"/>
          <a:stretch/>
        </p:blipFill>
        <p:spPr>
          <a:xfrm>
            <a:off x="7863840" y="474171"/>
            <a:ext cx="4014216" cy="3139993"/>
          </a:xfrm>
          <a:prstGeom prst="rect">
            <a:avLst/>
          </a:prstGeom>
        </p:spPr>
      </p:pic>
      <p:pic>
        <p:nvPicPr>
          <p:cNvPr id="9" name="Picture Placeholder 8" descr="A stack of receipt papers&#10;&#10;AI-generated content may be incorrect.">
            <a:extLst>
              <a:ext uri="{FF2B5EF4-FFF2-40B4-BE49-F238E27FC236}">
                <a16:creationId xmlns:a16="http://schemas.microsoft.com/office/drawing/2014/main" id="{D1CAA8E0-B4EC-9532-7996-0B8C02E6AC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656" b="3656"/>
          <a:stretch>
            <a:fillRect/>
          </a:stretch>
        </p:blipFill>
        <p:spPr>
          <a:xfrm>
            <a:off x="8103035" y="4079193"/>
            <a:ext cx="3517538" cy="21762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i-FI" sz="2800" dirty="0">
                <a:solidFill>
                  <a:schemeClr val="tx1"/>
                </a:solidFill>
              </a:rPr>
              <a:t>Ohjelman rakenne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9879B-7534-4AE1-813D-DDCAD3281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“</a:t>
            </a:r>
            <a:r>
              <a:rPr lang="en-US" sz="1700" dirty="0" err="1">
                <a:solidFill>
                  <a:schemeClr val="tx1"/>
                </a:solidFill>
              </a:rPr>
              <a:t>Ohjelma</a:t>
            </a:r>
            <a:r>
              <a:rPr lang="en-US" sz="1700" dirty="0">
                <a:solidFill>
                  <a:schemeClr val="tx1"/>
                </a:solidFill>
              </a:rPr>
              <a:t>” </a:t>
            </a:r>
            <a:r>
              <a:rPr lang="en-US" sz="1700" dirty="0" err="1">
                <a:solidFill>
                  <a:schemeClr val="tx1"/>
                </a:solidFill>
              </a:rPr>
              <a:t>toimii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vuoropuhelussa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palveluntarjoajan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verkkosivujen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kautta</a:t>
            </a:r>
            <a:r>
              <a:rPr lang="en-US" sz="1700" dirty="0">
                <a:solidFill>
                  <a:schemeClr val="tx1"/>
                </a:solidFill>
              </a:rPr>
              <a:t>. </a:t>
            </a:r>
            <a:r>
              <a:rPr lang="en-US" sz="1700" dirty="0" err="1">
                <a:solidFill>
                  <a:schemeClr val="tx1"/>
                </a:solidFill>
              </a:rPr>
              <a:t>Itse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ohjelman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selainkäyttöliittymä</a:t>
            </a:r>
            <a:r>
              <a:rPr lang="en-US" sz="1700" dirty="0">
                <a:solidFill>
                  <a:schemeClr val="tx1"/>
                </a:solidFill>
              </a:rPr>
              <a:t> on </a:t>
            </a:r>
            <a:r>
              <a:rPr lang="en-US" sz="1700" dirty="0" err="1">
                <a:solidFill>
                  <a:schemeClr val="tx1"/>
                </a:solidFill>
              </a:rPr>
              <a:t>pyritty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pitämään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mahdollisimman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kevyänä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joten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dokumentaatiota</a:t>
            </a:r>
            <a:r>
              <a:rPr lang="en-US" sz="1700" dirty="0">
                <a:solidFill>
                  <a:schemeClr val="tx1"/>
                </a:solidFill>
              </a:rPr>
              <a:t> ja </a:t>
            </a:r>
            <a:r>
              <a:rPr lang="en-US" sz="1700" dirty="0" err="1">
                <a:solidFill>
                  <a:schemeClr val="tx1"/>
                </a:solidFill>
              </a:rPr>
              <a:t>muuta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yleistä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tietoa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ei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selainpohjalle</a:t>
            </a:r>
            <a:r>
              <a:rPr lang="en-US" sz="1700" dirty="0">
                <a:solidFill>
                  <a:schemeClr val="tx1"/>
                </a:solidFill>
              </a:rPr>
              <a:t> ole </a:t>
            </a:r>
            <a:r>
              <a:rPr lang="en-US" sz="1700" dirty="0" err="1">
                <a:solidFill>
                  <a:schemeClr val="tx1"/>
                </a:solidFill>
              </a:rPr>
              <a:t>viety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vaan</a:t>
            </a:r>
            <a:r>
              <a:rPr lang="en-US" sz="1700" dirty="0">
                <a:solidFill>
                  <a:schemeClr val="tx1"/>
                </a:solidFill>
              </a:rPr>
              <a:t> “</a:t>
            </a:r>
            <a:r>
              <a:rPr lang="en-US" sz="1700" dirty="0" err="1">
                <a:solidFill>
                  <a:schemeClr val="tx1"/>
                </a:solidFill>
              </a:rPr>
              <a:t>ohjelma</a:t>
            </a:r>
            <a:r>
              <a:rPr lang="en-US" sz="1700" dirty="0">
                <a:solidFill>
                  <a:schemeClr val="tx1"/>
                </a:solidFill>
              </a:rPr>
              <a:t>” </a:t>
            </a:r>
            <a:r>
              <a:rPr lang="en-US" sz="1700" dirty="0" err="1">
                <a:solidFill>
                  <a:schemeClr val="tx1"/>
                </a:solidFill>
              </a:rPr>
              <a:t>hyödyntää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yleisluonnollisen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tiedon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osaslta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palveluntarjoajan</a:t>
            </a:r>
            <a:r>
              <a:rPr lang="en-US" sz="1700" dirty="0">
                <a:solidFill>
                  <a:schemeClr val="tx1"/>
                </a:solidFill>
              </a:rPr>
              <a:t> ja </a:t>
            </a:r>
            <a:r>
              <a:rPr lang="en-US" sz="1700" dirty="0" err="1">
                <a:solidFill>
                  <a:schemeClr val="tx1"/>
                </a:solidFill>
              </a:rPr>
              <a:t>muiden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rajapintoja</a:t>
            </a:r>
            <a:endParaRPr lang="en-US" sz="17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04E3B-1469-E14F-F7D4-AC56C4CF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60420"/>
            <a:ext cx="6922008" cy="46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41CC2E2-9B19-6783-1D47-C462214F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Kirjautuminen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0D84AC-CF08-EF51-A598-5CD56F893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721" y="306491"/>
            <a:ext cx="2631687" cy="6049859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7ADC55-17BF-2649-6F38-9390B439D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/>
              <a:t>Kirjautumissivun ylälaitaan on laitettu kirjautuminen koska kirjautumissivu on haluttu pitää ”info/mainossivuna.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/>
              <a:t>Kirjautumissivun kautta useita linkkejä palveluntarjoajan sivuille eri osa-alueille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B158A-512C-728B-3910-76E8E9EA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3FBF-01FA-CBA4-ADB2-AC69DAE3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22FC-0AB1-6287-1E7F-C8926419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04F48-783F-202B-191F-11925976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Etusivu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367381-757B-94CC-D153-A156C4D3F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908" y="640080"/>
            <a:ext cx="2259024" cy="5577840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76B62-5774-7106-8981-8768D4CF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/>
              <a:t>Etusivu on myös informaatiopainotteinen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/>
              <a:t>Ylälaidassa on kolme </a:t>
            </a:r>
            <a:r>
              <a:rPr lang="fi-FI" sz="2200" dirty="0" err="1"/>
              <a:t>iconia</a:t>
            </a:r>
            <a:r>
              <a:rPr lang="fi-FI" sz="2200" dirty="0"/>
              <a:t> jotka vaihtelevat sivun mukaan, mutta ne toimivat pikalinkkeinä sivustolla liikkumiseen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/>
              <a:t>Sivuston paraatipaikalla keskellä on pikalinkit muihin keskeisiin sivuihin ”ohjelman” sivustolla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87C96-C72A-C86C-E29C-123843E5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20E0B-BAEB-937C-DB56-C242A04F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DF1D-6C4B-C9DE-83C7-9925F2BE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9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73738-EB72-4CD9-8528-5EB8AABA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Asiakasvalinta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196E-E6E8-0080-CBDF-7CDC19F30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Asiakasvalinta sivulla toimii suodattimena arkisto, statistiikka ja asiakasasetuksiin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Sivulta on helppo liikkuminen eteenpäin valitun asiakkaan tietojen tutkimiseksi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000" dirty="0"/>
              <a:t>Sivuston alalaitaan on jätetty tila infolle. Dokumentaatio linkki vie suoraan Statistiikka, arkisto yleisohjeisiin josta pääsy myös asetusdokumentaation.</a:t>
            </a: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5457B7-BCFA-0018-0BF4-7FE6DF7B1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5735" y="717012"/>
            <a:ext cx="2287399" cy="544619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24D48-1808-AB3D-097C-792B551E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tint val="75000"/>
                  </a:scheme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B9F37-E3DD-A267-2A3C-C97F1F87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0F2F2-2823-7281-ED88-35F703C3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0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0DDC8-6B59-708F-6E14-50B03550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9" y="992094"/>
            <a:ext cx="2890288" cy="1586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i-FI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Statistiikka</a:t>
            </a:r>
            <a:br>
              <a:rPr lang="fi-FI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6F2C9C-40B9-0A68-A5C1-854598192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819" y="578738"/>
            <a:ext cx="2452512" cy="567054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5E369-144C-A23F-8F0F-A726663A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tint val="75000"/>
                  </a:scheme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F1E19-249B-E51F-E9BA-1AEEAAD4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5F64-B41E-EF27-9443-56DDE94B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A055E-B13D-473E-ADA4-6EB9FCDD1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i-FI" dirty="0"/>
              <a:t>Statistiikka sivulla valitaan yksittäinen asiakas tai kaikki asiakkaat, jonka jälkeen ”Ohjelma” tarjoaa keskeistä tietoa asiakkaasta, kuten sovelluksessa käytetty aika, kuvatut kuitit ajanjaksolla, lähetetyt kysymykset ja annetut palautepisteet.</a:t>
            </a:r>
          </a:p>
          <a:p>
            <a:endParaRPr lang="fi-FI" dirty="0"/>
          </a:p>
          <a:p>
            <a:r>
              <a:rPr lang="fi-FI" dirty="0"/>
              <a:t>Statistiikka valikkoa voi muokata asetuksissa.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4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71875-54A4-10E9-2956-1E44F317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Asetukset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9BBC04-23EA-9DB6-5F69-22A3FAD2B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01" y="640080"/>
            <a:ext cx="2356637" cy="5577840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E3D2-3536-261E-1532-DED00B7C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/>
              <a:t>Asetuksissa on </a:t>
            </a:r>
            <a:r>
              <a:rPr lang="fi-FI" sz="2200" dirty="0" err="1"/>
              <a:t>alasvetovalikko</a:t>
            </a:r>
            <a:r>
              <a:rPr lang="fi-FI" sz="2200" dirty="0"/>
              <a:t> joka on palveluntarjoajan osalta muokattavissa.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/>
              <a:t>Asetuskentässä käytetään käytössä/poissa käytössä </a:t>
            </a:r>
            <a:r>
              <a:rPr lang="fi-FI" sz="2200" dirty="0" err="1"/>
              <a:t>ruksimista</a:t>
            </a:r>
            <a:r>
              <a:rPr lang="fi-FI" sz="2200" dirty="0"/>
              <a:t> ja liukuvalikkoja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/>
              <a:t>Sivuston alalaidassa jatkuu edellisten sivujen </a:t>
            </a:r>
            <a:r>
              <a:rPr lang="fi-FI" sz="2200" dirty="0" err="1"/>
              <a:t>informaatiivinen</a:t>
            </a:r>
            <a:r>
              <a:rPr lang="fi-FI" sz="2200" dirty="0"/>
              <a:t> osio josta myös mahdollisuus yhteydenottoon palveluntarjoajaan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99A27-BD4C-14A1-3707-AC9FAC28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63E72-7BA7-1BA2-C6F2-CB6CED39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F8057-242C-98C5-2265-315CE008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3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C3D781A-966B-CFEE-6BBB-54E5FBC26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038" y="965199"/>
            <a:ext cx="2118869" cy="492760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16DE8-8D85-1ECD-C838-FFBFFE0F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Arkisto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09AA-6E9A-AE3E-9CCC-91BE5C0E1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59354" y="2798064"/>
            <a:ext cx="5461095" cy="3417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>
                <a:solidFill>
                  <a:srgbClr val="FFFFFF"/>
                </a:solidFill>
              </a:rPr>
              <a:t>Arkistosivulla keskeistä on taulukkomainen listaus arkistoiduista kuiteista joita pääsee tarkastelemaan arkistonäkymäkentässä sivun keskellä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>
                <a:solidFill>
                  <a:srgbClr val="FFFFFF"/>
                </a:solidFill>
              </a:rPr>
              <a:t>Kuittia etsitään sivun ylälaidassa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>
                <a:solidFill>
                  <a:srgbClr val="FFFFFF"/>
                </a:solidFill>
              </a:rPr>
              <a:t>Sivun keskellä arkisto/kuitti näkymä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fi-FI" sz="2200" dirty="0">
                <a:solidFill>
                  <a:srgbClr val="FFFFFF"/>
                </a:solidFill>
              </a:rPr>
              <a:t>Sivun alhaalla informatiivinen teema jatkuu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EE911-66AA-D8E4-3C73-7AD97396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EFDB2-73D5-E647-3C33-C3A34232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630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itle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C3B28-19AB-C42E-DA02-30806A07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1104" y="6356350"/>
            <a:ext cx="1295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C18C1E5-FB55-42F5-BD6D-9CC153FCDB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373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KuittiAPP</vt:lpstr>
      <vt:lpstr>Selainpohjainen UI</vt:lpstr>
      <vt:lpstr>Ohjelman rakenne</vt:lpstr>
      <vt:lpstr>Kirjautuminen</vt:lpstr>
      <vt:lpstr>Etusivu</vt:lpstr>
      <vt:lpstr>Asiakasvalinta</vt:lpstr>
      <vt:lpstr>Statistiikka </vt:lpstr>
      <vt:lpstr>Asetukset</vt:lpstr>
      <vt:lpstr>Arkisto</vt:lpstr>
      <vt:lpstr>Yhteydenotto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Bragge Janne TTM23SAI</dc:creator>
  <cp:lastModifiedBy>Bragge Janne TTM23SAI</cp:lastModifiedBy>
  <cp:revision>1</cp:revision>
  <dcterms:created xsi:type="dcterms:W3CDTF">2025-01-31T08:40:02Z</dcterms:created>
  <dcterms:modified xsi:type="dcterms:W3CDTF">2025-01-31T09:48:28Z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