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3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Droplets-HD-Title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algn="ctr" indent="0" marL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97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9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8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89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0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7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795" name="TextBox 12"/>
          <p:cNvSpPr txBox="1"/>
          <p:nvPr/>
        </p:nvSpPr>
        <p:spPr>
          <a:xfrm>
            <a:off x="1001488" y="75416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96" name="TextBox 13"/>
          <p:cNvSpPr txBox="1"/>
          <p:nvPr/>
        </p:nvSpPr>
        <p:spPr>
          <a:xfrm>
            <a:off x="10557558" y="29935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7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1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09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0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5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8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15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55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6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7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7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6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8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8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5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7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0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5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8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14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7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4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5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7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6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7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819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8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7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70000"/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/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dirty="0" lang="en-US"/>
              <a:t>10/2/2069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baseline="0" cap="all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" Target="slide4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dirty="0" lang="en-US"/>
              <a:t>Traffic Management</a:t>
            </a:r>
            <a:endParaRPr b="1" dirty="0" lang="en-IN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b="1" dirty="0" i="1" lang="en-US"/>
              <a:t>Historical traffic data and machine learning algorithms to predict congestion patterns</a:t>
            </a:r>
            <a:endParaRPr b="1" dirty="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1427"/>
          </a:xfrm>
        </p:spPr>
        <p:txBody>
          <a:bodyPr/>
          <a:p>
            <a:r>
              <a:rPr b="1" dirty="0" sz="36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b="1" dirty="0" sz="36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3600" lang="en-US" spc="5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dirty="0" lang="en-US"/>
          </a:p>
        </p:txBody>
      </p:sp>
      <p:sp>
        <p:nvSpPr>
          <p:cNvPr id="1048700" name="Content Placeholder 3"/>
          <p:cNvSpPr txBox="1">
            <a:spLocks noGrp="1"/>
          </p:cNvSpPr>
          <p:nvPr>
            <p:ph sz="quarter" idx="13"/>
          </p:nvPr>
        </p:nvSpPr>
        <p:spPr>
          <a:xfrm>
            <a:off x="913775" y="1679944"/>
            <a:ext cx="10363200" cy="6052183"/>
          </a:xfrm>
          <a:prstGeom prst="rect"/>
          <a:noFill/>
        </p:spPr>
        <p:txBody>
          <a:bodyPr wrap="square">
            <a:spAutoFit/>
          </a:bodyPr>
          <a:p>
            <a:pPr algn="just" marL="12700" marR="6350">
              <a:lnSpc>
                <a:spcPts val="1140"/>
              </a:lnSpc>
              <a:spcBef>
                <a:spcPts val="845"/>
              </a:spcBef>
            </a:pP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promising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research. There-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fore,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multiple directions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to conduct in</a:t>
            </a:r>
          </a:p>
          <a:p>
            <a:pPr algn="just" indent="0" marL="0" marR="6350">
              <a:lnSpc>
                <a:spcPts val="1140"/>
              </a:lnSpc>
              <a:spcBef>
                <a:spcPts val="845"/>
              </a:spcBef>
              <a:buNone/>
            </a:pP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research.</a:t>
            </a:r>
          </a:p>
          <a:p>
            <a:pPr algn="just" indent="0" marL="0" marR="6350">
              <a:lnSpc>
                <a:spcPts val="1140"/>
              </a:lnSpc>
              <a:spcBef>
                <a:spcPts val="845"/>
              </a:spcBef>
              <a:buNone/>
            </a:pPr>
            <a:endParaRPr cap="none" dirty="0" sz="1800" lang="en-US">
              <a:latin typeface="Times New Roman"/>
              <a:cs typeface="Times New Roman"/>
            </a:endParaRPr>
          </a:p>
          <a:p>
            <a:pPr algn="just" indent="0" marL="12700" marR="7620">
              <a:lnSpc>
                <a:spcPts val="1140"/>
              </a:lnSpc>
              <a:spcBef>
                <a:spcPts val="10"/>
              </a:spcBef>
              <a:buNone/>
            </a:pP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Numerous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already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been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applied </a:t>
            </a:r>
            <a:r>
              <a:rPr cap="none" dirty="0" sz="18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 road 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forecasting. However, </a:t>
            </a:r>
          </a:p>
          <a:p>
            <a:pPr algn="just" indent="0" marL="12700" marR="7620">
              <a:lnSpc>
                <a:spcPts val="1140"/>
              </a:lnSpc>
              <a:spcBef>
                <a:spcPts val="10"/>
              </a:spcBef>
              <a:buNone/>
            </a:pPr>
            <a:endParaRPr cap="none" dirty="0" sz="1800" lang="en-US" spc="-1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7620">
              <a:lnSpc>
                <a:spcPts val="1140"/>
              </a:lnSpc>
              <a:spcBef>
                <a:spcPts val="10"/>
              </a:spcBef>
              <a:buNone/>
            </a:pP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newly 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developed forecasting models,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scope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cap="none" dirty="0" sz="18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make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</a:p>
          <a:p>
            <a:pPr algn="just" indent="0" marL="12700" marR="7620">
              <a:lnSpc>
                <a:spcPts val="1140"/>
              </a:lnSpc>
              <a:spcBef>
                <a:spcPts val="10"/>
              </a:spcBef>
              <a:buNone/>
            </a:pPr>
            <a:endParaRPr cap="none" dirty="0" sz="1800" lang="en-US" spc="1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7620">
              <a:lnSpc>
                <a:spcPts val="1140"/>
              </a:lnSpc>
              <a:spcBef>
                <a:spcPts val="10"/>
              </a:spcBef>
              <a:buNone/>
            </a:pP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precise.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era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information,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increased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cap="none" dirty="0" sz="18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applying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newly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algn="just" indent="0" marL="12700" marR="7620">
              <a:lnSpc>
                <a:spcPts val="1140"/>
              </a:lnSpc>
              <a:spcBef>
                <a:spcPts val="10"/>
              </a:spcBef>
              <a:buNone/>
            </a:pPr>
            <a:endParaRPr cap="none" dirty="0" sz="1800" lang="en-US" spc="-1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7620">
              <a:lnSpc>
                <a:spcPts val="1140"/>
              </a:lnSpc>
              <a:spcBef>
                <a:spcPts val="10"/>
              </a:spcBef>
              <a:buNone/>
            </a:pP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developed forecasting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improve</a:t>
            </a:r>
            <a:r>
              <a:rPr cap="none" dirty="0" sz="1800" lang="en-US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1800" lang="en-US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r>
              <a:rPr cap="none" dirty="0" sz="1800" lang="en-US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accuracy.</a:t>
            </a:r>
          </a:p>
          <a:p>
            <a:pPr algn="just" indent="0" marL="12700" marR="7620">
              <a:lnSpc>
                <a:spcPts val="1140"/>
              </a:lnSpc>
              <a:spcBef>
                <a:spcPts val="10"/>
              </a:spcBef>
              <a:buNone/>
            </a:pPr>
            <a:endParaRPr cap="none" dirty="0" sz="1800" lang="en-US">
              <a:latin typeface="Times New Roman"/>
              <a:cs typeface="Times New Roman"/>
            </a:endParaRPr>
          </a:p>
          <a:p>
            <a:pPr algn="just" indent="189865" marL="12700" marR="7620">
              <a:lnSpc>
                <a:spcPts val="1140"/>
              </a:lnSpc>
              <a:spcBef>
                <a:spcPts val="40"/>
              </a:spcBef>
            </a:pP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18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5" err="1">
                <a:solidFill>
                  <a:srgbClr val="231F20"/>
                </a:solidFill>
                <a:latin typeface="Times New Roman"/>
                <a:cs typeface="Times New Roman"/>
              </a:rPr>
              <a:t>semisupervised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cap="none" dirty="0" sz="18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was</a:t>
            </a:r>
            <a:r>
              <a:rPr cap="none" dirty="0" sz="18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cap="none" dirty="0" sz="18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18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45" err="1">
                <a:solidFill>
                  <a:srgbClr val="231F20"/>
                </a:solidFill>
                <a:latin typeface="Times New Roman"/>
                <a:cs typeface="Times New Roman"/>
              </a:rPr>
              <a:t>eml</a:t>
            </a:r>
            <a:r>
              <a:rPr cap="none" dirty="0" sz="18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model.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learning algorithms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</a:p>
          <a:p>
            <a:pPr algn="just" indent="0" marL="12700" marR="7620">
              <a:lnSpc>
                <a:spcPts val="1140"/>
              </a:lnSpc>
              <a:spcBef>
                <a:spcPts val="40"/>
              </a:spcBef>
              <a:buNone/>
            </a:pPr>
            <a:endParaRPr cap="none" dirty="0" sz="1800" lang="en-US" spc="-1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7620">
              <a:lnSpc>
                <a:spcPts val="1140"/>
              </a:lnSpc>
              <a:spcBef>
                <a:spcPts val="40"/>
              </a:spcBef>
              <a:buNone/>
            </a:pP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ex- 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 err="1">
                <a:solidFill>
                  <a:srgbClr val="231F20"/>
                </a:solidFill>
                <a:latin typeface="Times New Roman"/>
                <a:cs typeface="Times New Roman"/>
              </a:rPr>
              <a:t>plored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using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both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labelled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5" err="1">
                <a:solidFill>
                  <a:srgbClr val="231F20"/>
                </a:solidFill>
                <a:latin typeface="Times New Roman"/>
                <a:cs typeface="Times New Roman"/>
              </a:rPr>
              <a:t>unlabelled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higher </a:t>
            </a:r>
            <a:r>
              <a:rPr cap="none" dirty="0" sz="18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accuracy.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Also,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limited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</a:p>
          <a:p>
            <a:pPr algn="just" indent="0" marL="12700" marR="7620">
              <a:lnSpc>
                <a:spcPts val="1140"/>
              </a:lnSpc>
              <a:spcBef>
                <a:spcPts val="40"/>
              </a:spcBef>
              <a:buNone/>
            </a:pPr>
            <a:endParaRPr cap="none" dirty="0" sz="1800" lang="en-US" spc="2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7620">
              <a:lnSpc>
                <a:spcPts val="1140"/>
              </a:lnSpc>
              <a:spcBef>
                <a:spcPts val="40"/>
              </a:spcBef>
              <a:buNone/>
            </a:pP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cap="none" dirty="0" sz="18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focused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real-time congestion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forecasting.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future,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re-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searches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pay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attention to </a:t>
            </a:r>
          </a:p>
          <a:p>
            <a:pPr algn="just" indent="0" marL="12700" marR="7620">
              <a:lnSpc>
                <a:spcPts val="1140"/>
              </a:lnSpc>
              <a:spcBef>
                <a:spcPts val="40"/>
              </a:spcBef>
              <a:buNone/>
            </a:pPr>
            <a:endParaRPr cap="none" dirty="0" sz="1800" lang="en-US" spc="1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7620">
              <a:lnSpc>
                <a:spcPts val="1140"/>
              </a:lnSpc>
              <a:spcBef>
                <a:spcPts val="40"/>
              </a:spcBef>
              <a:buNone/>
            </a:pP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real-time 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18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estimation</a:t>
            </a:r>
            <a:r>
              <a:rPr cap="none" dirty="0" sz="1800" lang="en-US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problem.</a:t>
            </a:r>
          </a:p>
          <a:p>
            <a:pPr algn="just" indent="0" marL="12700" marR="7620">
              <a:lnSpc>
                <a:spcPts val="1140"/>
              </a:lnSpc>
              <a:spcBef>
                <a:spcPts val="40"/>
              </a:spcBef>
              <a:buNone/>
            </a:pPr>
            <a:endParaRPr cap="none" dirty="0" sz="1800" lang="en-US">
              <a:latin typeface="Times New Roman"/>
              <a:cs typeface="Times New Roman"/>
            </a:endParaRPr>
          </a:p>
          <a:p>
            <a:pPr algn="just" indent="189865" marL="12700" marR="5080">
              <a:lnSpc>
                <a:spcPts val="1140"/>
              </a:lnSpc>
              <a:spcBef>
                <a:spcPts val="35"/>
              </a:spcBef>
            </a:pP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Another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future direction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focusing </a:t>
            </a:r>
            <a:r>
              <a:rPr cap="none" dirty="0" sz="1800" lang="en-US" spc="3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level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of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cap="none" dirty="0" sz="18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studies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have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</a:p>
          <a:p>
            <a:pPr algn="just" indent="0" marL="12700" marR="5080">
              <a:lnSpc>
                <a:spcPts val="1140"/>
              </a:lnSpc>
              <a:spcBef>
                <a:spcPts val="35"/>
              </a:spcBef>
              <a:buNone/>
            </a:pPr>
            <a:endParaRPr cap="none" dirty="0" sz="1800" lang="en-US" spc="2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5080">
              <a:lnSpc>
                <a:spcPts val="1140"/>
              </a:lnSpc>
              <a:spcBef>
                <a:spcPts val="35"/>
              </a:spcBef>
              <a:buNone/>
            </a:pP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18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few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states. However,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better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management,</a:t>
            </a:r>
            <a:r>
              <a:rPr cap="none" dirty="0" sz="1800" lang="en-US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knowing</a:t>
            </a:r>
            <a:r>
              <a:rPr cap="none" dirty="0" sz="1800" lang="en-US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1800" lang="en-US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grade</a:t>
            </a:r>
            <a:r>
              <a:rPr cap="none" dirty="0" sz="1800" lang="en-US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1800" lang="en-US" spc="11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algn="just" indent="0" marL="12700" marR="5080">
              <a:lnSpc>
                <a:spcPts val="1140"/>
              </a:lnSpc>
              <a:spcBef>
                <a:spcPts val="35"/>
              </a:spcBef>
              <a:buNone/>
            </a:pPr>
            <a:endParaRPr cap="none" dirty="0" sz="1800" lang="en-US" spc="114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5080">
              <a:lnSpc>
                <a:spcPts val="1140"/>
              </a:lnSpc>
              <a:spcBef>
                <a:spcPts val="35"/>
              </a:spcBef>
              <a:buNone/>
            </a:pP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cap="none" dirty="0" sz="1800" lang="en-US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cap="none" dirty="0" sz="1800" lang="en-US" spc="1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 err="1">
                <a:solidFill>
                  <a:srgbClr val="231F20"/>
                </a:solidFill>
                <a:latin typeface="Times New Roman"/>
                <a:cs typeface="Times New Roman"/>
              </a:rPr>
              <a:t>essen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</a:p>
          <a:p>
            <a:pPr algn="just" indent="0" marL="12700" marR="5080">
              <a:lnSpc>
                <a:spcPts val="1140"/>
              </a:lnSpc>
              <a:spcBef>
                <a:spcPts val="35"/>
              </a:spcBef>
              <a:buNone/>
            </a:pPr>
            <a:endParaRPr cap="none" dirty="0" sz="1800" lang="en-US">
              <a:latin typeface="Times New Roman"/>
              <a:cs typeface="Times New Roman"/>
            </a:endParaRPr>
          </a:p>
          <a:p>
            <a:pPr algn="just" marL="12700" marR="5080">
              <a:lnSpc>
                <a:spcPts val="1140"/>
              </a:lnSpc>
              <a:spcBef>
                <a:spcPts val="25"/>
              </a:spcBef>
            </a:pPr>
            <a:r>
              <a:rPr cap="none" dirty="0" sz="1800" lang="en-US" err="1">
                <a:solidFill>
                  <a:srgbClr val="231F20"/>
                </a:solidFill>
                <a:latin typeface="Times New Roman"/>
                <a:cs typeface="Times New Roman"/>
              </a:rPr>
              <a:t>Tial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future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researches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should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focus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30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this.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Besides,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most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focused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3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cap="none" dirty="0" sz="1800" lang="en-US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only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one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</a:p>
          <a:p>
            <a:pPr algn="just" indent="0" marL="0" marR="5080">
              <a:lnSpc>
                <a:spcPts val="1140"/>
              </a:lnSpc>
              <a:spcBef>
                <a:spcPts val="25"/>
              </a:spcBef>
              <a:buNone/>
            </a:pPr>
            <a:endParaRPr cap="none" dirty="0" sz="1800" lang="en-US" spc="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0" marR="5080">
              <a:lnSpc>
                <a:spcPts val="1140"/>
              </a:lnSpc>
              <a:spcBef>
                <a:spcPts val="25"/>
              </a:spcBef>
              <a:buNone/>
            </a:pP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pa- </a:t>
            </a:r>
            <a:r>
              <a:rPr cap="none" dirty="0" sz="1800" lang="en-US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5" err="1">
                <a:solidFill>
                  <a:srgbClr val="231F20"/>
                </a:solidFill>
                <a:latin typeface="Times New Roman"/>
                <a:cs typeface="Times New Roman"/>
              </a:rPr>
              <a:t>rameter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forecast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prediction.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excellent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future direction to </a:t>
            </a:r>
          </a:p>
          <a:p>
            <a:pPr algn="just" indent="0" marL="0" marR="5080">
              <a:lnSpc>
                <a:spcPts val="1140"/>
              </a:lnSpc>
              <a:spcBef>
                <a:spcPts val="25"/>
              </a:spcBef>
              <a:buNone/>
            </a:pPr>
            <a:endParaRPr cap="none" dirty="0" sz="1800" lang="en-US" spc="2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0" marR="5080">
              <a:lnSpc>
                <a:spcPts val="1140"/>
              </a:lnSpc>
              <a:spcBef>
                <a:spcPts val="25"/>
              </a:spcBef>
              <a:buNone/>
            </a:pP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give </a:t>
            </a:r>
            <a:r>
              <a:rPr cap="none" dirty="0" sz="1800" lang="en-US" spc="30">
                <a:solidFill>
                  <a:srgbClr val="231F20"/>
                </a:solidFill>
                <a:latin typeface="Times New Roman"/>
                <a:cs typeface="Times New Roman"/>
              </a:rPr>
              <a:t>attention </a:t>
            </a:r>
            <a:r>
              <a:rPr cap="none" dirty="0" sz="1800" lang="en-US" spc="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cap="none" dirty="0" sz="1800" lang="en-US" spc="35">
                <a:solidFill>
                  <a:srgbClr val="231F20"/>
                </a:solidFill>
                <a:latin typeface="Times New Roman"/>
                <a:cs typeface="Times New Roman"/>
              </a:rPr>
              <a:t>than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parameter </a:t>
            </a:r>
            <a:r>
              <a:rPr cap="none" dirty="0" sz="1800" lang="en-US" spc="3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combining the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during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forecasting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algn="just" indent="0" marL="0" marR="5080">
              <a:lnSpc>
                <a:spcPts val="1140"/>
              </a:lnSpc>
              <a:spcBef>
                <a:spcPts val="25"/>
              </a:spcBef>
              <a:buNone/>
            </a:pPr>
            <a:endParaRPr cap="none" dirty="0" sz="1800" lang="en-US" spc="1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0" marR="5080">
              <a:lnSpc>
                <a:spcPts val="1140"/>
              </a:lnSpc>
              <a:spcBef>
                <a:spcPts val="25"/>
              </a:spcBef>
              <a:buNone/>
            </a:pPr>
            <a:r>
              <a:rPr cap="none" dirty="0" sz="18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cap="none" dirty="0" sz="1800" lang="en-US" spc="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reliable</a:t>
            </a:r>
            <a:r>
              <a:rPr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dirty="0" sz="1800"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600" lang="en-US" spc="5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br>
              <a:rPr dirty="0" sz="3600" lang="en-US">
                <a:latin typeface="Times New Roman"/>
                <a:cs typeface="Times New Roman"/>
              </a:rPr>
            </a:br>
            <a:endParaRPr dirty="0" lang="en-US"/>
          </a:p>
        </p:txBody>
      </p:sp>
      <p:sp>
        <p:nvSpPr>
          <p:cNvPr id="1048702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p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getting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more attention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last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few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decades.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infrastructure, </a:t>
            </a:r>
            <a:r>
              <a:rPr cap="none" dirty="0" sz="20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country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facing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problem.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There-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fore,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forecasting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can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allow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authorities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make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plans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take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necessary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actions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avoid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it.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development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artiﬁcial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intelligence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availability of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big</a:t>
            </a:r>
            <a:r>
              <a:rPr cap="none" dirty="0" sz="2000" lang="en-US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cap="none" dirty="0" sz="2000" lang="en-US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cap="none" dirty="0" sz="2000" lang="en-US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led</a:t>
            </a:r>
            <a:r>
              <a:rPr cap="none" dirty="0" sz="2000" lang="en-US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researchers</a:t>
            </a:r>
            <a:r>
              <a:rPr cap="none" dirty="0" sz="2000" lang="en-US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cap="none" dirty="0" sz="2000" lang="en-US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apply</a:t>
            </a:r>
            <a:r>
              <a:rPr cap="none" dirty="0" sz="2000" lang="en-US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cap="none" dirty="0" sz="2000" lang="en-US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models</a:t>
            </a:r>
            <a:r>
              <a:rPr cap="none" dirty="0" sz="2000" lang="en-US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cap="none" dirty="0" sz="20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ﬁeld.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article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methodologies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three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classed.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Although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probabilistic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models are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simple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general,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become complex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while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diﬀerent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factors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congestion,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5" err="1">
                <a:solidFill>
                  <a:srgbClr val="231F20"/>
                </a:solidFill>
                <a:latin typeface="Times New Roman"/>
                <a:cs typeface="Times New Roman"/>
              </a:rPr>
              <a:t>e.G.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Weather,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media,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event,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considered. Machine learning,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especially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deep learning, has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beneﬁt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case. </a:t>
            </a:r>
          </a:p>
          <a:p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Therefore,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deep learning algorithms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became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popular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they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assess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 large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dataset.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However, a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wide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range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machine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learning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algo-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 err="1">
                <a:solidFill>
                  <a:srgbClr val="231F20"/>
                </a:solidFill>
                <a:latin typeface="Times New Roman"/>
                <a:cs typeface="Times New Roman"/>
              </a:rPr>
              <a:t>rithms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yet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applied.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Therefore,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vast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research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ﬁeld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congestion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still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prevails.</a:t>
            </a:r>
            <a:endParaRPr cap="none" dirty="0" sz="2000" lang="en-US">
              <a:latin typeface="Times New Roman"/>
              <a:cs typeface="Times New Roman"/>
            </a:endParaRPr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5"/>
          <p:cNvSpPr txBox="1"/>
          <p:nvPr/>
        </p:nvSpPr>
        <p:spPr>
          <a:xfrm>
            <a:off x="1813988" y="800015"/>
            <a:ext cx="934425" cy="3174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ep</a:t>
            </a:r>
            <a:r>
              <a:rPr dirty="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pc="-30">
                <a:solidFill>
                  <a:srgbClr val="231F20"/>
                </a:solidFill>
                <a:latin typeface="Times New Roman"/>
                <a:cs typeface="Times New Roman"/>
              </a:rPr>
              <a:t>ML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1048704" name="object 6"/>
          <p:cNvSpPr txBox="1"/>
          <p:nvPr/>
        </p:nvSpPr>
        <p:spPr>
          <a:xfrm>
            <a:off x="4024519" y="3603580"/>
            <a:ext cx="512445" cy="1473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dirty="0" sz="800" spc="-1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-3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dirty="0" sz="800" spc="-6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705" name="object 8"/>
          <p:cNvSpPr txBox="1"/>
          <p:nvPr/>
        </p:nvSpPr>
        <p:spPr>
          <a:xfrm>
            <a:off x="3605852" y="3822775"/>
            <a:ext cx="74295" cy="54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dirty="0" sz="1600">
              <a:latin typeface="Times New Roman"/>
              <a:cs typeface="Times New Roman"/>
            </a:endParaRPr>
          </a:p>
        </p:txBody>
      </p:sp>
      <p:sp>
        <p:nvSpPr>
          <p:cNvPr id="1048706" name="object 9"/>
          <p:cNvSpPr txBox="1"/>
          <p:nvPr/>
        </p:nvSpPr>
        <p:spPr>
          <a:xfrm>
            <a:off x="4223417" y="3811753"/>
            <a:ext cx="74295" cy="5460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dirty="0" sz="800">
              <a:latin typeface="Times New Roman"/>
              <a:cs typeface="Times New Roman"/>
            </a:endParaRPr>
          </a:p>
        </p:txBody>
      </p:sp>
      <p:sp>
        <p:nvSpPr>
          <p:cNvPr id="1048707" name="object 10"/>
          <p:cNvSpPr txBox="1"/>
          <p:nvPr/>
        </p:nvSpPr>
        <p:spPr>
          <a:xfrm>
            <a:off x="4840982" y="3803215"/>
            <a:ext cx="61401" cy="5460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endParaRPr dirty="0" sz="1600">
              <a:latin typeface="Times New Roman"/>
              <a:cs typeface="Times New Roman"/>
            </a:endParaRPr>
          </a:p>
        </p:txBody>
      </p:sp>
      <p:sp>
        <p:nvSpPr>
          <p:cNvPr id="1048708" name="object 11"/>
          <p:cNvSpPr txBox="1"/>
          <p:nvPr/>
        </p:nvSpPr>
        <p:spPr>
          <a:xfrm>
            <a:off x="5444187" y="3803214"/>
            <a:ext cx="67541" cy="5460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dirty="0" sz="1600">
              <a:latin typeface="Times New Roman"/>
              <a:cs typeface="Times New Roman"/>
            </a:endParaRPr>
          </a:p>
        </p:txBody>
      </p:sp>
      <p:sp>
        <p:nvSpPr>
          <p:cNvPr id="1048709" name="object 12"/>
          <p:cNvSpPr txBox="1"/>
          <p:nvPr/>
        </p:nvSpPr>
        <p:spPr>
          <a:xfrm>
            <a:off x="6050204" y="3803213"/>
            <a:ext cx="74295" cy="5460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dirty="0" sz="1600">
              <a:latin typeface="Times New Roman"/>
              <a:cs typeface="Times New Roman"/>
            </a:endParaRPr>
          </a:p>
        </p:txBody>
      </p:sp>
      <p:sp>
        <p:nvSpPr>
          <p:cNvPr id="1048710" name="object 13"/>
          <p:cNvSpPr txBox="1"/>
          <p:nvPr/>
        </p:nvSpPr>
        <p:spPr>
          <a:xfrm>
            <a:off x="6605987" y="3779648"/>
            <a:ext cx="369560" cy="2590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dirty="0" sz="800">
              <a:latin typeface="Times New Roman"/>
              <a:cs typeface="Times New Roman"/>
            </a:endParaRPr>
          </a:p>
        </p:txBody>
      </p:sp>
      <p:sp>
        <p:nvSpPr>
          <p:cNvPr id="1048711" name="object 14"/>
          <p:cNvSpPr txBox="1"/>
          <p:nvPr/>
        </p:nvSpPr>
        <p:spPr>
          <a:xfrm>
            <a:off x="7247819" y="3773131"/>
            <a:ext cx="270891" cy="2590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Times New Roman"/>
                <a:cs typeface="Times New Roman"/>
              </a:rPr>
              <a:t>12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3" name="object 15"/>
          <p:cNvGrpSpPr/>
          <p:nvPr/>
        </p:nvGrpSpPr>
        <p:grpSpPr>
          <a:xfrm>
            <a:off x="3209128" y="318880"/>
            <a:ext cx="5773744" cy="3691975"/>
            <a:chOff x="4579962" y="935468"/>
            <a:chExt cx="2228215" cy="1337945"/>
          </a:xfrm>
        </p:grpSpPr>
        <p:sp>
          <p:nvSpPr>
            <p:cNvPr id="1048712" name="object 16"/>
            <p:cNvSpPr/>
            <p:nvPr/>
          </p:nvSpPr>
          <p:spPr>
            <a:xfrm>
              <a:off x="4583137" y="979131"/>
              <a:ext cx="2033905" cy="59690"/>
            </a:xfrm>
            <a:custGeom>
              <a:avLst/>
              <a:ahLst/>
              <a:rect l="l" t="t" r="r" b="b"/>
              <a:pathLst>
                <a:path w="2033904" h="59690">
                  <a:moveTo>
                    <a:pt x="20335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2033587" y="59524"/>
                  </a:lnTo>
                  <a:lnTo>
                    <a:pt x="20335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3" name="object 17"/>
            <p:cNvSpPr/>
            <p:nvPr/>
          </p:nvSpPr>
          <p:spPr>
            <a:xfrm>
              <a:off x="4583137" y="1038656"/>
              <a:ext cx="361950" cy="59690"/>
            </a:xfrm>
            <a:custGeom>
              <a:avLst/>
              <a:ah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4" name="object 18"/>
            <p:cNvSpPr/>
            <p:nvPr/>
          </p:nvSpPr>
          <p:spPr>
            <a:xfrm>
              <a:off x="4583137" y="1098676"/>
              <a:ext cx="180975" cy="58419"/>
            </a:xfrm>
            <a:custGeom>
              <a:avLst/>
              <a:ahLst/>
              <a:rect l="l" t="t" r="r" b="b"/>
              <a:pathLst>
                <a:path w="180975" h="58419">
                  <a:moveTo>
                    <a:pt x="0" y="58089"/>
                  </a:moveTo>
                  <a:lnTo>
                    <a:pt x="180975" y="58089"/>
                  </a:lnTo>
                  <a:lnTo>
                    <a:pt x="180975" y="0"/>
                  </a:lnTo>
                  <a:lnTo>
                    <a:pt x="0" y="0"/>
                  </a:lnTo>
                  <a:lnTo>
                    <a:pt x="0" y="58089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5" name="object 19"/>
            <p:cNvSpPr/>
            <p:nvPr/>
          </p:nvSpPr>
          <p:spPr>
            <a:xfrm>
              <a:off x="4583137" y="1156766"/>
              <a:ext cx="361950" cy="59690"/>
            </a:xfrm>
            <a:custGeom>
              <a:avLst/>
              <a:ahLst/>
              <a:rect l="l" t="t" r="r" b="b"/>
              <a:pathLst>
                <a:path w="361950" h="59690">
                  <a:moveTo>
                    <a:pt x="36195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1950" y="5952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6" name="object 20"/>
            <p:cNvSpPr/>
            <p:nvPr/>
          </p:nvSpPr>
          <p:spPr>
            <a:xfrm>
              <a:off x="4583137" y="1218843"/>
              <a:ext cx="180975" cy="59690"/>
            </a:xfrm>
            <a:custGeom>
              <a:avLst/>
              <a:ahLst/>
              <a:rect l="l" t="t" r="r" b="b"/>
              <a:pathLst>
                <a:path w="180975" h="59690">
                  <a:moveTo>
                    <a:pt x="180975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0975" y="59524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7" name="object 21"/>
            <p:cNvSpPr/>
            <p:nvPr/>
          </p:nvSpPr>
          <p:spPr>
            <a:xfrm>
              <a:off x="4583137" y="2046718"/>
              <a:ext cx="1102995" cy="59690"/>
            </a:xfrm>
            <a:custGeom>
              <a:avLst/>
              <a:ahLst/>
              <a:rect l="l" t="t" r="r" b="b"/>
              <a:pathLst>
                <a:path w="1102995" h="59689">
                  <a:moveTo>
                    <a:pt x="11025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102512" y="59524"/>
                  </a:lnTo>
                  <a:lnTo>
                    <a:pt x="1102512" y="0"/>
                  </a:lnTo>
                  <a:close/>
                </a:path>
              </a:pathLst>
            </a:custGeom>
            <a:solidFill>
              <a:srgbClr val="85BF6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8" name="object 22"/>
            <p:cNvSpPr/>
            <p:nvPr/>
          </p:nvSpPr>
          <p:spPr>
            <a:xfrm>
              <a:off x="4583137" y="2108796"/>
              <a:ext cx="545465" cy="59690"/>
            </a:xfrm>
            <a:custGeom>
              <a:avLst/>
              <a:ahLst/>
              <a:rect l="l" t="t" r="r" b="b"/>
              <a:pathLst>
                <a:path w="545464" h="59689">
                  <a:moveTo>
                    <a:pt x="54531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5312" y="59524"/>
                  </a:lnTo>
                  <a:lnTo>
                    <a:pt x="545312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9" name="object 23"/>
            <p:cNvSpPr/>
            <p:nvPr/>
          </p:nvSpPr>
          <p:spPr>
            <a:xfrm>
              <a:off x="4583137" y="2168321"/>
              <a:ext cx="364490" cy="59690"/>
            </a:xfrm>
            <a:custGeom>
              <a:avLst/>
              <a:ahLst/>
              <a:rect l="l" t="t" r="r" b="b"/>
              <a:pathLst>
                <a:path w="364489" h="59689">
                  <a:moveTo>
                    <a:pt x="364337" y="0"/>
                  </a:moveTo>
                  <a:lnTo>
                    <a:pt x="0" y="0"/>
                  </a:lnTo>
                  <a:lnTo>
                    <a:pt x="0" y="59537"/>
                  </a:lnTo>
                  <a:lnTo>
                    <a:pt x="364337" y="59537"/>
                  </a:lnTo>
                  <a:lnTo>
                    <a:pt x="364337" y="0"/>
                  </a:lnTo>
                  <a:close/>
                </a:path>
              </a:pathLst>
            </a:custGeom>
            <a:solidFill>
              <a:srgbClr val="2884B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0" name="object 24"/>
            <p:cNvSpPr/>
            <p:nvPr/>
          </p:nvSpPr>
          <p:spPr>
            <a:xfrm>
              <a:off x="4583137" y="1424418"/>
              <a:ext cx="548005" cy="59690"/>
            </a:xfrm>
            <a:custGeom>
              <a:avLst/>
              <a:ah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1" name="object 25"/>
            <p:cNvSpPr/>
            <p:nvPr/>
          </p:nvSpPr>
          <p:spPr>
            <a:xfrm>
              <a:off x="4583137" y="1483956"/>
              <a:ext cx="548005" cy="59690"/>
            </a:xfrm>
            <a:custGeom>
              <a:avLst/>
              <a:ah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2" name="object 26"/>
            <p:cNvSpPr/>
            <p:nvPr/>
          </p:nvSpPr>
          <p:spPr>
            <a:xfrm>
              <a:off x="4583137" y="1543963"/>
              <a:ext cx="548005" cy="59690"/>
            </a:xfrm>
            <a:custGeom>
              <a:avLst/>
              <a:ahLst/>
              <a:rect l="l" t="t" r="r" b="b"/>
              <a:pathLst>
                <a:path w="548004" h="59690">
                  <a:moveTo>
                    <a:pt x="547687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547687" y="59524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8568A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3" name="object 27"/>
            <p:cNvSpPr/>
            <p:nvPr/>
          </p:nvSpPr>
          <p:spPr>
            <a:xfrm>
              <a:off x="4583137" y="1869719"/>
              <a:ext cx="916940" cy="59690"/>
            </a:xfrm>
            <a:custGeom>
              <a:avLst/>
              <a:ahLst/>
              <a:rect l="l" t="t" r="r" b="b"/>
              <a:pathLst>
                <a:path w="916939" h="59689">
                  <a:moveTo>
                    <a:pt x="916774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916774" y="59524"/>
                  </a:lnTo>
                  <a:lnTo>
                    <a:pt x="916774" y="0"/>
                  </a:lnTo>
                  <a:close/>
                </a:path>
              </a:pathLst>
            </a:custGeom>
            <a:solidFill>
              <a:srgbClr val="F68D4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4" name="object 28"/>
            <p:cNvSpPr/>
            <p:nvPr/>
          </p:nvSpPr>
          <p:spPr>
            <a:xfrm>
              <a:off x="4583137" y="1929243"/>
              <a:ext cx="183515" cy="59690"/>
            </a:xfrm>
            <a:custGeom>
              <a:avLst/>
              <a:ahLst/>
              <a:rect l="l" t="t" r="r" b="b"/>
              <a:pathLst>
                <a:path w="183514" h="59689">
                  <a:moveTo>
                    <a:pt x="183362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183362" y="59524"/>
                  </a:lnTo>
                  <a:lnTo>
                    <a:pt x="183362" y="0"/>
                  </a:lnTo>
                  <a:close/>
                </a:path>
              </a:pathLst>
            </a:custGeom>
            <a:solidFill>
              <a:srgbClr val="00B6CB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5" name="object 29"/>
            <p:cNvSpPr/>
            <p:nvPr/>
          </p:nvSpPr>
          <p:spPr>
            <a:xfrm>
              <a:off x="4583137" y="1664131"/>
              <a:ext cx="369570" cy="59690"/>
            </a:xfrm>
            <a:custGeom>
              <a:avLst/>
              <a:ahLst/>
              <a:rect l="l" t="t" r="r" b="b"/>
              <a:pathLst>
                <a:path w="369570" h="59689">
                  <a:moveTo>
                    <a:pt x="369100" y="0"/>
                  </a:moveTo>
                  <a:lnTo>
                    <a:pt x="0" y="0"/>
                  </a:lnTo>
                  <a:lnTo>
                    <a:pt x="0" y="59524"/>
                  </a:lnTo>
                  <a:lnTo>
                    <a:pt x="369100" y="59524"/>
                  </a:lnTo>
                  <a:lnTo>
                    <a:pt x="369100" y="0"/>
                  </a:lnTo>
                  <a:close/>
                </a:path>
              </a:pathLst>
            </a:custGeom>
            <a:solidFill>
              <a:srgbClr val="DC5854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6" name="object 30"/>
            <p:cNvSpPr/>
            <p:nvPr/>
          </p:nvSpPr>
          <p:spPr>
            <a:xfrm>
              <a:off x="4583137" y="938643"/>
              <a:ext cx="2221865" cy="1331595"/>
            </a:xfrm>
            <a:custGeom>
              <a:avLst/>
              <a:ahLst/>
              <a:rect l="l" t="t" r="r" b="b"/>
              <a:pathLst>
                <a:path w="2221865" h="1331595">
                  <a:moveTo>
                    <a:pt x="2221699" y="1331125"/>
                  </a:moveTo>
                  <a:lnTo>
                    <a:pt x="0" y="1331125"/>
                  </a:lnTo>
                  <a:lnTo>
                    <a:pt x="0" y="0"/>
                  </a:lnTo>
                  <a:lnTo>
                    <a:pt x="2221699" y="0"/>
                  </a:lnTo>
                  <a:lnTo>
                    <a:pt x="2221699" y="1331125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727" name="object 31"/>
          <p:cNvSpPr/>
          <p:nvPr/>
        </p:nvSpPr>
        <p:spPr>
          <a:xfrm>
            <a:off x="4459919" y="5564728"/>
            <a:ext cx="55244" cy="55244"/>
          </a:xfrm>
          <a:custGeom>
            <a:avLst/>
            <a:ah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F68D40"/>
          </a:solidFill>
        </p:spPr>
        <p:txBody>
          <a:bodyPr bIns="0" lIns="0" rIns="0" rtlCol="0" tIns="0" wrap="square"/>
          <a:p/>
        </p:txBody>
      </p:sp>
      <p:sp>
        <p:nvSpPr>
          <p:cNvPr id="1048728" name="object 32"/>
          <p:cNvSpPr/>
          <p:nvPr/>
        </p:nvSpPr>
        <p:spPr>
          <a:xfrm>
            <a:off x="4470094" y="6058176"/>
            <a:ext cx="55244" cy="55244"/>
          </a:xfrm>
          <a:custGeom>
            <a:avLst/>
            <a:ah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00B6CB"/>
          </a:solidFill>
        </p:spPr>
        <p:txBody>
          <a:bodyPr bIns="0" lIns="0" rIns="0" rtlCol="0" tIns="0" wrap="square"/>
          <a:p>
            <a:endParaRPr sz="2400"/>
          </a:p>
        </p:txBody>
      </p:sp>
      <p:sp>
        <p:nvSpPr>
          <p:cNvPr id="1048729" name="object 33"/>
          <p:cNvSpPr/>
          <p:nvPr/>
        </p:nvSpPr>
        <p:spPr>
          <a:xfrm>
            <a:off x="4455174" y="5783830"/>
            <a:ext cx="55244" cy="55244"/>
          </a:xfrm>
          <a:custGeom>
            <a:avLst/>
            <a:ah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75"/>
                </a:lnTo>
                <a:lnTo>
                  <a:pt x="54762" y="54775"/>
                </a:lnTo>
                <a:lnTo>
                  <a:pt x="54762" y="0"/>
                </a:lnTo>
                <a:close/>
              </a:path>
            </a:pathLst>
          </a:custGeom>
          <a:solidFill>
            <a:srgbClr val="8568A9"/>
          </a:solidFill>
        </p:spPr>
        <p:txBody>
          <a:bodyPr bIns="0" lIns="0" rIns="0" rtlCol="0" tIns="0" wrap="square"/>
          <a:p/>
        </p:txBody>
      </p:sp>
      <p:sp>
        <p:nvSpPr>
          <p:cNvPr id="1048730" name="object 34"/>
          <p:cNvSpPr txBox="1"/>
          <p:nvPr/>
        </p:nvSpPr>
        <p:spPr>
          <a:xfrm>
            <a:off x="4637344" y="5492505"/>
            <a:ext cx="530079" cy="762635"/>
          </a:xfrm>
          <a:prstGeom prst="rect"/>
        </p:spPr>
        <p:txBody>
          <a:bodyPr bIns="0" lIns="0" rIns="0" rtlCol="0" tIns="20955" vert="horz" wrap="square">
            <a:spAutoFit/>
          </a:bodyPr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2019</a:t>
            </a:r>
            <a:endParaRPr dirty="0"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2018</a:t>
            </a:r>
            <a:endParaRPr dirty="0"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2017</a:t>
            </a:r>
            <a:endParaRPr dirty="0" sz="1400">
              <a:latin typeface="Times New Roman"/>
              <a:cs typeface="Times New Roman"/>
            </a:endParaRPr>
          </a:p>
        </p:txBody>
      </p:sp>
      <p:sp>
        <p:nvSpPr>
          <p:cNvPr id="1048731" name="object 35"/>
          <p:cNvSpPr/>
          <p:nvPr/>
        </p:nvSpPr>
        <p:spPr>
          <a:xfrm>
            <a:off x="5959489" y="5596738"/>
            <a:ext cx="55244" cy="55244"/>
          </a:xfrm>
          <a:custGeom>
            <a:avLst/>
            <a:ah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85BF60"/>
          </a:solidFill>
        </p:spPr>
        <p:txBody>
          <a:bodyPr bIns="0" lIns="0" rIns="0" rtlCol="0" tIns="0" wrap="square"/>
          <a:p/>
        </p:txBody>
      </p:sp>
      <p:sp>
        <p:nvSpPr>
          <p:cNvPr id="1048732" name="object 36"/>
          <p:cNvSpPr/>
          <p:nvPr/>
        </p:nvSpPr>
        <p:spPr>
          <a:xfrm>
            <a:off x="5958512" y="5797606"/>
            <a:ext cx="55244" cy="55244"/>
          </a:xfrm>
          <a:custGeom>
            <a:avLst/>
            <a:ah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DC5854"/>
          </a:solidFill>
        </p:spPr>
        <p:txBody>
          <a:bodyPr bIns="0" lIns="0" rIns="0" rtlCol="0" tIns="0" wrap="square"/>
          <a:p/>
        </p:txBody>
      </p:sp>
      <p:sp>
        <p:nvSpPr>
          <p:cNvPr id="1048733" name="object 37"/>
          <p:cNvSpPr/>
          <p:nvPr/>
        </p:nvSpPr>
        <p:spPr>
          <a:xfrm>
            <a:off x="5979440" y="6056690"/>
            <a:ext cx="55244" cy="55244"/>
          </a:xfrm>
          <a:custGeom>
            <a:avLst/>
            <a:ahLst/>
            <a:rect l="l" t="t" r="r" b="b"/>
            <a:pathLst>
              <a:path w="55245" h="55244">
                <a:moveTo>
                  <a:pt x="54762" y="0"/>
                </a:moveTo>
                <a:lnTo>
                  <a:pt x="0" y="0"/>
                </a:lnTo>
                <a:lnTo>
                  <a:pt x="0" y="54762"/>
                </a:lnTo>
                <a:lnTo>
                  <a:pt x="54762" y="54762"/>
                </a:lnTo>
                <a:lnTo>
                  <a:pt x="54762" y="0"/>
                </a:lnTo>
                <a:close/>
              </a:path>
            </a:pathLst>
          </a:custGeom>
          <a:solidFill>
            <a:srgbClr val="2884BF"/>
          </a:solidFill>
        </p:spPr>
        <p:txBody>
          <a:bodyPr bIns="0" lIns="0" rIns="0" rtlCol="0" tIns="0" wrap="square"/>
          <a:p/>
        </p:txBody>
      </p:sp>
      <p:sp>
        <p:nvSpPr>
          <p:cNvPr id="1048734" name="object 38"/>
          <p:cNvSpPr txBox="1"/>
          <p:nvPr/>
        </p:nvSpPr>
        <p:spPr>
          <a:xfrm>
            <a:off x="6209080" y="5516860"/>
            <a:ext cx="1038844" cy="7473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2016</a:t>
            </a:r>
            <a:endParaRPr dirty="0"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2015</a:t>
            </a:r>
            <a:endParaRPr dirty="0"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2014</a:t>
            </a:r>
            <a:endParaRPr dirty="0" sz="1400">
              <a:latin typeface="Times New Roman"/>
              <a:cs typeface="Times New Roman"/>
            </a:endParaRPr>
          </a:p>
        </p:txBody>
      </p:sp>
      <p:sp>
        <p:nvSpPr>
          <p:cNvPr id="1048735" name="object 6"/>
          <p:cNvSpPr txBox="1"/>
          <p:nvPr/>
        </p:nvSpPr>
        <p:spPr>
          <a:xfrm>
            <a:off x="1813988" y="1800619"/>
            <a:ext cx="1258821" cy="31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231F20"/>
                </a:solidFill>
                <a:latin typeface="Times New Roman"/>
                <a:cs typeface="Times New Roman"/>
              </a:rPr>
              <a:t>Sh</a:t>
            </a:r>
            <a:r>
              <a:rPr dirty="0" spc="-1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pc="-20">
                <a:solidFill>
                  <a:srgbClr val="231F20"/>
                </a:solidFill>
                <a:latin typeface="Times New Roman"/>
                <a:cs typeface="Times New Roman"/>
              </a:rPr>
              <a:t>ll</a:t>
            </a:r>
            <a:r>
              <a:rPr dirty="0" spc="-1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pc="-3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dirty="0" spc="-6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endParaRPr dirty="0" sz="1600">
              <a:latin typeface="Times New Roman"/>
              <a:cs typeface="Times New Roman"/>
            </a:endParaRPr>
          </a:p>
        </p:txBody>
      </p:sp>
      <p:sp>
        <p:nvSpPr>
          <p:cNvPr id="1048736" name="object 6"/>
          <p:cNvSpPr txBox="1"/>
          <p:nvPr/>
        </p:nvSpPr>
        <p:spPr>
          <a:xfrm>
            <a:off x="1930953" y="3157145"/>
            <a:ext cx="1192604" cy="31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Re</a:t>
            </a:r>
            <a:r>
              <a:rPr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1800" lang="en-US" spc="3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Thank You !!!</a:t>
            </a:r>
          </a:p>
        </p:txBody>
      </p:sp>
      <p:sp>
        <p:nvSpPr>
          <p:cNvPr id="1048738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r>
              <a:rPr cap="none" dirty="0" sz="3200" lang="en-US"/>
              <a:t>SUBMITED BY</a:t>
            </a:r>
          </a:p>
          <a:p>
            <a:pPr indent="0" lvl="3" marL="1371600">
              <a:buNone/>
            </a:pPr>
            <a:r>
              <a:rPr cap="none" dirty="0" sz="2000" lang="en-US"/>
              <a:t>	</a:t>
            </a:r>
            <a:r>
              <a:rPr cap="none" dirty="0" sz="2000" lang="en-US"/>
              <a:t>C</a:t>
            </a:r>
            <a:r>
              <a:rPr cap="none" dirty="0" sz="2000" lang="en-US"/>
              <a:t>.</a:t>
            </a:r>
            <a:r>
              <a:rPr cap="none" sz="2000" lang="en-US"/>
              <a:t>Muthu</a:t>
            </a:r>
            <a:r>
              <a:rPr cap="none" sz="2000" lang="en-US"/>
              <a:t> </a:t>
            </a:r>
            <a:r>
              <a:rPr cap="none" sz="2000" lang="en-US"/>
              <a:t>Ganesh </a:t>
            </a:r>
            <a:endParaRPr dirty="0" sz="2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sz="quarter" idx="13"/>
          </p:nvPr>
        </p:nvSpPr>
        <p:spPr>
          <a:xfrm>
            <a:off x="914400" y="1211263"/>
            <a:ext cx="10363200" cy="3424237"/>
          </a:xfrm>
        </p:spPr>
        <p:txBody>
          <a:bodyPr/>
          <a:p>
            <a:r>
              <a:rPr b="1" dirty="0" sz="2000" lang="en-IN" spc="5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endParaRPr dirty="0" sz="2000" lang="en-IN">
              <a:latin typeface="Times New Roman"/>
              <a:cs typeface="Times New Roman"/>
            </a:endParaRPr>
          </a:p>
          <a:p>
            <a:r>
              <a:rPr b="1" dirty="0" sz="2000" lang="en-IN" spc="-2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b="1" dirty="0" sz="2000" lang="en-IN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IN" spc="-3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endParaRPr dirty="0" sz="2000" lang="en-IN">
              <a:latin typeface="Times New Roman"/>
              <a:cs typeface="Times New Roman"/>
            </a:endParaRPr>
          </a:p>
          <a:p>
            <a:r>
              <a:rPr b="1" dirty="0" sz="2000" lang="en-IN" spc="-1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b="1" dirty="0" sz="2000" lang="en-IN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IN" spc="-15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endParaRPr dirty="0" sz="2000" lang="en-IN">
              <a:latin typeface="Times New Roman"/>
              <a:cs typeface="Times New Roman"/>
            </a:endParaRPr>
          </a:p>
          <a:p>
            <a:r>
              <a:rPr b="1" dirty="0" sz="2000" lang="en-IN" spc="-15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b="1" dirty="0" sz="2000" lang="en-IN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IN" spc="-5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dirty="0" sz="2000" lang="en-IN">
              <a:latin typeface="Times New Roman"/>
              <a:cs typeface="Times New Roman"/>
            </a:endParaRPr>
          </a:p>
          <a:p>
            <a:r>
              <a:rPr b="1" dirty="0" sz="2000" lang="en-IN" spc="10">
                <a:solidFill>
                  <a:srgbClr val="231F20"/>
                </a:solidFill>
                <a:latin typeface="Times New Roman"/>
                <a:cs typeface="Times New Roman"/>
              </a:rPr>
              <a:t>Discussion</a:t>
            </a:r>
            <a:r>
              <a:rPr b="1" dirty="0" sz="2000" lang="en-IN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IN" spc="-1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b="1" dirty="0" sz="2000" lang="en-IN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IN" spc="-20">
                <a:solidFill>
                  <a:srgbClr val="231F20"/>
                </a:solidFill>
                <a:latin typeface="Times New Roman"/>
                <a:cs typeface="Times New Roman"/>
              </a:rPr>
              <a:t>Research</a:t>
            </a:r>
            <a:r>
              <a:rPr b="1" dirty="0" sz="2000" lang="en-IN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IN" spc="-35">
                <a:solidFill>
                  <a:srgbClr val="231F20"/>
                </a:solidFill>
                <a:latin typeface="Times New Roman"/>
                <a:cs typeface="Times New Roman"/>
              </a:rPr>
              <a:t>Gaps</a:t>
            </a:r>
            <a:endParaRPr dirty="0" sz="2000" lang="en-IN">
              <a:latin typeface="Times New Roman"/>
              <a:cs typeface="Times New Roman"/>
            </a:endParaRPr>
          </a:p>
          <a:p>
            <a:r>
              <a:rPr b="1" dirty="0" sz="2000" lang="en-IN" spc="-20">
                <a:solidFill>
                  <a:srgbClr val="231F20"/>
                </a:solidFill>
                <a:latin typeface="Times New Roman"/>
                <a:cs typeface="Times New Roman"/>
              </a:rPr>
              <a:t>Future</a:t>
            </a:r>
            <a:r>
              <a:rPr b="1" dirty="0" sz="2000" lang="en-IN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2000" lang="en-IN" spc="5">
                <a:solidFill>
                  <a:srgbClr val="231F20"/>
                </a:solidFill>
                <a:latin typeface="Times New Roman"/>
                <a:cs typeface="Times New Roman"/>
              </a:rPr>
              <a:t>Direction</a:t>
            </a:r>
            <a:endParaRPr dirty="0" sz="2000" lang="en-IN">
              <a:latin typeface="Times New Roman"/>
              <a:cs typeface="Times New Roman"/>
            </a:endParaRPr>
          </a:p>
          <a:p>
            <a:r>
              <a:rPr b="1" dirty="0" sz="2000" lang="en-IN" spc="5">
                <a:solidFill>
                  <a:srgbClr val="231F20"/>
                </a:solidFill>
                <a:latin typeface="Times New Roman"/>
                <a:cs typeface="Times New Roman"/>
              </a:rPr>
              <a:t>Conclusions</a:t>
            </a:r>
            <a:endParaRPr dirty="0" sz="2000" lang="en-IN">
              <a:latin typeface="Times New Roman"/>
              <a:cs typeface="Times New Roman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600" lang="en-IN" spc="5">
                <a:solidFill>
                  <a:srgbClr val="231F20"/>
                </a:solidFill>
                <a:latin typeface="Times New Roman"/>
                <a:cs typeface="Times New Roman"/>
              </a:rPr>
              <a:t>Introduction</a:t>
            </a:r>
            <a:br>
              <a:rPr dirty="0" sz="3600" lang="en-IN">
                <a:latin typeface="Times New Roman"/>
                <a:cs typeface="Times New Roman"/>
              </a:rPr>
            </a:br>
            <a:endParaRPr dirty="0" lang="en-IN"/>
          </a:p>
        </p:txBody>
      </p:sp>
      <p:sp>
        <p:nvSpPr>
          <p:cNvPr id="10485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80654" y="1596042"/>
            <a:ext cx="10363200" cy="5137843"/>
          </a:xfrm>
        </p:spPr>
        <p:txBody>
          <a:bodyPr/>
          <a:p>
            <a:pPr indent="0" lvl="1" marL="457200">
              <a:buNone/>
            </a:pPr>
            <a:r>
              <a:rPr dirty="0" lang="en-IN"/>
              <a:t>	</a:t>
            </a:r>
          </a:p>
          <a:p>
            <a:pPr algn="just" marL="12700" marR="9525">
              <a:lnSpc>
                <a:spcPct val="95400"/>
              </a:lnSpc>
              <a:spcBef>
                <a:spcPts val="805"/>
              </a:spcBef>
            </a:pP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Machine learning </a:t>
            </a:r>
            <a:r>
              <a:rPr cap="none" dirty="0" sz="18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most popular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branch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18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AI.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50">
                <a:solidFill>
                  <a:srgbClr val="231F20"/>
                </a:solidFill>
                <a:latin typeface="Times New Roman"/>
                <a:cs typeface="Times New Roman"/>
              </a:rPr>
              <a:t>classes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of AI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include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probabilistic models,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deep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learning,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arti-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45" err="1">
                <a:solidFill>
                  <a:srgbClr val="231F20"/>
                </a:solidFill>
                <a:latin typeface="Times New Roman"/>
                <a:cs typeface="Times New Roman"/>
              </a:rPr>
              <a:t>ﬁcial</a:t>
            </a:r>
            <a:r>
              <a:rPr cap="none" dirty="0" sz="1800" lang="en-US" spc="-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neural</a:t>
            </a:r>
            <a:r>
              <a:rPr cap="none" dirty="0" sz="1800" lang="en-US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cap="none" dirty="0" sz="1800" lang="en-US" spc="-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systems,</a:t>
            </a:r>
            <a:r>
              <a:rPr cap="none" dirty="0" sz="1800" lang="en-US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1800" lang="en-US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game</a:t>
            </a:r>
            <a:r>
              <a:rPr cap="none" dirty="0" sz="1800" lang="en-US" spc="-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theory.</a:t>
            </a:r>
            <a:r>
              <a:rPr cap="none" dirty="0" sz="1800" lang="en-US" spc="-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These</a:t>
            </a:r>
            <a:r>
              <a:rPr cap="none" dirty="0" sz="1800" lang="en-US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50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cap="none" dirty="0" sz="1800" lang="en-US" spc="-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cap="none" dirty="0" sz="18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developed</a:t>
            </a:r>
            <a:r>
              <a:rPr cap="none" dirty="0" sz="1800" lang="en-US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1800" lang="en-US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cap="none" dirty="0" sz="1800" lang="en-US" spc="-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cap="none" dirty="0" sz="1800" lang="en-US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cap="none" dirty="0" sz="1800" lang="en-US" spc="-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wide</a:t>
            </a:r>
            <a:r>
              <a:rPr cap="none" dirty="0" sz="1800" lang="en-US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range</a:t>
            </a:r>
            <a:r>
              <a:rPr cap="none" dirty="0" sz="1800" lang="en-US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1800" lang="en-US" spc="-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sectors.</a:t>
            </a:r>
            <a:r>
              <a:rPr cap="none" dirty="0" sz="1800" lang="en-US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Recently,</a:t>
            </a:r>
            <a:r>
              <a:rPr cap="none" dirty="0" sz="1800" lang="en-US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cap="none" dirty="0" sz="1800" lang="en-US" spc="-7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cap="none" dirty="0" sz="18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been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leading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research area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transportation </a:t>
            </a:r>
            <a:r>
              <a:rPr cap="none" dirty="0" sz="18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engineering,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especially</a:t>
            </a:r>
            <a:r>
              <a:rPr cap="none" dirty="0" sz="1800" lang="en-US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cap="none" dirty="0" sz="1800" lang="en-US" spc="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cap="none" dirty="0" sz="1800" lang="en-US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cap="none" dirty="0" sz="1800" lang="en-US" spc="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prediction.</a:t>
            </a:r>
          </a:p>
          <a:p>
            <a:pPr algn="just" marL="12700" marR="9525">
              <a:lnSpc>
                <a:spcPct val="95400"/>
              </a:lnSpc>
              <a:spcBef>
                <a:spcPts val="805"/>
              </a:spcBef>
            </a:pPr>
            <a:endParaRPr cap="none" dirty="0" sz="1800" lang="en-US">
              <a:latin typeface="Times New Roman"/>
              <a:cs typeface="Times New Roman"/>
            </a:endParaRPr>
          </a:p>
          <a:p>
            <a:pPr algn="just" indent="189230" marL="12700" marR="5080">
              <a:lnSpc>
                <a:spcPts val="1140"/>
              </a:lnSpc>
              <a:spcBef>
                <a:spcPts val="30"/>
              </a:spcBef>
            </a:pP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congestion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 has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direct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indirect</a:t>
            </a:r>
            <a:r>
              <a:rPr cap="none" dirty="0" sz="18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impact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3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cap="none" dirty="0" sz="18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country’s</a:t>
            </a:r>
            <a:r>
              <a:rPr cap="none" dirty="0" sz="1800" lang="en-US" spc="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economy</a:t>
            </a:r>
            <a:r>
              <a:rPr cap="none" dirty="0" sz="1800" lang="en-US" spc="1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5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1800" lang="en-US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>
                <a:solidFill>
                  <a:srgbClr val="231F20"/>
                </a:solidFill>
                <a:latin typeface="Times New Roman"/>
                <a:cs typeface="Times New Roman"/>
              </a:rPr>
              <a:t>its</a:t>
            </a:r>
            <a:r>
              <a:rPr cap="none" dirty="0" sz="1800" lang="en-US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dwellers’</a:t>
            </a:r>
            <a:r>
              <a:rPr cap="none" dirty="0" sz="1800" lang="en-US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10">
                <a:solidFill>
                  <a:srgbClr val="231F20"/>
                </a:solidFill>
                <a:latin typeface="Times New Roman"/>
                <a:cs typeface="Times New Roman"/>
              </a:rPr>
              <a:t>health.</a:t>
            </a:r>
            <a:r>
              <a:rPr cap="none" dirty="0" sz="1800" lang="en-US" spc="1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algn="just" indent="189230" marL="12700" marR="5080">
              <a:lnSpc>
                <a:spcPts val="1140"/>
              </a:lnSpc>
              <a:spcBef>
                <a:spcPts val="30"/>
              </a:spcBef>
            </a:pPr>
            <a:endParaRPr cap="none" dirty="0" sz="1800" lang="en-US" spc="11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5080">
              <a:lnSpc>
                <a:spcPts val="1140"/>
              </a:lnSpc>
              <a:spcBef>
                <a:spcPts val="30"/>
              </a:spcBef>
              <a:buNone/>
            </a:pP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According</a:t>
            </a:r>
            <a:r>
              <a:rPr cap="none" dirty="0" sz="1800" lang="en-US" spc="1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25" err="1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cap="none" dirty="0" sz="1800" lang="en-US" spc="-20" err="1">
                <a:solidFill>
                  <a:srgbClr val="231F20"/>
                </a:solidFill>
                <a:latin typeface="Times New Roman"/>
                <a:cs typeface="Times New Roman"/>
              </a:rPr>
              <a:t>Ali</a:t>
            </a:r>
            <a:r>
              <a:rPr cap="none" dirty="0" sz="18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1800" lang="en-US" spc="5">
                <a:solidFill>
                  <a:srgbClr val="231F20"/>
                </a:solidFill>
                <a:latin typeface="Times New Roman"/>
                <a:cs typeface="Times New Roman"/>
              </a:rPr>
              <a:t>et </a:t>
            </a:r>
            <a:r>
              <a:rPr cap="none" dirty="0" sz="18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al.</a:t>
            </a:r>
          </a:p>
          <a:p>
            <a:pPr algn="just" indent="0" marL="12700" marR="5080">
              <a:lnSpc>
                <a:spcPts val="1140"/>
              </a:lnSpc>
              <a:spcBef>
                <a:spcPts val="30"/>
              </a:spcBef>
              <a:buNone/>
            </a:pPr>
            <a:endParaRPr cap="none" dirty="0" sz="1800" lang="en-US" spc="-1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5080">
              <a:lnSpc>
                <a:spcPts val="1140"/>
              </a:lnSpc>
              <a:spcBef>
                <a:spcPts val="30"/>
              </a:spcBef>
              <a:buNone/>
            </a:pPr>
            <a:endParaRPr cap="none" dirty="0" sz="1800" lang="en-US" spc="-1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-342900" marL="355600" marR="5080">
              <a:lnSpc>
                <a:spcPts val="1140"/>
              </a:lnSpc>
              <a:spcBef>
                <a:spcPts val="30"/>
              </a:spcBef>
            </a:pP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causes </a:t>
            </a:r>
            <a:r>
              <a:rPr cap="none" dirty="0" sz="2000" lang="en-US" err="1">
                <a:solidFill>
                  <a:srgbClr val="231F20"/>
                </a:solidFill>
                <a:latin typeface="Times New Roman"/>
                <a:cs typeface="Times New Roman"/>
              </a:rPr>
              <a:t>pak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5" err="1">
                <a:solidFill>
                  <a:srgbClr val="231F20"/>
                </a:solidFill>
                <a:latin typeface="Times New Roman"/>
                <a:cs typeface="Times New Roman"/>
              </a:rPr>
              <a:t>rs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. 1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million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every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day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terms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opportunity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cost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2000" lang="en-US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fuel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algn="just" indent="0" marL="12700" marR="5080">
              <a:lnSpc>
                <a:spcPts val="1140"/>
              </a:lnSpc>
              <a:spcBef>
                <a:spcPts val="30"/>
              </a:spcBef>
              <a:buNone/>
            </a:pPr>
            <a:endParaRPr cap="none" dirty="0" sz="2000" lang="en-US" spc="-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5080">
              <a:lnSpc>
                <a:spcPts val="1140"/>
              </a:lnSpc>
              <a:spcBef>
                <a:spcPts val="30"/>
              </a:spcBef>
              <a:buNone/>
            </a:pP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con-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5" err="1">
                <a:solidFill>
                  <a:srgbClr val="231F20"/>
                </a:solidFill>
                <a:latin typeface="Times New Roman"/>
                <a:cs typeface="Times New Roman"/>
              </a:rPr>
              <a:t>sumption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congestion.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2000" lang="en-US" err="1">
                <a:solidFill>
                  <a:srgbClr val="231F20"/>
                </a:solidFill>
                <a:latin typeface="Times New Roman"/>
                <a:cs typeface="Times New Roman"/>
              </a:rPr>
              <a:t>af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-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 err="1">
                <a:solidFill>
                  <a:srgbClr val="231F20"/>
                </a:solidFill>
                <a:latin typeface="Times New Roman"/>
                <a:cs typeface="Times New Roman"/>
              </a:rPr>
              <a:t>fect</a:t>
            </a:r>
            <a:r>
              <a:rPr cap="none" dirty="0" sz="2000" lang="en-US" spc="-20" err="1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3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individua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level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cap="none" dirty="0" sz="20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well.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algn="just" indent="0" marL="12700" marR="5080">
              <a:lnSpc>
                <a:spcPts val="1140"/>
              </a:lnSpc>
              <a:spcBef>
                <a:spcPts val="30"/>
              </a:spcBef>
              <a:buNone/>
            </a:pPr>
            <a:endParaRPr cap="none" dirty="0" lang="en-US" spc="-4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5080">
              <a:lnSpc>
                <a:spcPts val="1140"/>
              </a:lnSpc>
              <a:spcBef>
                <a:spcPts val="30"/>
              </a:spcBef>
              <a:buNone/>
            </a:pP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im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loss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especiall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cap="none" dirty="0" sz="2000" lang="en-US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during 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peak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hours, mental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stress,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the added pollution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to the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global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algn="just" indent="0" marL="12700" marR="5080">
              <a:lnSpc>
                <a:spcPts val="1140"/>
              </a:lnSpc>
              <a:spcBef>
                <a:spcPts val="30"/>
              </a:spcBef>
              <a:buNone/>
            </a:pPr>
            <a:endParaRPr cap="none" dirty="0" lang="en-US" spc="-35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0" marL="12700" marR="5080">
              <a:lnSpc>
                <a:spcPts val="1140"/>
              </a:lnSpc>
              <a:spcBef>
                <a:spcPts val="30"/>
              </a:spcBef>
              <a:buNone/>
            </a:pP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warming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also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some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important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factors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caused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due </a:t>
            </a:r>
            <a:r>
              <a:rPr cap="none" dirty="0" sz="20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cap="none" dirty="0" sz="2000" lang="en-US" spc="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cap="none" dirty="0" sz="2000" lang="en-US" spc="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congestion.</a:t>
            </a:r>
            <a:endParaRPr cap="none"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3"/>
          <p:cNvSpPr>
            <a:spLocks noGrp="1"/>
          </p:cNvSpPr>
          <p:nvPr>
            <p:ph type="ctrTitle"/>
          </p:nvPr>
        </p:nvSpPr>
        <p:spPr>
          <a:xfrm>
            <a:off x="1751012" y="552640"/>
            <a:ext cx="7725497" cy="1492291"/>
          </a:xfrm>
        </p:spPr>
        <p:txBody>
          <a:bodyPr>
            <a:normAutofit fontScale="97222"/>
          </a:bodyPr>
          <a:p>
            <a:r>
              <a:rPr b="1" dirty="0" sz="3600" lang="en-IN" spc="-20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b="1" dirty="0" sz="3600" lang="en-IN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3600" lang="en-IN" spc="-30">
                <a:solidFill>
                  <a:srgbClr val="231F20"/>
                </a:solidFill>
                <a:latin typeface="Times New Roman"/>
                <a:cs typeface="Times New Roman"/>
              </a:rPr>
              <a:t>Layout</a:t>
            </a:r>
            <a:br>
              <a:rPr b="1" dirty="0" sz="4800" lang="en-IN" spc="-30">
                <a:solidFill>
                  <a:srgbClr val="231F20"/>
                </a:solidFill>
                <a:latin typeface="Times New Roman"/>
                <a:cs typeface="Times New Roman"/>
              </a:rPr>
            </a:br>
            <a:endParaRPr dirty="0" lang="en-IN"/>
          </a:p>
        </p:txBody>
      </p:sp>
      <p:sp>
        <p:nvSpPr>
          <p:cNvPr id="1048601" name="Content Placeholder 2"/>
          <p:cNvSpPr>
            <a:spLocks noGrp="1"/>
          </p:cNvSpPr>
          <p:nvPr>
            <p:ph type="subTitle" idx="1"/>
          </p:nvPr>
        </p:nvSpPr>
        <p:spPr>
          <a:xfrm>
            <a:off x="681643" y="1487978"/>
            <a:ext cx="10914611" cy="4588626"/>
          </a:xfrm>
        </p:spPr>
        <p:txBody>
          <a:bodyPr>
            <a:normAutofit/>
          </a:bodyPr>
          <a:p>
            <a:endParaRPr b="1" dirty="0" lang="en-IN" spc="-3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algn="just" indent="-342900" marL="342900">
              <a:buFont typeface="Arial" panose="020B0604020202020204" pitchFamily="34" charset="0"/>
              <a:buChar char="•"/>
            </a:pP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forecasting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basic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steps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collection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prediction model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development.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Every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step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methodology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important and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aﬀect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results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done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correctly.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collection,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processing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plays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vital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role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prepare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training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testing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datasets.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Case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area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diﬀers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for diﬀerent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research.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developing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model,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validated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base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models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ground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true</a:t>
            </a:r>
            <a:r>
              <a:rPr cap="none" dirty="0" sz="2000" lang="en-US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results.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  <a:hlinkClick r:id="rId1" action="ppaction://hlinksldjump"/>
              </a:rPr>
              <a:t>1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  <a:hlinkClick r:id="rId1" action="ppaction://hlinksldjump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general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components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2000" lang="en-US" spc="-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traﬃc 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studies.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These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branches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cap="none" dirty="0" sz="2000" lang="en-US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cap="none" dirty="0" sz="2000" lang="en-US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speciﬁc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sub-branches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2000" lang="en-US" spc="-5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cap="none" dirty="0" sz="2000" lang="en-US" spc="-5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discussed</a:t>
            </a:r>
            <a:r>
              <a:rPr cap="none" dirty="0" sz="2000" lang="en-US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in  the</a:t>
            </a:r>
            <a:r>
              <a:rPr cap="none" dirty="0" sz="2000" lang="en-US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following</a:t>
            </a:r>
            <a:r>
              <a:rPr cap="none" dirty="0" sz="2000" lang="en-US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sections.</a:t>
            </a:r>
            <a:endParaRPr cap="none" dirty="0" sz="2000" lang="en-US">
              <a:latin typeface="Times New Roman"/>
              <a:cs typeface="Times New Roman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600" lang="en-IN" spc="-1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b="1" dirty="0" sz="3600" lang="en-IN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3600" lang="en-IN" spc="-15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br>
              <a:rPr dirty="0" sz="3600" lang="en-IN">
                <a:latin typeface="Times New Roman"/>
                <a:cs typeface="Times New Roman"/>
              </a:rPr>
            </a:br>
            <a:endParaRPr dirty="0" lang="en-IN"/>
          </a:p>
        </p:txBody>
      </p:sp>
      <p:sp>
        <p:nvSpPr>
          <p:cNvPr id="104860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datasets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diﬀerent studies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can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mainly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di-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vided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two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classes,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including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probe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Stationary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 can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further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divided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ﬁxed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cameras.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30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hand,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probe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used </a:t>
            </a:r>
            <a:r>
              <a:rPr cap="none" dirty="0" sz="20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cap="none" dirty="0" sz="2000" lang="en-US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studies</a:t>
            </a:r>
            <a:r>
              <a:rPr cap="none" dirty="0" sz="2000" lang="en-US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were</a:t>
            </a:r>
            <a:r>
              <a:rPr cap="none" dirty="0" sz="2000" lang="en-US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GPS</a:t>
            </a:r>
            <a:r>
              <a:rPr cap="none" dirty="0" sz="2000" lang="en-US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cap="none" dirty="0" sz="2000" lang="en-US" spc="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mounted</a:t>
            </a:r>
            <a:r>
              <a:rPr cap="none" dirty="0" sz="2000" lang="en-US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cap="none" dirty="0" sz="2000" lang="en-US" spc="8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r>
              <a:rPr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dirty="0" sz="2000" lang="en-US">
              <a:latin typeface="Times New Roman"/>
              <a:cs typeface="Times New Roman"/>
            </a:endParaRPr>
          </a:p>
          <a:p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Stationary sensors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continuously capture spatiotemporal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traﬃc.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operation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may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interrupt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anytime.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Authorities should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always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consider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temporary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failure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sensor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while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planning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using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data.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advantage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no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confusion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cap="none" dirty="0" sz="20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location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vehicles</a:t>
            </a:r>
            <a:endParaRPr cap="none"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16"/>
          <p:cNvSpPr txBox="1"/>
          <p:nvPr/>
        </p:nvSpPr>
        <p:spPr>
          <a:xfrm>
            <a:off x="4532241" y="990379"/>
            <a:ext cx="524510" cy="2590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26695" marL="238760" marR="508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dirty="0" sz="800">
                <a:solidFill>
                  <a:srgbClr val="231F20"/>
                </a:solidFill>
                <a:latin typeface="Times New Roman"/>
                <a:cs typeface="Times New Roman"/>
              </a:rPr>
              <a:t>et</a:t>
            </a:r>
            <a:r>
              <a:rPr dirty="0" sz="800" spc="2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800" spc="1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15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log  </a:t>
            </a:r>
            <a:r>
              <a:rPr dirty="0" sz="800" spc="-35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1" name="object 17"/>
          <p:cNvGrpSpPr/>
          <p:nvPr/>
        </p:nvGrpSpPr>
        <p:grpSpPr>
          <a:xfrm>
            <a:off x="4498127" y="872758"/>
            <a:ext cx="593090" cy="389255"/>
            <a:chOff x="2528011" y="1039012"/>
            <a:chExt cx="593090" cy="389255"/>
          </a:xfrm>
        </p:grpSpPr>
        <p:sp>
          <p:nvSpPr>
            <p:cNvPr id="1048605" name="object 18"/>
            <p:cNvSpPr/>
            <p:nvPr/>
          </p:nvSpPr>
          <p:spPr>
            <a:xfrm>
              <a:off x="2531186" y="1042187"/>
              <a:ext cx="586740" cy="382905"/>
            </a:xfrm>
            <a:custGeom>
              <a:avLst/>
              <a:ahLst/>
              <a:rect l="l" t="t" r="r" b="b"/>
              <a:pathLst>
                <a:path w="586739" h="382905">
                  <a:moveTo>
                    <a:pt x="293166" y="0"/>
                  </a:moveTo>
                  <a:lnTo>
                    <a:pt x="215226" y="2144"/>
                  </a:lnTo>
                  <a:lnTo>
                    <a:pt x="145193" y="8195"/>
                  </a:lnTo>
                  <a:lnTo>
                    <a:pt x="85861" y="17583"/>
                  </a:lnTo>
                  <a:lnTo>
                    <a:pt x="40022" y="29734"/>
                  </a:lnTo>
                  <a:lnTo>
                    <a:pt x="0" y="60045"/>
                  </a:lnTo>
                  <a:lnTo>
                    <a:pt x="0" y="322440"/>
                  </a:lnTo>
                  <a:lnTo>
                    <a:pt x="40022" y="352745"/>
                  </a:lnTo>
                  <a:lnTo>
                    <a:pt x="85861" y="364897"/>
                  </a:lnTo>
                  <a:lnTo>
                    <a:pt x="145193" y="374287"/>
                  </a:lnTo>
                  <a:lnTo>
                    <a:pt x="215226" y="380340"/>
                  </a:lnTo>
                  <a:lnTo>
                    <a:pt x="293166" y="382485"/>
                  </a:lnTo>
                  <a:lnTo>
                    <a:pt x="371101" y="380340"/>
                  </a:lnTo>
                  <a:lnTo>
                    <a:pt x="441130" y="374287"/>
                  </a:lnTo>
                  <a:lnTo>
                    <a:pt x="500460" y="364897"/>
                  </a:lnTo>
                  <a:lnTo>
                    <a:pt x="546298" y="352745"/>
                  </a:lnTo>
                  <a:lnTo>
                    <a:pt x="586320" y="322440"/>
                  </a:lnTo>
                  <a:lnTo>
                    <a:pt x="586320" y="60045"/>
                  </a:lnTo>
                  <a:lnTo>
                    <a:pt x="546298" y="29734"/>
                  </a:lnTo>
                  <a:lnTo>
                    <a:pt x="500460" y="17583"/>
                  </a:lnTo>
                  <a:lnTo>
                    <a:pt x="441130" y="8195"/>
                  </a:lnTo>
                  <a:lnTo>
                    <a:pt x="371101" y="2144"/>
                  </a:lnTo>
                  <a:lnTo>
                    <a:pt x="293166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6" name="object 19"/>
            <p:cNvSpPr/>
            <p:nvPr/>
          </p:nvSpPr>
          <p:spPr>
            <a:xfrm>
              <a:off x="2531186" y="1102233"/>
              <a:ext cx="586740" cy="60325"/>
            </a:xfrm>
            <a:custGeom>
              <a:avLst/>
              <a:ahLst/>
              <a:rect l="l" t="t" r="r" b="b"/>
              <a:pathLst>
                <a:path w="586739" h="60325">
                  <a:moveTo>
                    <a:pt x="0" y="0"/>
                  </a:moveTo>
                  <a:lnTo>
                    <a:pt x="40022" y="30305"/>
                  </a:lnTo>
                  <a:lnTo>
                    <a:pt x="85861" y="42457"/>
                  </a:lnTo>
                  <a:lnTo>
                    <a:pt x="145193" y="51847"/>
                  </a:lnTo>
                  <a:lnTo>
                    <a:pt x="215226" y="57900"/>
                  </a:lnTo>
                  <a:lnTo>
                    <a:pt x="293166" y="60045"/>
                  </a:lnTo>
                  <a:lnTo>
                    <a:pt x="371101" y="57900"/>
                  </a:lnTo>
                  <a:lnTo>
                    <a:pt x="441130" y="51847"/>
                  </a:lnTo>
                  <a:lnTo>
                    <a:pt x="500460" y="42457"/>
                  </a:lnTo>
                  <a:lnTo>
                    <a:pt x="546298" y="30305"/>
                  </a:lnTo>
                  <a:lnTo>
                    <a:pt x="575849" y="15961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07" name="object 20"/>
          <p:cNvSpPr txBox="1"/>
          <p:nvPr/>
        </p:nvSpPr>
        <p:spPr>
          <a:xfrm>
            <a:off x="5607751" y="842568"/>
            <a:ext cx="466725" cy="3821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85725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Traffic 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2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800" spc="-4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25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prediction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08" name="object 21"/>
          <p:cNvSpPr/>
          <p:nvPr/>
        </p:nvSpPr>
        <p:spPr>
          <a:xfrm>
            <a:off x="5567010" y="772606"/>
            <a:ext cx="570230" cy="565150"/>
          </a:xfrm>
          <a:custGeom>
            <a:avLst/>
            <a:ahLst/>
            <a:rect l="l" t="t" r="r" b="b"/>
            <a:pathLst>
              <a:path w="570229" h="565150">
                <a:moveTo>
                  <a:pt x="284937" y="0"/>
                </a:moveTo>
                <a:lnTo>
                  <a:pt x="238716" y="3698"/>
                </a:lnTo>
                <a:lnTo>
                  <a:pt x="194870" y="14404"/>
                </a:lnTo>
                <a:lnTo>
                  <a:pt x="153986" y="31538"/>
                </a:lnTo>
                <a:lnTo>
                  <a:pt x="116651" y="54517"/>
                </a:lnTo>
                <a:lnTo>
                  <a:pt x="83451" y="82759"/>
                </a:lnTo>
                <a:lnTo>
                  <a:pt x="54972" y="115683"/>
                </a:lnTo>
                <a:lnTo>
                  <a:pt x="31801" y="152707"/>
                </a:lnTo>
                <a:lnTo>
                  <a:pt x="14525" y="193249"/>
                </a:lnTo>
                <a:lnTo>
                  <a:pt x="3729" y="236728"/>
                </a:lnTo>
                <a:lnTo>
                  <a:pt x="0" y="282562"/>
                </a:lnTo>
                <a:lnTo>
                  <a:pt x="3729" y="328399"/>
                </a:lnTo>
                <a:lnTo>
                  <a:pt x="14525" y="371879"/>
                </a:lnTo>
                <a:lnTo>
                  <a:pt x="31801" y="412422"/>
                </a:lnTo>
                <a:lnTo>
                  <a:pt x="54972" y="449446"/>
                </a:lnTo>
                <a:lnTo>
                  <a:pt x="83451" y="482369"/>
                </a:lnTo>
                <a:lnTo>
                  <a:pt x="116651" y="510610"/>
                </a:lnTo>
                <a:lnTo>
                  <a:pt x="153986" y="533588"/>
                </a:lnTo>
                <a:lnTo>
                  <a:pt x="194870" y="550720"/>
                </a:lnTo>
                <a:lnTo>
                  <a:pt x="238716" y="561426"/>
                </a:lnTo>
                <a:lnTo>
                  <a:pt x="284937" y="565124"/>
                </a:lnTo>
                <a:lnTo>
                  <a:pt x="331155" y="561426"/>
                </a:lnTo>
                <a:lnTo>
                  <a:pt x="374999" y="550720"/>
                </a:lnTo>
                <a:lnTo>
                  <a:pt x="415881" y="533588"/>
                </a:lnTo>
                <a:lnTo>
                  <a:pt x="453217" y="510610"/>
                </a:lnTo>
                <a:lnTo>
                  <a:pt x="486417" y="482369"/>
                </a:lnTo>
                <a:lnTo>
                  <a:pt x="514897" y="449446"/>
                </a:lnTo>
                <a:lnTo>
                  <a:pt x="538070" y="412422"/>
                </a:lnTo>
                <a:lnTo>
                  <a:pt x="555348" y="371879"/>
                </a:lnTo>
                <a:lnTo>
                  <a:pt x="566145" y="328399"/>
                </a:lnTo>
                <a:lnTo>
                  <a:pt x="569874" y="282562"/>
                </a:lnTo>
                <a:lnTo>
                  <a:pt x="566145" y="236728"/>
                </a:lnTo>
                <a:lnTo>
                  <a:pt x="555348" y="193249"/>
                </a:lnTo>
                <a:lnTo>
                  <a:pt x="538070" y="152707"/>
                </a:lnTo>
                <a:lnTo>
                  <a:pt x="514897" y="115683"/>
                </a:lnTo>
                <a:lnTo>
                  <a:pt x="486417" y="82759"/>
                </a:lnTo>
                <a:lnTo>
                  <a:pt x="453217" y="54517"/>
                </a:lnTo>
                <a:lnTo>
                  <a:pt x="415881" y="31538"/>
                </a:lnTo>
                <a:lnTo>
                  <a:pt x="374999" y="14404"/>
                </a:lnTo>
                <a:lnTo>
                  <a:pt x="331155" y="3698"/>
                </a:lnTo>
                <a:lnTo>
                  <a:pt x="284937" y="0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9" name="object 22"/>
          <p:cNvSpPr txBox="1"/>
          <p:nvPr/>
        </p:nvSpPr>
        <p:spPr>
          <a:xfrm>
            <a:off x="4501302" y="1443318"/>
            <a:ext cx="588010" cy="255839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9525" vert="horz" wrap="square">
            <a:spAutoFit/>
          </a:bodyPr>
          <a:p>
            <a:pPr indent="40640" marL="78105" marR="70485">
              <a:lnSpc>
                <a:spcPct val="100000"/>
              </a:lnSpc>
              <a:spcBef>
                <a:spcPts val="75"/>
              </a:spcBef>
            </a:pPr>
            <a:r>
              <a:rPr dirty="0" sz="800">
                <a:solidFill>
                  <a:srgbClr val="231F20"/>
                </a:solidFill>
                <a:latin typeface="Times New Roman"/>
                <a:cs typeface="Times New Roman"/>
              </a:rPr>
              <a:t>Data pre </a:t>
            </a: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 p</a:t>
            </a:r>
            <a:r>
              <a:rPr dirty="0" sz="800" spc="1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800" spc="1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cessi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800" spc="-3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10" name="object 23"/>
          <p:cNvSpPr txBox="1"/>
          <p:nvPr/>
        </p:nvSpPr>
        <p:spPr>
          <a:xfrm>
            <a:off x="4504045" y="1954049"/>
            <a:ext cx="587375" cy="255839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9525" vert="horz" wrap="square">
            <a:spAutoFit/>
          </a:bodyPr>
          <a:p>
            <a:pPr indent="21590" marL="87630" marR="80010">
              <a:lnSpc>
                <a:spcPct val="100000"/>
              </a:lnSpc>
              <a:spcBef>
                <a:spcPts val="75"/>
              </a:spcBef>
            </a:pPr>
            <a:r>
              <a:rPr dirty="0" sz="800" spc="-40">
                <a:solidFill>
                  <a:srgbClr val="231F20"/>
                </a:solidFill>
                <a:latin typeface="Times New Roman"/>
                <a:cs typeface="Times New Roman"/>
              </a:rPr>
              <a:t>Sc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2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e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-25">
                <a:solidFill>
                  <a:srgbClr val="231F20"/>
                </a:solidFill>
                <a:latin typeface="Times New Roman"/>
                <a:cs typeface="Times New Roman"/>
              </a:rPr>
              <a:t>f 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800" spc="-1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800" spc="15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dirty="0" sz="800" spc="1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800" spc="-35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800" spc="1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11" name="object 24"/>
          <p:cNvSpPr txBox="1"/>
          <p:nvPr/>
        </p:nvSpPr>
        <p:spPr>
          <a:xfrm>
            <a:off x="5078580" y="2425777"/>
            <a:ext cx="271780" cy="393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258445"/>
              </a:tabLst>
            </a:pPr>
            <a:r>
              <a:rPr dirty="0" sz="800" spc="-20" u="dash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12" name="object 25"/>
          <p:cNvSpPr txBox="1"/>
          <p:nvPr/>
        </p:nvSpPr>
        <p:spPr>
          <a:xfrm>
            <a:off x="4504045" y="2428991"/>
            <a:ext cx="587375" cy="255839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9525" vert="horz" wrap="square">
            <a:spAutoFit/>
          </a:bodyPr>
          <a:p>
            <a:pPr indent="17145" marL="55244" marR="47625">
              <a:lnSpc>
                <a:spcPct val="100000"/>
              </a:lnSpc>
              <a:spcBef>
                <a:spcPts val="75"/>
              </a:spcBef>
            </a:pPr>
            <a:r>
              <a:rPr dirty="0" sz="800" spc="-10">
                <a:solidFill>
                  <a:srgbClr val="231F20"/>
                </a:solidFill>
                <a:latin typeface="Times New Roman"/>
                <a:cs typeface="Times New Roman"/>
              </a:rPr>
              <a:t>Modelling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-2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pp</a:t>
            </a:r>
            <a:r>
              <a:rPr dirty="0" sz="800" spc="-3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800" spc="-35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dirty="0" sz="800" spc="1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800" spc="-3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13" name="object 26"/>
          <p:cNvSpPr txBox="1"/>
          <p:nvPr/>
        </p:nvSpPr>
        <p:spPr>
          <a:xfrm>
            <a:off x="3584800" y="2471802"/>
            <a:ext cx="932180" cy="25904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80645" marL="12700" marR="5080">
              <a:lnSpc>
                <a:spcPct val="100000"/>
              </a:lnSpc>
              <a:spcBef>
                <a:spcPts val="100"/>
              </a:spcBef>
              <a:tabLst>
                <a:tab algn="l" pos="579755"/>
                <a:tab algn="l" pos="918844"/>
              </a:tabLst>
            </a:pP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Traffic 	</a:t>
            </a:r>
            <a:r>
              <a:rPr dirty="0" sz="800" spc="-40" u="dash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800" spc="-20" u="dash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231F20"/>
                </a:solidFill>
                <a:latin typeface="Times New Roman"/>
                <a:cs typeface="Times New Roman"/>
              </a:rPr>
              <a:t>parameters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2" name="object 27"/>
          <p:cNvGrpSpPr/>
          <p:nvPr/>
        </p:nvGrpSpPr>
        <p:grpSpPr>
          <a:xfrm>
            <a:off x="3527478" y="2371434"/>
            <a:ext cx="593090" cy="376555"/>
            <a:chOff x="1557362" y="2537688"/>
            <a:chExt cx="593090" cy="376555"/>
          </a:xfrm>
        </p:grpSpPr>
        <p:sp>
          <p:nvSpPr>
            <p:cNvPr id="1048614" name="object 28"/>
            <p:cNvSpPr/>
            <p:nvPr/>
          </p:nvSpPr>
          <p:spPr>
            <a:xfrm>
              <a:off x="1560537" y="2540863"/>
              <a:ext cx="586740" cy="370205"/>
            </a:xfrm>
            <a:custGeom>
              <a:avLst/>
              <a:ahLst/>
              <a:rect l="l" t="t" r="r" b="b"/>
              <a:pathLst>
                <a:path w="586739" h="370205">
                  <a:moveTo>
                    <a:pt x="293154" y="0"/>
                  </a:moveTo>
                  <a:lnTo>
                    <a:pt x="215219" y="2073"/>
                  </a:lnTo>
                  <a:lnTo>
                    <a:pt x="145190" y="7924"/>
                  </a:lnTo>
                  <a:lnTo>
                    <a:pt x="85859" y="17000"/>
                  </a:lnTo>
                  <a:lnTo>
                    <a:pt x="40022" y="28749"/>
                  </a:lnTo>
                  <a:lnTo>
                    <a:pt x="0" y="58051"/>
                  </a:lnTo>
                  <a:lnTo>
                    <a:pt x="0" y="311746"/>
                  </a:lnTo>
                  <a:lnTo>
                    <a:pt x="40022" y="341049"/>
                  </a:lnTo>
                  <a:lnTo>
                    <a:pt x="85859" y="352798"/>
                  </a:lnTo>
                  <a:lnTo>
                    <a:pt x="145190" y="361874"/>
                  </a:lnTo>
                  <a:lnTo>
                    <a:pt x="215219" y="367725"/>
                  </a:lnTo>
                  <a:lnTo>
                    <a:pt x="293154" y="369798"/>
                  </a:lnTo>
                  <a:lnTo>
                    <a:pt x="371094" y="367725"/>
                  </a:lnTo>
                  <a:lnTo>
                    <a:pt x="441126" y="361874"/>
                  </a:lnTo>
                  <a:lnTo>
                    <a:pt x="500459" y="352798"/>
                  </a:lnTo>
                  <a:lnTo>
                    <a:pt x="546298" y="341049"/>
                  </a:lnTo>
                  <a:lnTo>
                    <a:pt x="586320" y="311746"/>
                  </a:lnTo>
                  <a:lnTo>
                    <a:pt x="586320" y="58051"/>
                  </a:lnTo>
                  <a:lnTo>
                    <a:pt x="546298" y="28749"/>
                  </a:lnTo>
                  <a:lnTo>
                    <a:pt x="500459" y="17000"/>
                  </a:lnTo>
                  <a:lnTo>
                    <a:pt x="441126" y="7924"/>
                  </a:lnTo>
                  <a:lnTo>
                    <a:pt x="371094" y="2073"/>
                  </a:lnTo>
                  <a:lnTo>
                    <a:pt x="293154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29"/>
            <p:cNvSpPr/>
            <p:nvPr/>
          </p:nvSpPr>
          <p:spPr>
            <a:xfrm>
              <a:off x="1560537" y="2598915"/>
              <a:ext cx="586740" cy="58419"/>
            </a:xfrm>
            <a:custGeom>
              <a:avLst/>
              <a:ah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2" y="29305"/>
                  </a:lnTo>
                  <a:lnTo>
                    <a:pt x="85859" y="41057"/>
                  </a:lnTo>
                  <a:lnTo>
                    <a:pt x="145190" y="50136"/>
                  </a:lnTo>
                  <a:lnTo>
                    <a:pt x="215219" y="55990"/>
                  </a:lnTo>
                  <a:lnTo>
                    <a:pt x="293154" y="58064"/>
                  </a:lnTo>
                  <a:lnTo>
                    <a:pt x="371094" y="55990"/>
                  </a:lnTo>
                  <a:lnTo>
                    <a:pt x="441126" y="50136"/>
                  </a:lnTo>
                  <a:lnTo>
                    <a:pt x="500459" y="41057"/>
                  </a:lnTo>
                  <a:lnTo>
                    <a:pt x="546298" y="29305"/>
                  </a:lnTo>
                  <a:lnTo>
                    <a:pt x="575849" y="15435"/>
                  </a:lnTo>
                  <a:lnTo>
                    <a:pt x="58632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16" name="object 30"/>
          <p:cNvSpPr txBox="1"/>
          <p:nvPr/>
        </p:nvSpPr>
        <p:spPr>
          <a:xfrm>
            <a:off x="4068524" y="2903475"/>
            <a:ext cx="553085" cy="238527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0" vert="horz" wrap="square">
            <a:spAutoFit/>
          </a:bodyPr>
          <a:p>
            <a:pPr marL="130810">
              <a:lnSpc>
                <a:spcPts val="915"/>
              </a:lnSpc>
            </a:pP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dirty="0" sz="800" spc="-10">
                <a:solidFill>
                  <a:srgbClr val="231F20"/>
                </a:solidFill>
                <a:latin typeface="Times New Roman"/>
                <a:cs typeface="Times New Roman"/>
              </a:rPr>
              <a:t>volume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17" name="object 31"/>
          <p:cNvSpPr txBox="1"/>
          <p:nvPr/>
        </p:nvSpPr>
        <p:spPr>
          <a:xfrm>
            <a:off x="4069451" y="3336723"/>
            <a:ext cx="552450" cy="238527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0" vert="horz" wrap="square">
            <a:spAutoFit/>
          </a:bodyPr>
          <a:p>
            <a:pPr marL="128905">
              <a:lnSpc>
                <a:spcPts val="915"/>
              </a:lnSpc>
            </a:pP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density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18" name="object 32"/>
          <p:cNvSpPr txBox="1"/>
          <p:nvPr/>
        </p:nvSpPr>
        <p:spPr>
          <a:xfrm>
            <a:off x="4069451" y="3775864"/>
            <a:ext cx="554355" cy="238527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0" vert="horz" wrap="square">
            <a:spAutoFit/>
          </a:bodyPr>
          <a:p>
            <a:pPr algn="ctr" marR="17145">
              <a:lnSpc>
                <a:spcPts val="915"/>
              </a:lnSpc>
            </a:pP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Sensor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>
                <a:solidFill>
                  <a:srgbClr val="231F20"/>
                </a:solidFill>
                <a:latin typeface="Times New Roman"/>
                <a:cs typeface="Times New Roman"/>
              </a:rPr>
              <a:t>occupancy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19" name="object 33"/>
          <p:cNvSpPr txBox="1"/>
          <p:nvPr/>
        </p:nvSpPr>
        <p:spPr>
          <a:xfrm>
            <a:off x="4063050" y="4195040"/>
            <a:ext cx="554355" cy="251992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5715" vert="horz" wrap="square">
            <a:spAutoFit/>
          </a:bodyPr>
          <a:p>
            <a:pPr indent="-29845" marL="160655" marR="146685">
              <a:lnSpc>
                <a:spcPct val="100000"/>
              </a:lnSpc>
              <a:spcBef>
                <a:spcPts val="45"/>
              </a:spcBef>
            </a:pPr>
            <a:r>
              <a:rPr dirty="0" sz="800" spc="-7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800" spc="3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ffi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c 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ee</a:t>
            </a:r>
            <a:r>
              <a:rPr dirty="0" sz="800" spc="2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20" name="object 34"/>
          <p:cNvSpPr txBox="1"/>
          <p:nvPr/>
        </p:nvSpPr>
        <p:spPr>
          <a:xfrm>
            <a:off x="4064422" y="4617861"/>
            <a:ext cx="554355" cy="361637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0" vert="horz" wrap="square">
            <a:spAutoFit/>
          </a:bodyPr>
          <a:p>
            <a:pPr algn="ctr" marR="15240">
              <a:lnSpc>
                <a:spcPts val="855"/>
              </a:lnSpc>
            </a:pP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Traffic</a:t>
            </a:r>
            <a:endParaRPr sz="800">
              <a:latin typeface="Times New Roman"/>
              <a:cs typeface="Times New Roman"/>
            </a:endParaRPr>
          </a:p>
          <a:p>
            <a:pPr algn="ctr" marL="45085" marR="60960">
              <a:lnSpc>
                <a:spcPct val="100000"/>
              </a:lnSpc>
            </a:pP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2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800" spc="-4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25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index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21" name="object 35"/>
          <p:cNvSpPr txBox="1"/>
          <p:nvPr/>
        </p:nvSpPr>
        <p:spPr>
          <a:xfrm>
            <a:off x="4363291" y="5623485"/>
            <a:ext cx="872490" cy="194284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70485" vert="horz" wrap="square">
            <a:spAutoFit/>
          </a:bodyPr>
          <a:p>
            <a:pPr marL="89535">
              <a:lnSpc>
                <a:spcPct val="100000"/>
              </a:lnSpc>
              <a:spcBef>
                <a:spcPts val="555"/>
              </a:spcBef>
            </a:pP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r>
              <a:rPr dirty="0" sz="800" spc="-4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validation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22" name="object 36"/>
          <p:cNvSpPr txBox="1"/>
          <p:nvPr/>
        </p:nvSpPr>
        <p:spPr>
          <a:xfrm>
            <a:off x="5462975" y="2538134"/>
            <a:ext cx="447675" cy="1359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800" spc="-1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15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dirty="0" sz="800" spc="2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dels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3" name="object 37"/>
          <p:cNvGrpSpPr/>
          <p:nvPr/>
        </p:nvGrpSpPr>
        <p:grpSpPr>
          <a:xfrm>
            <a:off x="5390632" y="2396809"/>
            <a:ext cx="593090" cy="375920"/>
            <a:chOff x="3420516" y="2563063"/>
            <a:chExt cx="593090" cy="375920"/>
          </a:xfrm>
        </p:grpSpPr>
        <p:sp>
          <p:nvSpPr>
            <p:cNvPr id="1048623" name="object 38"/>
            <p:cNvSpPr/>
            <p:nvPr/>
          </p:nvSpPr>
          <p:spPr>
            <a:xfrm>
              <a:off x="3423691" y="2566238"/>
              <a:ext cx="586740" cy="369570"/>
            </a:xfrm>
            <a:custGeom>
              <a:avLst/>
              <a:ahLst/>
              <a:rect l="l" t="t" r="r" b="b"/>
              <a:pathLst>
                <a:path w="586739" h="369569">
                  <a:moveTo>
                    <a:pt x="293166" y="0"/>
                  </a:moveTo>
                  <a:lnTo>
                    <a:pt x="215231" y="2072"/>
                  </a:lnTo>
                  <a:lnTo>
                    <a:pt x="145199" y="7919"/>
                  </a:lnTo>
                  <a:lnTo>
                    <a:pt x="85866" y="16987"/>
                  </a:lnTo>
                  <a:lnTo>
                    <a:pt x="40025" y="28724"/>
                  </a:lnTo>
                  <a:lnTo>
                    <a:pt x="0" y="57988"/>
                  </a:lnTo>
                  <a:lnTo>
                    <a:pt x="0" y="311365"/>
                  </a:lnTo>
                  <a:lnTo>
                    <a:pt x="40025" y="340635"/>
                  </a:lnTo>
                  <a:lnTo>
                    <a:pt x="85866" y="352371"/>
                  </a:lnTo>
                  <a:lnTo>
                    <a:pt x="145199" y="361437"/>
                  </a:lnTo>
                  <a:lnTo>
                    <a:pt x="215231" y="367282"/>
                  </a:lnTo>
                  <a:lnTo>
                    <a:pt x="293166" y="369354"/>
                  </a:lnTo>
                  <a:lnTo>
                    <a:pt x="371101" y="367282"/>
                  </a:lnTo>
                  <a:lnTo>
                    <a:pt x="441130" y="361437"/>
                  </a:lnTo>
                  <a:lnTo>
                    <a:pt x="500460" y="352371"/>
                  </a:lnTo>
                  <a:lnTo>
                    <a:pt x="546298" y="340635"/>
                  </a:lnTo>
                  <a:lnTo>
                    <a:pt x="586320" y="311365"/>
                  </a:lnTo>
                  <a:lnTo>
                    <a:pt x="586320" y="57988"/>
                  </a:lnTo>
                  <a:lnTo>
                    <a:pt x="546298" y="28724"/>
                  </a:lnTo>
                  <a:lnTo>
                    <a:pt x="500460" y="16987"/>
                  </a:lnTo>
                  <a:lnTo>
                    <a:pt x="441130" y="7919"/>
                  </a:lnTo>
                  <a:lnTo>
                    <a:pt x="371101" y="2072"/>
                  </a:lnTo>
                  <a:lnTo>
                    <a:pt x="293166" y="0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4" name="object 39"/>
            <p:cNvSpPr/>
            <p:nvPr/>
          </p:nvSpPr>
          <p:spPr>
            <a:xfrm>
              <a:off x="3423691" y="2624226"/>
              <a:ext cx="586740" cy="58419"/>
            </a:xfrm>
            <a:custGeom>
              <a:avLst/>
              <a:ahLst/>
              <a:rect l="l" t="t" r="r" b="b"/>
              <a:pathLst>
                <a:path w="586739" h="58419">
                  <a:moveTo>
                    <a:pt x="0" y="0"/>
                  </a:moveTo>
                  <a:lnTo>
                    <a:pt x="40025" y="29265"/>
                  </a:lnTo>
                  <a:lnTo>
                    <a:pt x="85866" y="40998"/>
                  </a:lnTo>
                  <a:lnTo>
                    <a:pt x="145199" y="50062"/>
                  </a:lnTo>
                  <a:lnTo>
                    <a:pt x="215231" y="55905"/>
                  </a:lnTo>
                  <a:lnTo>
                    <a:pt x="293166" y="57975"/>
                  </a:lnTo>
                  <a:lnTo>
                    <a:pt x="371101" y="55905"/>
                  </a:lnTo>
                  <a:lnTo>
                    <a:pt x="441130" y="50062"/>
                  </a:lnTo>
                  <a:lnTo>
                    <a:pt x="500460" y="40998"/>
                  </a:lnTo>
                  <a:lnTo>
                    <a:pt x="546298" y="29265"/>
                  </a:lnTo>
                  <a:lnTo>
                    <a:pt x="575849" y="15415"/>
                  </a:lnTo>
                  <a:lnTo>
                    <a:pt x="586320" y="0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25" name="object 40"/>
          <p:cNvSpPr txBox="1"/>
          <p:nvPr/>
        </p:nvSpPr>
        <p:spPr>
          <a:xfrm>
            <a:off x="5826128" y="3053488"/>
            <a:ext cx="867410" cy="238527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0" vert="horz" wrap="square">
            <a:spAutoFit/>
          </a:bodyPr>
          <a:p>
            <a:pPr marL="167005">
              <a:lnSpc>
                <a:spcPts val="915"/>
              </a:lnSpc>
            </a:pP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endParaRPr sz="8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26" name="object 41"/>
          <p:cNvSpPr txBox="1"/>
          <p:nvPr/>
        </p:nvSpPr>
        <p:spPr>
          <a:xfrm>
            <a:off x="5826585" y="3542463"/>
            <a:ext cx="866775" cy="238527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0" vert="horz" wrap="square">
            <a:spAutoFit/>
          </a:bodyPr>
          <a:p>
            <a:pPr algn="ctr" marR="15240">
              <a:lnSpc>
                <a:spcPts val="915"/>
              </a:lnSpc>
            </a:pPr>
            <a:r>
              <a:rPr dirty="0" sz="800" spc="-7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800" spc="2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800" spc="-1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dirty="0" sz="800" spc="-3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00" spc="1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27" name="object 42"/>
          <p:cNvSpPr txBox="1"/>
          <p:nvPr/>
        </p:nvSpPr>
        <p:spPr>
          <a:xfrm>
            <a:off x="5826585" y="4011969"/>
            <a:ext cx="866775" cy="238527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0" vert="horz" wrap="square">
            <a:spAutoFit/>
          </a:bodyPr>
          <a:p>
            <a:pPr algn="ctr" marR="15240">
              <a:lnSpc>
                <a:spcPts val="915"/>
              </a:lnSpc>
            </a:pPr>
            <a:r>
              <a:rPr dirty="0" sz="800" spc="1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80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4" name="object 43"/>
          <p:cNvGrpSpPr/>
          <p:nvPr/>
        </p:nvGrpSpPr>
        <p:grpSpPr>
          <a:xfrm>
            <a:off x="6801373" y="1292861"/>
            <a:ext cx="592455" cy="389890"/>
            <a:chOff x="4831257" y="1459115"/>
            <a:chExt cx="592455" cy="389890"/>
          </a:xfrm>
        </p:grpSpPr>
        <p:sp>
          <p:nvSpPr>
            <p:cNvPr id="1048628" name="object 44"/>
            <p:cNvSpPr/>
            <p:nvPr/>
          </p:nvSpPr>
          <p:spPr>
            <a:xfrm>
              <a:off x="4834432" y="1462290"/>
              <a:ext cx="586105" cy="383540"/>
            </a:xfrm>
            <a:custGeom>
              <a:avLst/>
              <a:ahLst/>
              <a:rect l="l" t="t" r="r" b="b"/>
              <a:pathLst>
                <a:path w="586104" h="383539">
                  <a:moveTo>
                    <a:pt x="292938" y="0"/>
                  </a:moveTo>
                  <a:lnTo>
                    <a:pt x="215054" y="2147"/>
                  </a:lnTo>
                  <a:lnTo>
                    <a:pt x="145075" y="8207"/>
                  </a:lnTo>
                  <a:lnTo>
                    <a:pt x="85790" y="17606"/>
                  </a:lnTo>
                  <a:lnTo>
                    <a:pt x="39989" y="29774"/>
                  </a:lnTo>
                  <a:lnTo>
                    <a:pt x="0" y="60121"/>
                  </a:lnTo>
                  <a:lnTo>
                    <a:pt x="0" y="322821"/>
                  </a:lnTo>
                  <a:lnTo>
                    <a:pt x="39989" y="353163"/>
                  </a:lnTo>
                  <a:lnTo>
                    <a:pt x="85790" y="365331"/>
                  </a:lnTo>
                  <a:lnTo>
                    <a:pt x="145075" y="374733"/>
                  </a:lnTo>
                  <a:lnTo>
                    <a:pt x="215054" y="380795"/>
                  </a:lnTo>
                  <a:lnTo>
                    <a:pt x="292938" y="382943"/>
                  </a:lnTo>
                  <a:lnTo>
                    <a:pt x="370811" y="380795"/>
                  </a:lnTo>
                  <a:lnTo>
                    <a:pt x="440786" y="374733"/>
                  </a:lnTo>
                  <a:lnTo>
                    <a:pt x="500070" y="365331"/>
                  </a:lnTo>
                  <a:lnTo>
                    <a:pt x="545872" y="353163"/>
                  </a:lnTo>
                  <a:lnTo>
                    <a:pt x="585863" y="322821"/>
                  </a:lnTo>
                  <a:lnTo>
                    <a:pt x="585863" y="60121"/>
                  </a:lnTo>
                  <a:lnTo>
                    <a:pt x="545872" y="29774"/>
                  </a:lnTo>
                  <a:lnTo>
                    <a:pt x="500070" y="17606"/>
                  </a:lnTo>
                  <a:lnTo>
                    <a:pt x="440786" y="8207"/>
                  </a:lnTo>
                  <a:lnTo>
                    <a:pt x="370811" y="2147"/>
                  </a:lnTo>
                  <a:lnTo>
                    <a:pt x="292938" y="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45"/>
            <p:cNvSpPr/>
            <p:nvPr/>
          </p:nvSpPr>
          <p:spPr>
            <a:xfrm>
              <a:off x="4834432" y="1522412"/>
              <a:ext cx="586105" cy="60325"/>
            </a:xfrm>
            <a:custGeom>
              <a:avLst/>
              <a:ahLst/>
              <a:rect l="l" t="t" r="r" b="b"/>
              <a:pathLst>
                <a:path w="586104" h="60325">
                  <a:moveTo>
                    <a:pt x="0" y="0"/>
                  </a:moveTo>
                  <a:lnTo>
                    <a:pt x="39989" y="30344"/>
                  </a:lnTo>
                  <a:lnTo>
                    <a:pt x="85790" y="42508"/>
                  </a:lnTo>
                  <a:lnTo>
                    <a:pt x="145075" y="51905"/>
                  </a:lnTo>
                  <a:lnTo>
                    <a:pt x="215054" y="57962"/>
                  </a:lnTo>
                  <a:lnTo>
                    <a:pt x="292938" y="60109"/>
                  </a:lnTo>
                  <a:lnTo>
                    <a:pt x="370811" y="57962"/>
                  </a:lnTo>
                  <a:lnTo>
                    <a:pt x="440786" y="51905"/>
                  </a:lnTo>
                  <a:lnTo>
                    <a:pt x="500070" y="42508"/>
                  </a:lnTo>
                  <a:lnTo>
                    <a:pt x="545872" y="30344"/>
                  </a:lnTo>
                  <a:lnTo>
                    <a:pt x="575400" y="15983"/>
                  </a:lnTo>
                  <a:lnTo>
                    <a:pt x="585863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</p:grpSp>
      <p:sp>
        <p:nvSpPr>
          <p:cNvPr id="1048630" name="object 46"/>
          <p:cNvSpPr txBox="1"/>
          <p:nvPr/>
        </p:nvSpPr>
        <p:spPr>
          <a:xfrm>
            <a:off x="6931713" y="1442853"/>
            <a:ext cx="332105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800" spc="1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800" spc="2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4194304" name="object 47"/>
          <p:cNvGraphicFramePr>
            <a:graphicFrameLocks noGrp="1"/>
          </p:cNvGraphicFramePr>
          <p:nvPr/>
        </p:nvGraphicFramePr>
        <p:xfrm>
          <a:off x="6149241" y="1934567"/>
          <a:ext cx="1879598" cy="368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/>
                <a:gridCol w="379095"/>
                <a:gridCol w="363220"/>
                <a:gridCol w="379094"/>
                <a:gridCol w="379094"/>
              </a:tblGrid>
              <a:tr h="266471">
                <a:tc gridSpan="2">
                  <a:txBody>
                    <a:bodyPr/>
                    <a:p>
                      <a:pPr indent="8890" marL="149225" marR="1409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Stationary </a:t>
                      </a:r>
                      <a:r>
                        <a:rPr dirty="0" sz="80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se</a:t>
                      </a:r>
                      <a:r>
                        <a:rPr dirty="0" sz="80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800" spc="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800" spc="-1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80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800" spc="-2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800" spc="-2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80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p>
                      <a:pPr algn="ctr" marR="15240">
                        <a:lnSpc>
                          <a:spcPts val="855"/>
                        </a:lnSpc>
                      </a:pPr>
                      <a:r>
                        <a:rPr dirty="0" sz="80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Probe</a:t>
                      </a:r>
                      <a:r>
                        <a:rPr dirty="0" sz="800" spc="-45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2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vehicle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0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</a:tr>
              <a:tr h="101733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p/>
                  </a:txBody>
                  <a:tcPr marL="0" marR="0" marT="0" marB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48631" name="object 48"/>
          <p:cNvSpPr txBox="1"/>
          <p:nvPr/>
        </p:nvSpPr>
        <p:spPr>
          <a:xfrm>
            <a:off x="6151959" y="2428991"/>
            <a:ext cx="758190" cy="178894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55244" vert="horz" wrap="square">
            <a:spAutoFit/>
          </a:bodyPr>
          <a:p>
            <a:pPr marL="166370">
              <a:lnSpc>
                <a:spcPct val="100000"/>
              </a:lnSpc>
              <a:spcBef>
                <a:spcPts val="434"/>
              </a:spcBef>
            </a:pP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Clustering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32" name="object 49"/>
          <p:cNvSpPr txBox="1"/>
          <p:nvPr/>
        </p:nvSpPr>
        <p:spPr>
          <a:xfrm>
            <a:off x="7272962" y="2428991"/>
            <a:ext cx="758190" cy="178894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55244" vert="horz" wrap="square">
            <a:spAutoFit/>
          </a:bodyPr>
          <a:p>
            <a:pPr marL="105410">
              <a:lnSpc>
                <a:spcPct val="100000"/>
              </a:lnSpc>
              <a:spcBef>
                <a:spcPts val="434"/>
              </a:spcBef>
            </a:pPr>
            <a:r>
              <a:rPr dirty="0" sz="800" spc="-1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800" spc="1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-2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00" spc="-3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800" spc="15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dirty="0" sz="800" spc="-2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800" spc="15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800" spc="3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800" spc="2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800" spc="-3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8633" name="object 50"/>
          <p:cNvSpPr txBox="1"/>
          <p:nvPr/>
        </p:nvSpPr>
        <p:spPr>
          <a:xfrm>
            <a:off x="4363291" y="5144009"/>
            <a:ext cx="872490" cy="255839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9525" vert="horz" wrap="square">
            <a:spAutoFit/>
          </a:bodyPr>
          <a:p>
            <a:pPr indent="-116839" marL="174625" marR="74295">
              <a:lnSpc>
                <a:spcPct val="100000"/>
              </a:lnSpc>
              <a:spcBef>
                <a:spcPts val="75"/>
              </a:spcBef>
            </a:pPr>
            <a:r>
              <a:rPr dirty="0" sz="800" spc="-7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800" spc="1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800" spc="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800" spc="-25">
                <a:solidFill>
                  <a:srgbClr val="231F20"/>
                </a:solidFill>
                <a:latin typeface="Times New Roman"/>
                <a:cs typeface="Times New Roman"/>
              </a:rPr>
              <a:t>ff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ic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2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800" spc="-4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esti</a:t>
            </a:r>
            <a:r>
              <a:rPr dirty="0" sz="800" spc="-1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800" spc="25">
                <a:solidFill>
                  <a:srgbClr val="231F20"/>
                </a:solidFill>
                <a:latin typeface="Times New Roman"/>
                <a:cs typeface="Times New Roman"/>
              </a:rPr>
              <a:t>n  </a:t>
            </a:r>
            <a:r>
              <a:rPr dirty="0" sz="800" spc="-5">
                <a:solidFill>
                  <a:srgbClr val="231F20"/>
                </a:solidFill>
                <a:latin typeface="Times New Roman"/>
                <a:cs typeface="Times New Roman"/>
              </a:rPr>
              <a:t>state</a:t>
            </a:r>
            <a:r>
              <a:rPr dirty="0" sz="800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leveling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5" name="object 51"/>
          <p:cNvGrpSpPr/>
          <p:nvPr/>
        </p:nvGrpSpPr>
        <p:grpSpPr>
          <a:xfrm>
            <a:off x="6503838" y="2220075"/>
            <a:ext cx="55244" cy="208915"/>
            <a:chOff x="4533722" y="2386329"/>
            <a:chExt cx="55244" cy="208915"/>
          </a:xfrm>
        </p:grpSpPr>
        <p:sp>
          <p:nvSpPr>
            <p:cNvPr id="1048634" name="object 52"/>
            <p:cNvSpPr/>
            <p:nvPr/>
          </p:nvSpPr>
          <p:spPr>
            <a:xfrm>
              <a:off x="4561154" y="2386329"/>
              <a:ext cx="0" cy="163830"/>
            </a:xfrm>
            <a:custGeom>
              <a:avLst/>
              <a:ahLst/>
              <a:rect l="l" t="t" r="r" b="b"/>
              <a:pathLst>
                <a:path h="163830">
                  <a:moveTo>
                    <a:pt x="0" y="0"/>
                  </a:moveTo>
                  <a:lnTo>
                    <a:pt x="0" y="16360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3"/>
            <p:cNvSpPr/>
            <p:nvPr/>
          </p:nvSpPr>
          <p:spPr>
            <a:xfrm>
              <a:off x="4533722" y="2540863"/>
              <a:ext cx="55244" cy="54610"/>
            </a:xfrm>
            <a:custGeom>
              <a:avLst/>
              <a:ah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6" name="object 54"/>
          <p:cNvGrpSpPr/>
          <p:nvPr/>
        </p:nvGrpSpPr>
        <p:grpSpPr>
          <a:xfrm>
            <a:off x="7624384" y="2204213"/>
            <a:ext cx="55244" cy="224790"/>
            <a:chOff x="5654268" y="2370467"/>
            <a:chExt cx="55244" cy="224790"/>
          </a:xfrm>
        </p:grpSpPr>
        <p:sp>
          <p:nvSpPr>
            <p:cNvPr id="1048636" name="object 55"/>
            <p:cNvSpPr/>
            <p:nvPr/>
          </p:nvSpPr>
          <p:spPr>
            <a:xfrm>
              <a:off x="5681687" y="2370467"/>
              <a:ext cx="0" cy="179705"/>
            </a:xfrm>
            <a:custGeom>
              <a:avLst/>
              <a:ahLst/>
              <a:rect l="l" t="t" r="r" b="b"/>
              <a:pathLst>
                <a:path h="179705">
                  <a:moveTo>
                    <a:pt x="0" y="0"/>
                  </a:moveTo>
                  <a:lnTo>
                    <a:pt x="0" y="17946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56"/>
            <p:cNvSpPr/>
            <p:nvPr/>
          </p:nvSpPr>
          <p:spPr>
            <a:xfrm>
              <a:off x="5654268" y="2540863"/>
              <a:ext cx="55244" cy="54610"/>
            </a:xfrm>
            <a:custGeom>
              <a:avLst/>
              <a:ahLst/>
              <a:rect l="l" t="t" r="r" b="b"/>
              <a:pathLst>
                <a:path w="55245" h="54610">
                  <a:moveTo>
                    <a:pt x="54838" y="0"/>
                  </a:moveTo>
                  <a:lnTo>
                    <a:pt x="0" y="0"/>
                  </a:lnTo>
                  <a:lnTo>
                    <a:pt x="27419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7" name="object 57"/>
          <p:cNvGrpSpPr/>
          <p:nvPr/>
        </p:nvGrpSpPr>
        <p:grpSpPr>
          <a:xfrm>
            <a:off x="5327995" y="2560410"/>
            <a:ext cx="492759" cy="1591310"/>
            <a:chOff x="3357879" y="2726664"/>
            <a:chExt cx="492759" cy="1591310"/>
          </a:xfrm>
        </p:grpSpPr>
        <p:sp>
          <p:nvSpPr>
            <p:cNvPr id="1048638" name="object 58"/>
            <p:cNvSpPr/>
            <p:nvPr/>
          </p:nvSpPr>
          <p:spPr>
            <a:xfrm>
              <a:off x="3716629" y="2935592"/>
              <a:ext cx="88265" cy="429259"/>
            </a:xfrm>
            <a:custGeom>
              <a:avLst/>
              <a:ahLst/>
              <a:rect l="l" t="t" r="r" b="b"/>
              <a:pathLst>
                <a:path w="88264" h="429260">
                  <a:moveTo>
                    <a:pt x="0" y="0"/>
                  </a:moveTo>
                  <a:lnTo>
                    <a:pt x="0" y="428942"/>
                  </a:lnTo>
                  <a:lnTo>
                    <a:pt x="87871" y="4289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9"/>
            <p:cNvSpPr/>
            <p:nvPr/>
          </p:nvSpPr>
          <p:spPr>
            <a:xfrm>
              <a:off x="3793324" y="3338106"/>
              <a:ext cx="57150" cy="54610"/>
            </a:xfrm>
            <a:custGeom>
              <a:avLst/>
              <a:ahLst/>
              <a:rect l="l" t="t" r="r" b="b"/>
              <a:pathLst>
                <a:path w="57150" h="54610">
                  <a:moveTo>
                    <a:pt x="0" y="0"/>
                  </a:moveTo>
                  <a:lnTo>
                    <a:pt x="4114" y="54228"/>
                  </a:lnTo>
                  <a:lnTo>
                    <a:pt x="56743" y="23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60"/>
            <p:cNvSpPr/>
            <p:nvPr/>
          </p:nvSpPr>
          <p:spPr>
            <a:xfrm>
              <a:off x="3716629" y="2935592"/>
              <a:ext cx="88265" cy="916305"/>
            </a:xfrm>
            <a:custGeom>
              <a:avLst/>
              <a:ahLst/>
              <a:rect l="l" t="t" r="r" b="b"/>
              <a:pathLst>
                <a:path w="88264" h="916304">
                  <a:moveTo>
                    <a:pt x="0" y="0"/>
                  </a:moveTo>
                  <a:lnTo>
                    <a:pt x="0" y="916292"/>
                  </a:lnTo>
                  <a:lnTo>
                    <a:pt x="87744" y="9162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61"/>
            <p:cNvSpPr/>
            <p:nvPr/>
          </p:nvSpPr>
          <p:spPr>
            <a:xfrm>
              <a:off x="3795204" y="3824681"/>
              <a:ext cx="55244" cy="54610"/>
            </a:xfrm>
            <a:custGeom>
              <a:avLst/>
              <a:ahLst/>
              <a:rect l="l" t="t" r="r" b="b"/>
              <a:pathLst>
                <a:path w="55245" h="54610">
                  <a:moveTo>
                    <a:pt x="50" y="0"/>
                  </a:moveTo>
                  <a:lnTo>
                    <a:pt x="0" y="54394"/>
                  </a:lnTo>
                  <a:lnTo>
                    <a:pt x="54864" y="27254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62"/>
            <p:cNvSpPr/>
            <p:nvPr/>
          </p:nvSpPr>
          <p:spPr>
            <a:xfrm>
              <a:off x="3716629" y="2935592"/>
              <a:ext cx="86995" cy="1355090"/>
            </a:xfrm>
            <a:custGeom>
              <a:avLst/>
              <a:ahLst/>
              <a:rect l="l" t="t" r="r" b="b"/>
              <a:pathLst>
                <a:path w="86995" h="1355089">
                  <a:moveTo>
                    <a:pt x="0" y="0"/>
                  </a:moveTo>
                  <a:lnTo>
                    <a:pt x="0" y="1355013"/>
                  </a:lnTo>
                  <a:lnTo>
                    <a:pt x="86372" y="135501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3" name="object 63"/>
            <p:cNvSpPr/>
            <p:nvPr/>
          </p:nvSpPr>
          <p:spPr>
            <a:xfrm>
              <a:off x="3357880" y="2726676"/>
              <a:ext cx="490855" cy="1591310"/>
            </a:xfrm>
            <a:custGeom>
              <a:avLst/>
              <a:ahLst/>
              <a:rect l="l" t="t" r="r" b="b"/>
              <a:pathLst>
                <a:path w="490854" h="1591310">
                  <a:moveTo>
                    <a:pt x="54851" y="27203"/>
                  </a:moveTo>
                  <a:lnTo>
                    <a:pt x="12" y="0"/>
                  </a:lnTo>
                  <a:lnTo>
                    <a:pt x="0" y="54394"/>
                  </a:lnTo>
                  <a:lnTo>
                    <a:pt x="54851" y="27203"/>
                  </a:lnTo>
                  <a:close/>
                </a:path>
                <a:path w="490854" h="1591310">
                  <a:moveTo>
                    <a:pt x="490816" y="1563941"/>
                  </a:moveTo>
                  <a:lnTo>
                    <a:pt x="435978" y="1536750"/>
                  </a:lnTo>
                  <a:lnTo>
                    <a:pt x="435978" y="1591132"/>
                  </a:lnTo>
                  <a:lnTo>
                    <a:pt x="490816" y="156394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8" name="object 64"/>
          <p:cNvGrpSpPr/>
          <p:nvPr/>
        </p:nvGrpSpPr>
        <p:grpSpPr>
          <a:xfrm>
            <a:off x="4769780" y="1736980"/>
            <a:ext cx="55244" cy="217170"/>
            <a:chOff x="2799664" y="1903234"/>
            <a:chExt cx="55244" cy="217170"/>
          </a:xfrm>
        </p:grpSpPr>
        <p:sp>
          <p:nvSpPr>
            <p:cNvPr id="1048644" name="object 65"/>
            <p:cNvSpPr/>
            <p:nvPr/>
          </p:nvSpPr>
          <p:spPr>
            <a:xfrm>
              <a:off x="2825038" y="1906409"/>
              <a:ext cx="2540" cy="168910"/>
            </a:xfrm>
            <a:custGeom>
              <a:avLst/>
              <a:ahLst/>
              <a:rect l="l" t="t" r="r" b="b"/>
              <a:pathLst>
                <a:path w="2539" h="168910">
                  <a:moveTo>
                    <a:pt x="0" y="0"/>
                  </a:moveTo>
                  <a:lnTo>
                    <a:pt x="2159" y="16859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66"/>
            <p:cNvSpPr/>
            <p:nvPr/>
          </p:nvSpPr>
          <p:spPr>
            <a:xfrm>
              <a:off x="2799664" y="2065591"/>
              <a:ext cx="55244" cy="55244"/>
            </a:xfrm>
            <a:custGeom>
              <a:avLst/>
              <a:ahLst/>
              <a:rect l="l" t="t" r="r" b="b"/>
              <a:pathLst>
                <a:path w="55244" h="55244">
                  <a:moveTo>
                    <a:pt x="54838" y="0"/>
                  </a:moveTo>
                  <a:lnTo>
                    <a:pt x="0" y="698"/>
                  </a:lnTo>
                  <a:lnTo>
                    <a:pt x="28117" y="5472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49" name="object 67"/>
          <p:cNvGrpSpPr/>
          <p:nvPr/>
        </p:nvGrpSpPr>
        <p:grpSpPr>
          <a:xfrm>
            <a:off x="4770466" y="2250886"/>
            <a:ext cx="55244" cy="178435"/>
            <a:chOff x="2800350" y="2417140"/>
            <a:chExt cx="55244" cy="178435"/>
          </a:xfrm>
        </p:grpSpPr>
        <p:sp>
          <p:nvSpPr>
            <p:cNvPr id="1048646" name="object 68"/>
            <p:cNvSpPr/>
            <p:nvPr/>
          </p:nvSpPr>
          <p:spPr>
            <a:xfrm>
              <a:off x="2827781" y="2417140"/>
              <a:ext cx="0" cy="133350"/>
            </a:xfrm>
            <a:custGeom>
              <a:avLst/>
              <a:ahLst/>
              <a:rect l="l" t="t" r="r" b="b"/>
              <a:pathLst>
                <a:path h="133350">
                  <a:moveTo>
                    <a:pt x="0" y="0"/>
                  </a:moveTo>
                  <a:lnTo>
                    <a:pt x="0" y="13279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9"/>
            <p:cNvSpPr/>
            <p:nvPr/>
          </p:nvSpPr>
          <p:spPr>
            <a:xfrm>
              <a:off x="2800350" y="2540863"/>
              <a:ext cx="55244" cy="54610"/>
            </a:xfrm>
            <a:custGeom>
              <a:avLst/>
              <a:ah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50" name="object 70"/>
          <p:cNvGrpSpPr/>
          <p:nvPr/>
        </p:nvGrpSpPr>
        <p:grpSpPr>
          <a:xfrm>
            <a:off x="4767608" y="1039357"/>
            <a:ext cx="2912110" cy="915035"/>
            <a:chOff x="2797492" y="1205611"/>
            <a:chExt cx="2912110" cy="915035"/>
          </a:xfrm>
        </p:grpSpPr>
        <p:sp>
          <p:nvSpPr>
            <p:cNvPr id="1048648" name="object 71"/>
            <p:cNvSpPr/>
            <p:nvPr/>
          </p:nvSpPr>
          <p:spPr>
            <a:xfrm>
              <a:off x="3163201" y="1228001"/>
              <a:ext cx="431800" cy="5080"/>
            </a:xfrm>
            <a:custGeom>
              <a:avLst/>
              <a:ahLst/>
              <a:rect l="l" t="t" r="r" b="b"/>
              <a:pathLst>
                <a:path w="431800" h="5080">
                  <a:moveTo>
                    <a:pt x="431406" y="0"/>
                  </a:moveTo>
                  <a:lnTo>
                    <a:pt x="0" y="49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72"/>
            <p:cNvSpPr/>
            <p:nvPr/>
          </p:nvSpPr>
          <p:spPr>
            <a:xfrm>
              <a:off x="3117507" y="1205611"/>
              <a:ext cx="55244" cy="54610"/>
            </a:xfrm>
            <a:custGeom>
              <a:avLst/>
              <a:ahLst/>
              <a:rect l="l" t="t" r="r" b="b"/>
              <a:pathLst>
                <a:path w="55244" h="54609">
                  <a:moveTo>
                    <a:pt x="54521" y="0"/>
                  </a:moveTo>
                  <a:lnTo>
                    <a:pt x="0" y="27813"/>
                  </a:lnTo>
                  <a:lnTo>
                    <a:pt x="55156" y="54381"/>
                  </a:lnTo>
                  <a:lnTo>
                    <a:pt x="5452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3"/>
            <p:cNvSpPr/>
            <p:nvPr/>
          </p:nvSpPr>
          <p:spPr>
            <a:xfrm>
              <a:off x="2824581" y="1424673"/>
              <a:ext cx="635" cy="139700"/>
            </a:xfrm>
            <a:custGeom>
              <a:avLst/>
              <a:ahLst/>
              <a:rect l="l" t="t" r="r" b="b"/>
              <a:pathLst>
                <a:path w="635" h="139700">
                  <a:moveTo>
                    <a:pt x="0" y="0"/>
                  </a:moveTo>
                  <a:lnTo>
                    <a:pt x="342" y="139585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74"/>
            <p:cNvSpPr/>
            <p:nvPr/>
          </p:nvSpPr>
          <p:spPr>
            <a:xfrm>
              <a:off x="2797492" y="1555127"/>
              <a:ext cx="55244" cy="54610"/>
            </a:xfrm>
            <a:custGeom>
              <a:avLst/>
              <a:ahLst/>
              <a:rect l="l" t="t" r="r" b="b"/>
              <a:pathLst>
                <a:path w="55244" h="54609">
                  <a:moveTo>
                    <a:pt x="54825" y="0"/>
                  </a:moveTo>
                  <a:lnTo>
                    <a:pt x="0" y="127"/>
                  </a:lnTo>
                  <a:lnTo>
                    <a:pt x="27546" y="54444"/>
                  </a:lnTo>
                  <a:lnTo>
                    <a:pt x="5482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5"/>
            <p:cNvSpPr/>
            <p:nvPr/>
          </p:nvSpPr>
          <p:spPr>
            <a:xfrm>
              <a:off x="4166768" y="1221193"/>
              <a:ext cx="955675" cy="185420"/>
            </a:xfrm>
            <a:custGeom>
              <a:avLst/>
              <a:ahLst/>
              <a:rect l="l" t="t" r="r" b="b"/>
              <a:pathLst>
                <a:path w="955675" h="185419">
                  <a:moveTo>
                    <a:pt x="0" y="0"/>
                  </a:moveTo>
                  <a:lnTo>
                    <a:pt x="955471" y="0"/>
                  </a:lnTo>
                  <a:lnTo>
                    <a:pt x="955471" y="185178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76"/>
            <p:cNvSpPr/>
            <p:nvPr/>
          </p:nvSpPr>
          <p:spPr>
            <a:xfrm>
              <a:off x="4561154" y="1845233"/>
              <a:ext cx="566420" cy="229870"/>
            </a:xfrm>
            <a:custGeom>
              <a:avLst/>
              <a:ahLst/>
              <a:rect l="l" t="t" r="r" b="b"/>
              <a:pathLst>
                <a:path w="566420" h="229869">
                  <a:moveTo>
                    <a:pt x="566216" y="0"/>
                  </a:moveTo>
                  <a:lnTo>
                    <a:pt x="566216" y="129197"/>
                  </a:lnTo>
                  <a:lnTo>
                    <a:pt x="0" y="129197"/>
                  </a:lnTo>
                  <a:lnTo>
                    <a:pt x="0" y="229755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77"/>
            <p:cNvSpPr/>
            <p:nvPr/>
          </p:nvSpPr>
          <p:spPr>
            <a:xfrm>
              <a:off x="4533722" y="2065921"/>
              <a:ext cx="55244" cy="54610"/>
            </a:xfrm>
            <a:custGeom>
              <a:avLst/>
              <a:ahLst/>
              <a:rect l="l" t="t" r="r" b="b"/>
              <a:pathLst>
                <a:path w="55245" h="54610">
                  <a:moveTo>
                    <a:pt x="54851" y="0"/>
                  </a:moveTo>
                  <a:lnTo>
                    <a:pt x="0" y="0"/>
                  </a:lnTo>
                  <a:lnTo>
                    <a:pt x="27432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78"/>
            <p:cNvSpPr/>
            <p:nvPr/>
          </p:nvSpPr>
          <p:spPr>
            <a:xfrm>
              <a:off x="5127370" y="1845233"/>
              <a:ext cx="554355" cy="213995"/>
            </a:xfrm>
            <a:custGeom>
              <a:avLst/>
              <a:ahLst/>
              <a:rect l="l" t="t" r="r" b="b"/>
              <a:pathLst>
                <a:path w="554354" h="213994">
                  <a:moveTo>
                    <a:pt x="0" y="0"/>
                  </a:moveTo>
                  <a:lnTo>
                    <a:pt x="0" y="129387"/>
                  </a:lnTo>
                  <a:lnTo>
                    <a:pt x="554316" y="129387"/>
                  </a:lnTo>
                  <a:lnTo>
                    <a:pt x="554316" y="21344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79"/>
            <p:cNvSpPr/>
            <p:nvPr/>
          </p:nvSpPr>
          <p:spPr>
            <a:xfrm>
              <a:off x="5093982" y="1394345"/>
              <a:ext cx="615315" cy="709930"/>
            </a:xfrm>
            <a:custGeom>
              <a:avLst/>
              <a:ahLst/>
              <a:rect l="l" t="t" r="r" b="b"/>
              <a:pathLst>
                <a:path w="615314" h="709930">
                  <a:moveTo>
                    <a:pt x="54495" y="0"/>
                  </a:moveTo>
                  <a:lnTo>
                    <a:pt x="0" y="6083"/>
                  </a:lnTo>
                  <a:lnTo>
                    <a:pt x="33388" y="57086"/>
                  </a:lnTo>
                  <a:lnTo>
                    <a:pt x="54495" y="0"/>
                  </a:lnTo>
                  <a:close/>
                </a:path>
                <a:path w="615314" h="709930">
                  <a:moveTo>
                    <a:pt x="615111" y="655281"/>
                  </a:moveTo>
                  <a:lnTo>
                    <a:pt x="560273" y="655281"/>
                  </a:lnTo>
                  <a:lnTo>
                    <a:pt x="587692" y="709663"/>
                  </a:lnTo>
                  <a:lnTo>
                    <a:pt x="615111" y="655281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51" name="object 80"/>
          <p:cNvGrpSpPr/>
          <p:nvPr/>
        </p:nvGrpSpPr>
        <p:grpSpPr>
          <a:xfrm>
            <a:off x="4770466" y="2725827"/>
            <a:ext cx="55244" cy="2418715"/>
            <a:chOff x="2800350" y="2892081"/>
            <a:chExt cx="55244" cy="2418715"/>
          </a:xfrm>
        </p:grpSpPr>
        <p:sp>
          <p:nvSpPr>
            <p:cNvPr id="1048657" name="object 81"/>
            <p:cNvSpPr/>
            <p:nvPr/>
          </p:nvSpPr>
          <p:spPr>
            <a:xfrm>
              <a:off x="2827781" y="2892081"/>
              <a:ext cx="0" cy="2372995"/>
            </a:xfrm>
            <a:custGeom>
              <a:avLst/>
              <a:ahLst/>
              <a:rect l="l" t="t" r="r" b="b"/>
              <a:pathLst>
                <a:path h="2372995">
                  <a:moveTo>
                    <a:pt x="0" y="0"/>
                  </a:moveTo>
                  <a:lnTo>
                    <a:pt x="0" y="23728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82"/>
            <p:cNvSpPr/>
            <p:nvPr/>
          </p:nvSpPr>
          <p:spPr>
            <a:xfrm>
              <a:off x="2800350" y="5255895"/>
              <a:ext cx="55244" cy="54610"/>
            </a:xfrm>
            <a:custGeom>
              <a:avLst/>
              <a:ah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0"/>
                  </a:lnTo>
                  <a:lnTo>
                    <a:pt x="27432" y="54368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52" name="object 83"/>
          <p:cNvGrpSpPr/>
          <p:nvPr/>
        </p:nvGrpSpPr>
        <p:grpSpPr>
          <a:xfrm>
            <a:off x="3819502" y="2560410"/>
            <a:ext cx="354965" cy="2225040"/>
            <a:chOff x="1849386" y="2726664"/>
            <a:chExt cx="354965" cy="2225040"/>
          </a:xfrm>
        </p:grpSpPr>
        <p:sp>
          <p:nvSpPr>
            <p:cNvPr id="1048659" name="object 84"/>
            <p:cNvSpPr/>
            <p:nvPr/>
          </p:nvSpPr>
          <p:spPr>
            <a:xfrm>
              <a:off x="2149144" y="2726664"/>
              <a:ext cx="55244" cy="54610"/>
            </a:xfrm>
            <a:custGeom>
              <a:avLst/>
              <a:ahLst/>
              <a:rect l="l" t="t" r="r" b="b"/>
              <a:pathLst>
                <a:path w="55244" h="54610">
                  <a:moveTo>
                    <a:pt x="54838" y="0"/>
                  </a:moveTo>
                  <a:lnTo>
                    <a:pt x="0" y="27203"/>
                  </a:lnTo>
                  <a:lnTo>
                    <a:pt x="54838" y="54394"/>
                  </a:lnTo>
                  <a:lnTo>
                    <a:pt x="5483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85"/>
            <p:cNvSpPr/>
            <p:nvPr/>
          </p:nvSpPr>
          <p:spPr>
            <a:xfrm>
              <a:off x="1855304" y="2905226"/>
              <a:ext cx="193040" cy="2019300"/>
            </a:xfrm>
            <a:custGeom>
              <a:avLst/>
              <a:ahLst/>
              <a:rect l="l" t="t" r="r" b="b"/>
              <a:pathLst>
                <a:path w="193039" h="2019300">
                  <a:moveTo>
                    <a:pt x="0" y="0"/>
                  </a:moveTo>
                  <a:lnTo>
                    <a:pt x="0" y="2018944"/>
                  </a:lnTo>
                  <a:lnTo>
                    <a:pt x="192849" y="201894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86"/>
            <p:cNvSpPr/>
            <p:nvPr/>
          </p:nvSpPr>
          <p:spPr>
            <a:xfrm>
              <a:off x="2039010" y="4896967"/>
              <a:ext cx="55244" cy="54610"/>
            </a:xfrm>
            <a:custGeom>
              <a:avLst/>
              <a:ah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87"/>
            <p:cNvSpPr/>
            <p:nvPr/>
          </p:nvSpPr>
          <p:spPr>
            <a:xfrm>
              <a:off x="1852561" y="2902965"/>
              <a:ext cx="194945" cy="1170305"/>
            </a:xfrm>
            <a:custGeom>
              <a:avLst/>
              <a:ahLst/>
              <a:rect l="l" t="t" r="r" b="b"/>
              <a:pathLst>
                <a:path w="194944" h="1170304">
                  <a:moveTo>
                    <a:pt x="0" y="0"/>
                  </a:moveTo>
                  <a:lnTo>
                    <a:pt x="0" y="1170114"/>
                  </a:lnTo>
                  <a:lnTo>
                    <a:pt x="194678" y="1170114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3" name="object 88"/>
            <p:cNvSpPr/>
            <p:nvPr/>
          </p:nvSpPr>
          <p:spPr>
            <a:xfrm>
              <a:off x="2038096" y="4045876"/>
              <a:ext cx="55244" cy="54610"/>
            </a:xfrm>
            <a:custGeom>
              <a:avLst/>
              <a:ah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94"/>
                  </a:lnTo>
                  <a:lnTo>
                    <a:pt x="54838" y="27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89"/>
            <p:cNvSpPr/>
            <p:nvPr/>
          </p:nvSpPr>
          <p:spPr>
            <a:xfrm>
              <a:off x="1857133" y="2905226"/>
              <a:ext cx="192405" cy="1589405"/>
            </a:xfrm>
            <a:custGeom>
              <a:avLst/>
              <a:ahLst/>
              <a:rect l="l" t="t" r="r" b="b"/>
              <a:pathLst>
                <a:path w="192405" h="1589404">
                  <a:moveTo>
                    <a:pt x="0" y="0"/>
                  </a:moveTo>
                  <a:lnTo>
                    <a:pt x="0" y="1589316"/>
                  </a:lnTo>
                  <a:lnTo>
                    <a:pt x="192392" y="158931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5" name="object 90"/>
            <p:cNvSpPr/>
            <p:nvPr/>
          </p:nvSpPr>
          <p:spPr>
            <a:xfrm>
              <a:off x="2040382" y="4467351"/>
              <a:ext cx="55244" cy="54610"/>
            </a:xfrm>
            <a:custGeom>
              <a:avLst/>
              <a:ah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81"/>
                  </a:lnTo>
                  <a:lnTo>
                    <a:pt x="54838" y="2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91"/>
            <p:cNvSpPr/>
            <p:nvPr/>
          </p:nvSpPr>
          <p:spPr>
            <a:xfrm>
              <a:off x="1855762" y="2902965"/>
              <a:ext cx="197485" cy="299720"/>
            </a:xfrm>
            <a:custGeom>
              <a:avLst/>
              <a:ahLst/>
              <a:rect l="l" t="t" r="r" b="b"/>
              <a:pathLst>
                <a:path w="197485" h="299719">
                  <a:moveTo>
                    <a:pt x="0" y="0"/>
                  </a:moveTo>
                  <a:lnTo>
                    <a:pt x="0" y="299542"/>
                  </a:lnTo>
                  <a:lnTo>
                    <a:pt x="196964" y="29954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92"/>
            <p:cNvSpPr/>
            <p:nvPr/>
          </p:nvSpPr>
          <p:spPr>
            <a:xfrm>
              <a:off x="2043582" y="3175330"/>
              <a:ext cx="55244" cy="54610"/>
            </a:xfrm>
            <a:custGeom>
              <a:avLst/>
              <a:ah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93"/>
            <p:cNvSpPr/>
            <p:nvPr/>
          </p:nvSpPr>
          <p:spPr>
            <a:xfrm>
              <a:off x="1855762" y="2903410"/>
              <a:ext cx="197485" cy="734695"/>
            </a:xfrm>
            <a:custGeom>
              <a:avLst/>
              <a:ahLst/>
              <a:rect l="l" t="t" r="r" b="b"/>
              <a:pathLst>
                <a:path w="197485" h="734695">
                  <a:moveTo>
                    <a:pt x="0" y="0"/>
                  </a:moveTo>
                  <a:lnTo>
                    <a:pt x="0" y="734606"/>
                  </a:lnTo>
                  <a:lnTo>
                    <a:pt x="196964" y="734606"/>
                  </a:lnTo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9" name="object 94"/>
            <p:cNvSpPr/>
            <p:nvPr/>
          </p:nvSpPr>
          <p:spPr>
            <a:xfrm>
              <a:off x="2043582" y="3610838"/>
              <a:ext cx="55244" cy="54610"/>
            </a:xfrm>
            <a:custGeom>
              <a:avLst/>
              <a:ah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0" y="54368"/>
                  </a:lnTo>
                  <a:lnTo>
                    <a:pt x="54838" y="27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53" name="object 95"/>
          <p:cNvGrpSpPr/>
          <p:nvPr/>
        </p:nvGrpSpPr>
        <p:grpSpPr>
          <a:xfrm>
            <a:off x="4771837" y="5442218"/>
            <a:ext cx="55244" cy="181610"/>
            <a:chOff x="2801721" y="5608472"/>
            <a:chExt cx="55244" cy="181610"/>
          </a:xfrm>
        </p:grpSpPr>
        <p:sp>
          <p:nvSpPr>
            <p:cNvPr id="1048670" name="object 96"/>
            <p:cNvSpPr/>
            <p:nvPr/>
          </p:nvSpPr>
          <p:spPr>
            <a:xfrm>
              <a:off x="2829153" y="5608472"/>
              <a:ext cx="0" cy="136525"/>
            </a:xfrm>
            <a:custGeom>
              <a:avLst/>
              <a:ahLst/>
              <a:rect l="l" t="t" r="r" b="b"/>
              <a:pathLst>
                <a:path h="136525">
                  <a:moveTo>
                    <a:pt x="0" y="0"/>
                  </a:moveTo>
                  <a:lnTo>
                    <a:pt x="0" y="13595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1" name="object 97"/>
            <p:cNvSpPr/>
            <p:nvPr/>
          </p:nvSpPr>
          <p:spPr>
            <a:xfrm>
              <a:off x="2801721" y="5735358"/>
              <a:ext cx="55244" cy="54610"/>
            </a:xfrm>
            <a:custGeom>
              <a:avLst/>
              <a:ahLst/>
              <a:rect l="l" t="t" r="r" b="b"/>
              <a:pathLst>
                <a:path w="55244" h="54610">
                  <a:moveTo>
                    <a:pt x="54851" y="0"/>
                  </a:moveTo>
                  <a:lnTo>
                    <a:pt x="0" y="0"/>
                  </a:lnTo>
                  <a:lnTo>
                    <a:pt x="27431" y="54381"/>
                  </a:lnTo>
                  <a:lnTo>
                    <a:pt x="548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3600" lang="en-IN" spc="-15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b="1" dirty="0" sz="3600" lang="en-IN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b="1" dirty="0" sz="3600" lang="en-IN" spc="-5">
                <a:solidFill>
                  <a:srgbClr val="231F20"/>
                </a:solidFill>
                <a:latin typeface="Times New Roman"/>
                <a:cs typeface="Times New Roman"/>
              </a:rPr>
              <a:t>Methodology</a:t>
            </a:r>
            <a:endParaRPr dirty="0" lang="en-IN"/>
          </a:p>
        </p:txBody>
      </p:sp>
      <p:sp>
        <p:nvSpPr>
          <p:cNvPr id="104867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Traﬃc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ﬂow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complex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amalgamation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heterogenous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ﬂeet. Thus,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traﬃc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pattern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prediction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modelling could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easy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eﬃcient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congestion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prediction approach.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depending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on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data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characteristics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quality,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diﬀerent</a:t>
            </a:r>
            <a:r>
              <a:rPr cap="none" dirty="0" sz="20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classes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AI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applied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cap="none" dirty="0" sz="20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various</a:t>
            </a:r>
            <a:r>
              <a:rPr cap="none" dirty="0" sz="2000" lang="en-US" spc="-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studies.</a:t>
            </a:r>
            <a:r>
              <a:rPr cap="none" dirty="0" sz="20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cap="none" dirty="0" sz="2000" lang="en-US" spc="-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5">
                <a:solidFill>
                  <a:srgbClr val="231F20"/>
                </a:solidFill>
                <a:latin typeface="Times New Roman"/>
                <a:cs typeface="Times New Roman"/>
                <a:hlinkClick r:id="rId1" action="ppaction://hlinksldjump"/>
              </a:rPr>
              <a:t>3 </a:t>
            </a:r>
            <a:r>
              <a:rPr cap="none" dirty="0" sz="2000" lang="en-US" spc="-2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shows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 main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branches—probabilistic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 reasoning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 spc="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20">
                <a:solidFill>
                  <a:srgbClr val="231F20"/>
                </a:solidFill>
                <a:latin typeface="Times New Roman"/>
                <a:cs typeface="Times New Roman"/>
              </a:rPr>
              <a:t>(ML).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comprised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2000" lang="en-US" spc="-23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both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shallow </a:t>
            </a:r>
            <a:r>
              <a:rPr cap="none" dirty="0" sz="2000" lang="en-US" spc="2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deep learning algorithms.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However,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progress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cap="none" dirty="0" sz="2000" lang="en-US" spc="-10">
                <a:solidFill>
                  <a:srgbClr val="231F20"/>
                </a:solidFill>
                <a:latin typeface="Times New Roman"/>
                <a:cs typeface="Times New Roman"/>
              </a:rPr>
              <a:t>article,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these sections </a:t>
            </a:r>
            <a:r>
              <a:rPr cap="none" dirty="0" sz="20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were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subdivided </a:t>
            </a:r>
            <a:r>
              <a:rPr cap="none" dirty="0" sz="2000" lang="en-US" spc="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15">
                <a:solidFill>
                  <a:srgbClr val="231F20"/>
                </a:solidFill>
                <a:latin typeface="Times New Roman"/>
                <a:cs typeface="Times New Roman"/>
              </a:rPr>
              <a:t>into</a:t>
            </a:r>
            <a:r>
              <a:rPr cap="none" dirty="0" sz="2000" lang="en-US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 spc="-5">
                <a:solidFill>
                  <a:srgbClr val="231F20"/>
                </a:solidFill>
                <a:latin typeface="Times New Roman"/>
                <a:cs typeface="Times New Roman"/>
              </a:rPr>
              <a:t>detailed</a:t>
            </a:r>
            <a:r>
              <a:rPr cap="none" dirty="0" sz="2000" lang="en-US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cap="none" dirty="0" sz="2000" lang="en-US">
                <a:solidFill>
                  <a:srgbClr val="231F20"/>
                </a:solidFill>
                <a:latin typeface="Times New Roman"/>
                <a:cs typeface="Times New Roman"/>
              </a:rPr>
              <a:t>algorithms</a:t>
            </a:r>
          </a:p>
          <a:p>
            <a:endParaRPr cap="none"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46"/>
          <p:cNvSpPr txBox="1"/>
          <p:nvPr/>
        </p:nvSpPr>
        <p:spPr>
          <a:xfrm>
            <a:off x="2387599" y="3274139"/>
            <a:ext cx="1802016" cy="539115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5715" vert="horz" wrap="square">
            <a:spAutoFit/>
          </a:bodyPr>
          <a:p>
            <a:pPr indent="-48895" marL="217804" marR="161290">
              <a:lnSpc>
                <a:spcPct val="100000"/>
              </a:lnSpc>
              <a:spcBef>
                <a:spcPts val="45"/>
              </a:spcBef>
            </a:pPr>
            <a:r>
              <a:rPr dirty="0" sz="1600">
                <a:solidFill>
                  <a:srgbClr val="231F20"/>
                </a:solidFill>
                <a:latin typeface="Times New Roman"/>
                <a:cs typeface="Times New Roman"/>
              </a:rPr>
              <a:t>Pro</a:t>
            </a:r>
            <a:r>
              <a:rPr dirty="0" sz="1600" spc="1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dirty="0" sz="1600" spc="-15">
                <a:solidFill>
                  <a:srgbClr val="231F20"/>
                </a:solidFill>
                <a:latin typeface="Times New Roman"/>
                <a:cs typeface="Times New Roman"/>
              </a:rPr>
              <a:t>ab</a:t>
            </a:r>
            <a:r>
              <a:rPr dirty="0" sz="1600" spc="-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1600" spc="-2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1600" spc="-1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1600" spc="-2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1600" spc="15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1600" spc="-1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1600" spc="-1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16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    </a:t>
            </a:r>
            <a:r>
              <a:rPr dirty="0" sz="1600" spc="-5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dirty="0" sz="1600">
              <a:latin typeface="Times New Roman"/>
              <a:cs typeface="Times New Roman"/>
            </a:endParaRPr>
          </a:p>
        </p:txBody>
      </p:sp>
      <p:sp>
        <p:nvSpPr>
          <p:cNvPr id="1048675" name="object 47"/>
          <p:cNvSpPr txBox="1"/>
          <p:nvPr/>
        </p:nvSpPr>
        <p:spPr>
          <a:xfrm>
            <a:off x="5020933" y="3354572"/>
            <a:ext cx="2150134" cy="249555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8255" vert="horz" wrap="square">
            <a:spAutoFit/>
          </a:bodyPr>
          <a:p>
            <a:pPr indent="-165735" marL="255904" marR="102870">
              <a:lnSpc>
                <a:spcPct val="100000"/>
              </a:lnSpc>
              <a:spcBef>
                <a:spcPts val="65"/>
              </a:spcBef>
            </a:pPr>
            <a:r>
              <a:rPr dirty="0" sz="1400" spc="-6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1400" spc="15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1400" spc="-10">
                <a:solidFill>
                  <a:srgbClr val="231F20"/>
                </a:solidFill>
                <a:latin typeface="Times New Roman"/>
                <a:cs typeface="Times New Roman"/>
              </a:rPr>
              <a:t>all</a:t>
            </a:r>
            <a:r>
              <a:rPr dirty="0" sz="1400" spc="-30">
                <a:solidFill>
                  <a:srgbClr val="231F20"/>
                </a:solidFill>
                <a:latin typeface="Times New Roman"/>
                <a:cs typeface="Times New Roman"/>
              </a:rPr>
              <a:t>ow</a:t>
            </a: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231F20"/>
                </a:solidFill>
                <a:latin typeface="Times New Roman"/>
                <a:cs typeface="Times New Roman"/>
              </a:rPr>
              <a:t>ma</a:t>
            </a:r>
            <a:r>
              <a:rPr dirty="0" sz="1400" spc="-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1400" spc="5">
                <a:solidFill>
                  <a:srgbClr val="231F20"/>
                </a:solidFill>
                <a:latin typeface="Times New Roman"/>
                <a:cs typeface="Times New Roman"/>
              </a:rPr>
              <a:t>hine  </a:t>
            </a:r>
            <a:r>
              <a:rPr dirty="0" sz="140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endParaRPr dirty="0" sz="1400">
              <a:latin typeface="Times New Roman"/>
              <a:cs typeface="Times New Roman"/>
            </a:endParaRPr>
          </a:p>
        </p:txBody>
      </p:sp>
      <p:grpSp>
        <p:nvGrpSpPr>
          <p:cNvPr id="56" name="object 49"/>
          <p:cNvGrpSpPr/>
          <p:nvPr/>
        </p:nvGrpSpPr>
        <p:grpSpPr>
          <a:xfrm>
            <a:off x="2992582" y="1504605"/>
            <a:ext cx="5694218" cy="1791812"/>
            <a:chOff x="4380102" y="1107782"/>
            <a:chExt cx="2137410" cy="229870"/>
          </a:xfrm>
        </p:grpSpPr>
        <p:sp>
          <p:nvSpPr>
            <p:cNvPr id="1048676" name="object 50"/>
            <p:cNvSpPr/>
            <p:nvPr/>
          </p:nvSpPr>
          <p:spPr>
            <a:xfrm>
              <a:off x="5448541" y="1107782"/>
              <a:ext cx="0" cy="189865"/>
            </a:xfrm>
            <a:custGeom>
              <a:avLst/>
              <a:ahLst/>
              <a:rect l="l" t="t" r="r" b="b"/>
              <a:pathLst>
                <a:path h="189865">
                  <a:moveTo>
                    <a:pt x="0" y="0"/>
                  </a:moveTo>
                  <a:lnTo>
                    <a:pt x="0" y="189712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7" name="object 51"/>
            <p:cNvSpPr/>
            <p:nvPr/>
          </p:nvSpPr>
          <p:spPr>
            <a:xfrm>
              <a:off x="5427814" y="1290649"/>
              <a:ext cx="41910" cy="41275"/>
            </a:xfrm>
            <a:custGeom>
              <a:avLst/>
              <a:ah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52"/>
            <p:cNvSpPr/>
            <p:nvPr/>
          </p:nvSpPr>
          <p:spPr>
            <a:xfrm>
              <a:off x="4400829" y="1158125"/>
              <a:ext cx="2095500" cy="145415"/>
            </a:xfrm>
            <a:custGeom>
              <a:avLst/>
              <a:ahLst/>
              <a:rect l="l" t="t" r="r" b="b"/>
              <a:pathLst>
                <a:path w="2095500" h="145415">
                  <a:moveTo>
                    <a:pt x="0" y="0"/>
                  </a:moveTo>
                  <a:lnTo>
                    <a:pt x="2095411" y="0"/>
                  </a:lnTo>
                </a:path>
                <a:path w="2095500" h="145415">
                  <a:moveTo>
                    <a:pt x="0" y="0"/>
                  </a:moveTo>
                  <a:lnTo>
                    <a:pt x="0" y="144856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9" name="object 53"/>
            <p:cNvSpPr/>
            <p:nvPr/>
          </p:nvSpPr>
          <p:spPr>
            <a:xfrm>
              <a:off x="4380102" y="1296123"/>
              <a:ext cx="41910" cy="41275"/>
            </a:xfrm>
            <a:custGeom>
              <a:avLst/>
              <a:ahLst/>
              <a:rect l="l" t="t" r="r" b="b"/>
              <a:pathLst>
                <a:path w="41910" h="41275">
                  <a:moveTo>
                    <a:pt x="41440" y="0"/>
                  </a:moveTo>
                  <a:lnTo>
                    <a:pt x="0" y="0"/>
                  </a:lnTo>
                  <a:lnTo>
                    <a:pt x="20726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54"/>
            <p:cNvSpPr/>
            <p:nvPr/>
          </p:nvSpPr>
          <p:spPr>
            <a:xfrm>
              <a:off x="6496240" y="1158125"/>
              <a:ext cx="0" cy="139700"/>
            </a:xfrm>
            <a:custGeom>
              <a:avLst/>
              <a:ahLst/>
              <a:rect l="l" t="t" r="r" b="b"/>
              <a:pathLst>
                <a:path h="139700">
                  <a:moveTo>
                    <a:pt x="0" y="0"/>
                  </a:moveTo>
                  <a:lnTo>
                    <a:pt x="0" y="13936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1" name="object 55"/>
            <p:cNvSpPr/>
            <p:nvPr/>
          </p:nvSpPr>
          <p:spPr>
            <a:xfrm>
              <a:off x="6475526" y="1290649"/>
              <a:ext cx="41910" cy="41275"/>
            </a:xfrm>
            <a:custGeom>
              <a:avLst/>
              <a:ahLst/>
              <a:rect l="l" t="t" r="r" b="b"/>
              <a:pathLst>
                <a:path w="41909" h="41275">
                  <a:moveTo>
                    <a:pt x="41440" y="0"/>
                  </a:moveTo>
                  <a:lnTo>
                    <a:pt x="0" y="0"/>
                  </a:lnTo>
                  <a:lnTo>
                    <a:pt x="20713" y="41097"/>
                  </a:lnTo>
                  <a:lnTo>
                    <a:pt x="414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2" name="object 48"/>
          <p:cNvSpPr txBox="1"/>
          <p:nvPr/>
        </p:nvSpPr>
        <p:spPr>
          <a:xfrm>
            <a:off x="7584668" y="3479681"/>
            <a:ext cx="2090924" cy="254557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8255" vert="horz" wrap="square">
            <a:spAutoFit/>
          </a:bodyPr>
          <a:p>
            <a:pPr indent="-110489" marL="244475" marR="127000">
              <a:lnSpc>
                <a:spcPct val="100000"/>
              </a:lnSpc>
              <a:spcBef>
                <a:spcPts val="65"/>
              </a:spcBef>
            </a:pPr>
            <a:r>
              <a:rPr dirty="0" sz="1400" spc="5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1400" spc="-1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400" spc="-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40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231F20"/>
                </a:solidFill>
                <a:latin typeface="Times New Roman"/>
                <a:cs typeface="Times New Roman"/>
              </a:rPr>
              <a:t>mac</a:t>
            </a:r>
            <a:r>
              <a:rPr dirty="0" sz="1600">
                <a:solidFill>
                  <a:srgbClr val="231F20"/>
                </a:solidFill>
                <a:latin typeface="Times New Roman"/>
                <a:cs typeface="Times New Roman"/>
              </a:rPr>
              <a:t>hine</a:t>
            </a:r>
            <a:r>
              <a:rPr dirty="0" sz="1400">
                <a:solidFill>
                  <a:srgbClr val="231F20"/>
                </a:solidFill>
                <a:latin typeface="Times New Roman"/>
                <a:cs typeface="Times New Roman"/>
              </a:rPr>
              <a:t>  learning</a:t>
            </a:r>
            <a:endParaRPr dirty="0" sz="700">
              <a:latin typeface="Times New Roman"/>
              <a:cs typeface="Times New Roman"/>
            </a:endParaRPr>
          </a:p>
        </p:txBody>
      </p:sp>
      <p:sp>
        <p:nvSpPr>
          <p:cNvPr id="1048683" name="object 45"/>
          <p:cNvSpPr txBox="1"/>
          <p:nvPr/>
        </p:nvSpPr>
        <p:spPr>
          <a:xfrm>
            <a:off x="4849953" y="1191810"/>
            <a:ext cx="2090924" cy="320675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15875" vert="horz" wrap="square">
            <a:spAutoFit/>
          </a:bodyPr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pc="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pc="-5">
                <a:solidFill>
                  <a:srgbClr val="231F20"/>
                </a:solidFill>
                <a:latin typeface="Times New Roman"/>
                <a:cs typeface="Times New Roman"/>
              </a:rPr>
              <a:t>tif</a:t>
            </a:r>
            <a:r>
              <a:rPr dirty="0" spc="-10">
                <a:solidFill>
                  <a:srgbClr val="231F20"/>
                </a:solidFill>
                <a:latin typeface="Times New Roman"/>
                <a:cs typeface="Times New Roman"/>
              </a:rPr>
              <a:t>icial</a:t>
            </a:r>
            <a:r>
              <a:rPr dirty="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pc="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pc="1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pc="-15">
                <a:solidFill>
                  <a:srgbClr val="231F20"/>
                </a:solidFill>
                <a:latin typeface="Times New Roman"/>
                <a:cs typeface="Times New Roman"/>
              </a:rPr>
              <a:t>lli</a:t>
            </a:r>
            <a:r>
              <a:rPr dirty="0" spc="-35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pc="-5">
                <a:solidFill>
                  <a:srgbClr val="231F20"/>
                </a:solidFill>
                <a:latin typeface="Times New Roman"/>
                <a:cs typeface="Times New Roman"/>
              </a:rPr>
              <a:t>ence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>
                <a:solidFill>
                  <a:srgbClr val="231F20"/>
                </a:solidFill>
                <a:latin typeface="Times New Roman"/>
                <a:cs typeface="Times New Roman"/>
              </a:rPr>
              <a:t>Journal</a:t>
            </a:r>
            <a:r>
              <a:rPr dirty="0" sz="36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3600" lang="en-US" spc="-1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3600" lang="en-US" spc="-2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3600" lang="en-US" spc="-5">
                <a:solidFill>
                  <a:srgbClr val="231F20"/>
                </a:solidFill>
                <a:latin typeface="Times New Roman"/>
                <a:cs typeface="Times New Roman"/>
              </a:rPr>
              <a:t>Advanced</a:t>
            </a:r>
            <a:r>
              <a:rPr dirty="0" sz="3600" lang="en-US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3600" lang="en-US" spc="5">
                <a:solidFill>
                  <a:srgbClr val="231F20"/>
                </a:solidFill>
                <a:latin typeface="Times New Roman"/>
                <a:cs typeface="Times New Roman"/>
              </a:rPr>
              <a:t>Transportation</a:t>
            </a:r>
            <a:br>
              <a:rPr dirty="0" sz="3600" lang="en-US">
                <a:latin typeface="Times New Roman"/>
                <a:cs typeface="Times New Roman"/>
              </a:rPr>
            </a:br>
            <a:endParaRPr dirty="0" lang="en-US"/>
          </a:p>
        </p:txBody>
      </p:sp>
      <p:grpSp>
        <p:nvGrpSpPr>
          <p:cNvPr id="58" name="object 5"/>
          <p:cNvGrpSpPr/>
          <p:nvPr/>
        </p:nvGrpSpPr>
        <p:grpSpPr>
          <a:xfrm>
            <a:off x="3714679" y="2785939"/>
            <a:ext cx="3368040" cy="267335"/>
            <a:chOff x="2159660" y="1355597"/>
            <a:chExt cx="3368040" cy="267335"/>
          </a:xfrm>
        </p:grpSpPr>
        <p:sp>
          <p:nvSpPr>
            <p:cNvPr id="1048685" name="object 6"/>
            <p:cNvSpPr/>
            <p:nvPr/>
          </p:nvSpPr>
          <p:spPr>
            <a:xfrm>
              <a:off x="3228263" y="1358772"/>
              <a:ext cx="0" cy="217170"/>
            </a:xfrm>
            <a:custGeom>
              <a:avLst/>
              <a:ahLst/>
              <a:rect l="l" t="t" r="r" b="b"/>
              <a:pathLst>
                <a:path h="217169">
                  <a:moveTo>
                    <a:pt x="0" y="0"/>
                  </a:moveTo>
                  <a:lnTo>
                    <a:pt x="0" y="217068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6" name="object 7"/>
            <p:cNvSpPr/>
            <p:nvPr/>
          </p:nvSpPr>
          <p:spPr>
            <a:xfrm>
              <a:off x="3200019" y="1566506"/>
              <a:ext cx="56515" cy="56515"/>
            </a:xfrm>
            <a:custGeom>
              <a:avLst/>
              <a:ah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7" name="object 8"/>
            <p:cNvSpPr/>
            <p:nvPr/>
          </p:nvSpPr>
          <p:spPr>
            <a:xfrm>
              <a:off x="2187905" y="1358772"/>
              <a:ext cx="3336290" cy="213360"/>
            </a:xfrm>
            <a:custGeom>
              <a:avLst/>
              <a:ahLst/>
              <a:rect l="l" t="t" r="r" b="b"/>
              <a:pathLst>
                <a:path w="3336290" h="213359">
                  <a:moveTo>
                    <a:pt x="0" y="0"/>
                  </a:moveTo>
                  <a:lnTo>
                    <a:pt x="3336201" y="0"/>
                  </a:lnTo>
                </a:path>
                <a:path w="3336290" h="213359">
                  <a:moveTo>
                    <a:pt x="0" y="0"/>
                  </a:moveTo>
                  <a:lnTo>
                    <a:pt x="0" y="21286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8" name="object 9"/>
            <p:cNvSpPr/>
            <p:nvPr/>
          </p:nvSpPr>
          <p:spPr>
            <a:xfrm>
              <a:off x="2159660" y="1562315"/>
              <a:ext cx="56515" cy="56515"/>
            </a:xfrm>
            <a:custGeom>
              <a:avLst/>
              <a:ahLst/>
              <a:rect l="l" t="t" r="r" b="b"/>
              <a:pathLst>
                <a:path w="56514" h="56515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9" name="object 10"/>
            <p:cNvSpPr/>
            <p:nvPr/>
          </p:nvSpPr>
          <p:spPr>
            <a:xfrm>
              <a:off x="4343933" y="1368106"/>
              <a:ext cx="0" cy="205740"/>
            </a:xfrm>
            <a:custGeom>
              <a:avLst/>
              <a:ahLst/>
              <a:rect l="l" t="t" r="r" b="b"/>
              <a:pathLst>
                <a:path h="205740">
                  <a:moveTo>
                    <a:pt x="0" y="0"/>
                  </a:moveTo>
                  <a:lnTo>
                    <a:pt x="0" y="205409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0" name="object 11"/>
            <p:cNvSpPr/>
            <p:nvPr/>
          </p:nvSpPr>
          <p:spPr>
            <a:xfrm>
              <a:off x="4315701" y="1564182"/>
              <a:ext cx="56515" cy="56515"/>
            </a:xfrm>
            <a:custGeom>
              <a:avLst/>
              <a:ahLst/>
              <a:rect l="l" t="t" r="r" b="b"/>
              <a:pathLst>
                <a:path w="56514" h="56515">
                  <a:moveTo>
                    <a:pt x="56476" y="0"/>
                  </a:moveTo>
                  <a:lnTo>
                    <a:pt x="0" y="0"/>
                  </a:lnTo>
                  <a:lnTo>
                    <a:pt x="28232" y="56019"/>
                  </a:lnTo>
                  <a:lnTo>
                    <a:pt x="5647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1" name="object 12"/>
          <p:cNvSpPr txBox="1"/>
          <p:nvPr/>
        </p:nvSpPr>
        <p:spPr>
          <a:xfrm>
            <a:off x="6710261" y="3079813"/>
            <a:ext cx="868044" cy="563244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80645" vert="horz" wrap="square">
            <a:spAutoFit/>
          </a:bodyPr>
          <a:p>
            <a:pPr marL="74295">
              <a:lnSpc>
                <a:spcPct val="100000"/>
              </a:lnSpc>
              <a:spcBef>
                <a:spcPts val="635"/>
              </a:spcBef>
            </a:pPr>
            <a:r>
              <a:rPr dirty="0" sz="1400" spc="-4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dirty="0" sz="1400" spc="-45">
                <a:solidFill>
                  <a:srgbClr val="231F20"/>
                </a:solidFill>
                <a:latin typeface="Times New Roman"/>
                <a:cs typeface="Times New Roman"/>
              </a:rPr>
              <a:t>ay</a:t>
            </a:r>
            <a:r>
              <a:rPr dirty="0" sz="1400" spc="-2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1400" spc="-1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1400" spc="-1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400" spc="3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400" spc="3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14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1400" spc="2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1400" spc="-4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1400" spc="-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1400" spc="2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1400" spc="-5">
                <a:solidFill>
                  <a:srgbClr val="231F20"/>
                </a:solidFill>
                <a:latin typeface="Times New Roman"/>
                <a:cs typeface="Times New Roman"/>
              </a:rPr>
              <a:t>k</a:t>
            </a:r>
            <a:endParaRPr dirty="0" sz="1400">
              <a:latin typeface="Times New Roman"/>
              <a:cs typeface="Times New Roman"/>
            </a:endParaRPr>
          </a:p>
        </p:txBody>
      </p:sp>
      <p:sp>
        <p:nvSpPr>
          <p:cNvPr id="1048692" name="object 13"/>
          <p:cNvSpPr txBox="1"/>
          <p:nvPr/>
        </p:nvSpPr>
        <p:spPr>
          <a:xfrm>
            <a:off x="4858743" y="2213513"/>
            <a:ext cx="1092835" cy="368049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44450" vert="horz" wrap="square">
            <a:spAutoFit/>
          </a:bodyPr>
          <a:p>
            <a:pPr marL="81280">
              <a:lnSpc>
                <a:spcPct val="100000"/>
              </a:lnSpc>
              <a:spcBef>
                <a:spcPts val="350"/>
              </a:spcBef>
            </a:pPr>
            <a:r>
              <a:rPr dirty="0" sz="1050" spc="-10">
                <a:solidFill>
                  <a:srgbClr val="231F20"/>
                </a:solidFill>
                <a:latin typeface="Times New Roman"/>
                <a:cs typeface="Times New Roman"/>
              </a:rPr>
              <a:t>Probabilistic</a:t>
            </a:r>
            <a:r>
              <a:rPr dirty="0" sz="105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050" spc="-5">
                <a:solidFill>
                  <a:srgbClr val="231F20"/>
                </a:solidFill>
                <a:latin typeface="Times New Roman"/>
                <a:cs typeface="Times New Roman"/>
              </a:rPr>
              <a:t>reasoning</a:t>
            </a:r>
            <a:endParaRPr dirty="0" sz="1050">
              <a:latin typeface="Times New Roman"/>
              <a:cs typeface="Times New Roman"/>
            </a:endParaRPr>
          </a:p>
        </p:txBody>
      </p:sp>
      <p:sp>
        <p:nvSpPr>
          <p:cNvPr id="1048693" name="object 14"/>
          <p:cNvSpPr txBox="1"/>
          <p:nvPr/>
        </p:nvSpPr>
        <p:spPr>
          <a:xfrm>
            <a:off x="3246772" y="3020914"/>
            <a:ext cx="866775" cy="587375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79375" vert="horz" wrap="square">
            <a:spAutoFit/>
          </a:bodyPr>
          <a:p>
            <a:pPr marL="204470">
              <a:lnSpc>
                <a:spcPct val="100000"/>
              </a:lnSpc>
              <a:spcBef>
                <a:spcPts val="625"/>
              </a:spcBef>
            </a:pPr>
            <a:r>
              <a:rPr dirty="0" sz="1400" spc="-45">
                <a:solidFill>
                  <a:srgbClr val="231F20"/>
                </a:solidFill>
                <a:latin typeface="Times New Roman"/>
                <a:cs typeface="Times New Roman"/>
              </a:rPr>
              <a:t>F</a:t>
            </a:r>
            <a:r>
              <a:rPr dirty="0" sz="1400" spc="15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dirty="0" sz="1400" spc="-25">
                <a:solidFill>
                  <a:srgbClr val="231F20"/>
                </a:solidFill>
                <a:latin typeface="Times New Roman"/>
                <a:cs typeface="Times New Roman"/>
              </a:rPr>
              <a:t>zzy</a:t>
            </a:r>
            <a:r>
              <a:rPr dirty="0" sz="8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231F20"/>
                </a:solidFill>
                <a:latin typeface="Times New Roman"/>
                <a:cs typeface="Times New Roman"/>
              </a:rPr>
              <a:t>logic</a:t>
            </a:r>
            <a:endParaRPr dirty="0" sz="800">
              <a:latin typeface="Times New Roman"/>
              <a:cs typeface="Times New Roman"/>
            </a:endParaRPr>
          </a:p>
        </p:txBody>
      </p:sp>
      <p:sp>
        <p:nvSpPr>
          <p:cNvPr id="1048694" name="object 15"/>
          <p:cNvSpPr txBox="1"/>
          <p:nvPr/>
        </p:nvSpPr>
        <p:spPr>
          <a:xfrm>
            <a:off x="4239102" y="3044610"/>
            <a:ext cx="1127342" cy="428626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22225" vert="horz" wrap="square">
            <a:spAutoFit/>
          </a:bodyPr>
          <a:p>
            <a:pPr indent="-204470" marL="304165" marR="115570">
              <a:lnSpc>
                <a:spcPct val="100000"/>
              </a:lnSpc>
              <a:spcBef>
                <a:spcPts val="175"/>
              </a:spcBef>
            </a:pPr>
            <a:r>
              <a:rPr dirty="0" sz="1200" spc="2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1200" spc="5">
                <a:solidFill>
                  <a:srgbClr val="231F20"/>
                </a:solidFill>
                <a:latin typeface="Times New Roman"/>
                <a:cs typeface="Times New Roman"/>
              </a:rPr>
              <a:t>idde</a:t>
            </a:r>
            <a:r>
              <a:rPr dirty="0" sz="1200" spc="1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12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200" spc="5">
                <a:solidFill>
                  <a:srgbClr val="231F20"/>
                </a:solidFill>
                <a:latin typeface="Times New Roman"/>
                <a:cs typeface="Times New Roman"/>
              </a:rPr>
              <a:t>rk</a:t>
            </a:r>
            <a:r>
              <a:rPr dirty="0" sz="1200" spc="-1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1200" spc="-20">
                <a:solidFill>
                  <a:srgbClr val="231F20"/>
                </a:solidFill>
                <a:latin typeface="Times New Roman"/>
                <a:cs typeface="Times New Roman"/>
              </a:rPr>
              <a:t>v  </a:t>
            </a:r>
            <a:r>
              <a:rPr dirty="0" sz="120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dirty="0" sz="800">
              <a:latin typeface="Times New Roman"/>
              <a:cs typeface="Times New Roman"/>
            </a:endParaRPr>
          </a:p>
        </p:txBody>
      </p:sp>
      <p:sp>
        <p:nvSpPr>
          <p:cNvPr id="1048695" name="object 16"/>
          <p:cNvSpPr txBox="1"/>
          <p:nvPr/>
        </p:nvSpPr>
        <p:spPr>
          <a:xfrm>
            <a:off x="5539581" y="3088365"/>
            <a:ext cx="868044" cy="641984"/>
          </a:xfrm>
          <a:prstGeom prst="rect"/>
          <a:ln w="6350">
            <a:solidFill>
              <a:srgbClr val="231F20"/>
            </a:solidFill>
          </a:ln>
        </p:spPr>
        <p:txBody>
          <a:bodyPr bIns="0" lIns="0" rIns="0" rtlCol="0" tIns="19685" vert="horz" wrap="square">
            <a:spAutoFit/>
          </a:bodyPr>
          <a:p>
            <a:pPr indent="-240665" marL="304800" marR="80010">
              <a:lnSpc>
                <a:spcPct val="100000"/>
              </a:lnSpc>
              <a:spcBef>
                <a:spcPts val="155"/>
              </a:spcBef>
            </a:pPr>
            <a:r>
              <a:rPr dirty="0" sz="1100" spc="-15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100" spc="-5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dirty="0" sz="1100" spc="-15">
                <a:solidFill>
                  <a:srgbClr val="231F20"/>
                </a:solidFill>
                <a:latin typeface="Times New Roman"/>
                <a:cs typeface="Times New Roman"/>
              </a:rPr>
              <a:t>si</a:t>
            </a:r>
            <a:r>
              <a:rPr dirty="0" sz="1100" spc="-2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1100" spc="35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1100" spc="-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231F20"/>
                </a:solidFill>
                <a:latin typeface="Times New Roman"/>
                <a:cs typeface="Times New Roman"/>
              </a:rPr>
              <a:t>mix</a:t>
            </a:r>
            <a:r>
              <a:rPr dirty="0" sz="1100" spc="-1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1100" spc="25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dirty="0" sz="1100" spc="5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1100" spc="-15">
                <a:solidFill>
                  <a:srgbClr val="231F20"/>
                </a:solidFill>
                <a:latin typeface="Times New Roman"/>
                <a:cs typeface="Times New Roman"/>
              </a:rPr>
              <a:t>e  </a:t>
            </a:r>
            <a:r>
              <a:rPr dirty="0" sz="1400">
                <a:solidFill>
                  <a:srgbClr val="231F20"/>
                </a:solidFill>
                <a:latin typeface="Times New Roman"/>
                <a:cs typeface="Times New Roman"/>
              </a:rPr>
              <a:t>model</a:t>
            </a:r>
            <a:endParaRPr dirty="0" sz="800">
              <a:latin typeface="Times New Roman"/>
              <a:cs typeface="Times New Roman"/>
            </a:endParaRPr>
          </a:p>
        </p:txBody>
      </p:sp>
      <p:grpSp>
        <p:nvGrpSpPr>
          <p:cNvPr id="59" name="object 17"/>
          <p:cNvGrpSpPr/>
          <p:nvPr/>
        </p:nvGrpSpPr>
        <p:grpSpPr>
          <a:xfrm>
            <a:off x="5363272" y="2607422"/>
            <a:ext cx="1759585" cy="462280"/>
            <a:chOff x="3785286" y="1181378"/>
            <a:chExt cx="1759585" cy="462280"/>
          </a:xfrm>
        </p:grpSpPr>
        <p:sp>
          <p:nvSpPr>
            <p:cNvPr id="1048696" name="object 18"/>
            <p:cNvSpPr/>
            <p:nvPr/>
          </p:nvSpPr>
          <p:spPr>
            <a:xfrm>
              <a:off x="5516105" y="1358772"/>
              <a:ext cx="0" cy="238125"/>
            </a:xfrm>
            <a:custGeom>
              <a:avLst/>
              <a:ah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617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7" name="object 19"/>
            <p:cNvSpPr/>
            <p:nvPr/>
          </p:nvSpPr>
          <p:spPr>
            <a:xfrm>
              <a:off x="5487860" y="1587054"/>
              <a:ext cx="56515" cy="56515"/>
            </a:xfrm>
            <a:custGeom>
              <a:avLst/>
              <a:ahLst/>
              <a:rect l="l" t="t" r="r" b="b"/>
              <a:pathLst>
                <a:path w="56514" h="56514">
                  <a:moveTo>
                    <a:pt x="56489" y="0"/>
                  </a:moveTo>
                  <a:lnTo>
                    <a:pt x="0" y="0"/>
                  </a:lnTo>
                  <a:lnTo>
                    <a:pt x="28244" y="56019"/>
                  </a:lnTo>
                  <a:lnTo>
                    <a:pt x="564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8" name="object 20"/>
            <p:cNvSpPr/>
            <p:nvPr/>
          </p:nvSpPr>
          <p:spPr>
            <a:xfrm>
              <a:off x="3788461" y="1181378"/>
              <a:ext cx="0" cy="185420"/>
            </a:xfrm>
            <a:custGeom>
              <a:avLst/>
              <a:ahLst/>
              <a:rect l="l" t="t" r="r" b="b"/>
              <a:pathLst>
                <a:path h="185419">
                  <a:moveTo>
                    <a:pt x="0" y="0"/>
                  </a:moveTo>
                  <a:lnTo>
                    <a:pt x="0" y="18533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lastClr="000000" val="windowText"/>
      </a:dk1>
      <a:lt1>
        <a:sysClr lastClr="FFFFFF" val="window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</a:effectStyle>
        <a:effectStyle>
          <a:effectLst>
            <a:outerShdw algn="ctr" blurRad="63500" dir="5400000" dist="25400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Traffic Management</dc:title>
  <dc:creator>Santhosh Kumar M</dc:creator>
  <cp:lastModifiedBy>STUDENT</cp:lastModifiedBy>
  <dcterms:created xsi:type="dcterms:W3CDTF">2023-10-10T02:04:43Z</dcterms:created>
  <dcterms:modified xsi:type="dcterms:W3CDTF">2023-10-11T07:12:57Z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25a139a689664ed88ce2ca64256cfb8a</vt:lpwstr>
  </property>
</Properties>
</file>