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notesMasterIdLst>
    <p:notesMasterId r:id="rId14"/>
  </p:notesMasterIdLst>
  <p:sldIdLst>
    <p:sldId id="257" r:id="rId6"/>
    <p:sldId id="260" r:id="rId7"/>
    <p:sldId id="261" r:id="rId8"/>
    <p:sldId id="262" r:id="rId9"/>
    <p:sldId id="263" r:id="rId10"/>
    <p:sldId id="264" r:id="rId11"/>
    <p:sldId id="265" r:id="rId12"/>
    <p:sldId id="266" r:id="rId13"/>
  </p:sldIdLst>
  <p:sldSz cx="12192000" cy="6858000"/>
  <p:notesSz cx="6858000" cy="9144000"/>
  <p:embeddedFontLst>
    <p:embeddedFont>
      <p:font typeface="Lato" panose="020B0604020202020204" charset="0"/>
      <p:regular r:id="rId15"/>
      <p:bold r:id="rId16"/>
      <p:italic r:id="rId17"/>
      <p:boldItalic r:id="rId18"/>
    </p:embeddedFont>
    <p:embeddedFont>
      <p:font typeface="Open Sans" panose="020B0606030504020204" pitchFamily="34" charset="0"/>
      <p:regular r:id="rId19"/>
      <p:bold r:id="rId20"/>
      <p:italic r:id="rId21"/>
    </p:embeddedFont>
    <p:embeddedFont>
      <p:font typeface="Calibri" panose="020F0502020204030204" pitchFamily="34" charset="0"/>
      <p:regular r:id="rId22"/>
      <p:bold r:id="rId23"/>
      <p:italic r:id="rId24"/>
      <p:boldItalic r:id="rId25"/>
    </p:embeddedFont>
    <p:embeddedFont>
      <p:font typeface="Proxima Nova Black" panose="020B0604020202020204" charset="0"/>
      <p:bold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86957" autoAdjust="0"/>
  </p:normalViewPr>
  <p:slideViewPr>
    <p:cSldViewPr snapToGrid="0">
      <p:cViewPr varScale="1">
        <p:scale>
          <a:sx n="93" d="100"/>
          <a:sy n="93" d="100"/>
        </p:scale>
        <p:origin x="557" y="8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10.fntdata"/><Relationship Id="rId5" Type="http://schemas.openxmlformats.org/officeDocument/2006/relationships/slideMaster" Target="slideMasters/slideMaster2.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F936B-A6FA-4161-8D43-8C2DEBCD2144}" type="datetimeFigureOut">
              <a:rPr lang="uk-UA" smtClean="0"/>
              <a:t>15.05.2019</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79709-198D-4157-B13C-89867E4C0C20}" type="slidenum">
              <a:rPr lang="uk-UA" smtClean="0"/>
              <a:t>‹#›</a:t>
            </a:fld>
            <a:endParaRPr lang="uk-UA"/>
          </a:p>
        </p:txBody>
      </p:sp>
    </p:spTree>
    <p:extLst>
      <p:ext uri="{BB962C8B-B14F-4D97-AF65-F5344CB8AC3E}">
        <p14:creationId xmlns:p14="http://schemas.microsoft.com/office/powerpoint/2010/main" val="20829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smtClean="0"/>
              <a:t>Click icon to add picture</a:t>
            </a:r>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smtClean="0"/>
              <a:t>Click icon to add picture</a:t>
            </a:r>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smtClean="0"/>
              <a:t>Click icon to add picture</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smtClean="0"/>
              <a:t>Click icon to add picture</a:t>
            </a:r>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46" y="-142612"/>
            <a:ext cx="12309446" cy="6683112"/>
          </a:xfrm>
        </p:spPr>
        <p:txBody>
          <a:bodyPr/>
          <a:lstStyle/>
          <a:p>
            <a:r>
              <a:rPr lang="en-US" sz="11500" b="1" dirty="0" smtClean="0"/>
              <a:t>Test </a:t>
            </a:r>
            <a:br>
              <a:rPr lang="en-US" sz="11500" b="1" dirty="0" smtClean="0"/>
            </a:br>
            <a:r>
              <a:rPr lang="en-US" sz="11500" b="1" dirty="0" smtClean="0"/>
              <a:t>environment </a:t>
            </a:r>
            <a:br>
              <a:rPr lang="en-US" sz="11500" b="1" dirty="0" smtClean="0"/>
            </a:br>
            <a:r>
              <a:rPr lang="en-US" sz="11500" b="1" dirty="0" smtClean="0"/>
              <a:t>for WEB APP</a:t>
            </a:r>
            <a:endParaRPr lang="en-US" sz="18000" dirty="0"/>
          </a:p>
        </p:txBody>
      </p:sp>
      <p:sp>
        <p:nvSpPr>
          <p:cNvPr id="3" name="TextBox 2"/>
          <p:cNvSpPr txBox="1"/>
          <p:nvPr/>
        </p:nvSpPr>
        <p:spPr>
          <a:xfrm>
            <a:off x="744467" y="6101395"/>
            <a:ext cx="1867819" cy="369332"/>
          </a:xfrm>
          <a:prstGeom prst="rect">
            <a:avLst/>
          </a:prstGeom>
          <a:noFill/>
        </p:spPr>
        <p:txBody>
          <a:bodyPr wrap="none" rtlCol="0">
            <a:spAutoFit/>
          </a:bodyPr>
          <a:lstStyle/>
          <a:p>
            <a:r>
              <a:rPr lang="en-US" dirty="0" smtClean="0">
                <a:latin typeface="+mj-lt"/>
              </a:rPr>
              <a:t>By Andrii Rudyi</a:t>
            </a:r>
            <a:endParaRPr lang="uk-UA" dirty="0">
              <a:latin typeface="+mj-lt"/>
            </a:endParaRPr>
          </a:p>
        </p:txBody>
      </p:sp>
    </p:spTree>
    <p:extLst>
      <p:ext uri="{BB962C8B-B14F-4D97-AF65-F5344CB8AC3E}">
        <p14:creationId xmlns:p14="http://schemas.microsoft.com/office/powerpoint/2010/main" val="1552756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5565913" y="1343770"/>
            <a:ext cx="5034037" cy="483439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Information Security Training</a:t>
            </a:r>
            <a:endParaRPr lang="uk-UA" dirty="0">
              <a:latin typeface="+mj-lt"/>
            </a:endParaRPr>
          </a:p>
        </p:txBody>
      </p:sp>
      <p:sp>
        <p:nvSpPr>
          <p:cNvPr id="14" name="TextBox 13"/>
          <p:cNvSpPr txBox="1"/>
          <p:nvPr/>
        </p:nvSpPr>
        <p:spPr>
          <a:xfrm>
            <a:off x="604157" y="236764"/>
            <a:ext cx="3266627" cy="1754326"/>
          </a:xfrm>
          <a:prstGeom prst="rect">
            <a:avLst/>
          </a:prstGeom>
          <a:noFill/>
        </p:spPr>
        <p:txBody>
          <a:bodyPr wrap="square" rtlCol="0">
            <a:spAutoFit/>
          </a:bodyPr>
          <a:lstStyle/>
          <a:p>
            <a:r>
              <a:rPr lang="ru" sz="5400" dirty="0">
                <a:solidFill>
                  <a:srgbClr val="FFFFFF"/>
                </a:solidFill>
                <a:latin typeface="+mj-lt"/>
              </a:rPr>
              <a:t>About me</a:t>
            </a:r>
            <a:endParaRPr lang="uk-UA" sz="5400" b="1" dirty="0">
              <a:latin typeface="+mj-lt"/>
            </a:endParaRPr>
          </a:p>
        </p:txBody>
      </p:sp>
      <p:sp>
        <p:nvSpPr>
          <p:cNvPr id="12" name="Oval 11">
            <a:hlinkClick r:id="rId2" action="ppaction://hlinksldjump"/>
          </p:cNvPr>
          <p:cNvSpPr/>
          <p:nvPr/>
        </p:nvSpPr>
        <p:spPr>
          <a:xfrm>
            <a:off x="3460260" y="2378253"/>
            <a:ext cx="1200608" cy="12006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uk-UA" sz="2400" dirty="0">
              <a:latin typeface="+mj-lt"/>
            </a:endParaRPr>
          </a:p>
        </p:txBody>
      </p:sp>
      <p:sp>
        <p:nvSpPr>
          <p:cNvPr id="13" name="TextBox 12">
            <a:hlinkClick r:id="rId2" action="ppaction://hlinksldjump"/>
          </p:cNvPr>
          <p:cNvSpPr txBox="1"/>
          <p:nvPr/>
        </p:nvSpPr>
        <p:spPr>
          <a:xfrm>
            <a:off x="3806103" y="2782758"/>
            <a:ext cx="481222" cy="338554"/>
          </a:xfrm>
          <a:prstGeom prst="rect">
            <a:avLst/>
          </a:prstGeom>
          <a:noFill/>
        </p:spPr>
        <p:txBody>
          <a:bodyPr wrap="none" rtlCol="0">
            <a:spAutoFit/>
          </a:bodyPr>
          <a:lstStyle/>
          <a:p>
            <a:pPr algn="ctr"/>
            <a:r>
              <a:rPr lang="en-US" sz="1600" b="1" dirty="0" smtClean="0">
                <a:latin typeface="+mj-lt"/>
              </a:rPr>
              <a:t>me</a:t>
            </a:r>
            <a:endParaRPr lang="uk-UA" sz="1600" b="1" dirty="0">
              <a:latin typeface="+mj-lt"/>
            </a:endParaRPr>
          </a:p>
        </p:txBody>
      </p:sp>
      <p:sp>
        <p:nvSpPr>
          <p:cNvPr id="15" name="TextBox 14">
            <a:hlinkClick r:id="rId2" action="ppaction://hlinksldjump"/>
          </p:cNvPr>
          <p:cNvSpPr txBox="1"/>
          <p:nvPr/>
        </p:nvSpPr>
        <p:spPr>
          <a:xfrm>
            <a:off x="6607964" y="2791470"/>
            <a:ext cx="2949934" cy="1938992"/>
          </a:xfrm>
          <a:prstGeom prst="rect">
            <a:avLst/>
          </a:prstGeom>
          <a:noFill/>
        </p:spPr>
        <p:txBody>
          <a:bodyPr wrap="square" rtlCol="0">
            <a:spAutoFit/>
          </a:bodyPr>
          <a:lstStyle/>
          <a:p>
            <a:pPr algn="ctr"/>
            <a:r>
              <a:rPr lang="en-US" sz="2000" b="1" dirty="0">
                <a:solidFill>
                  <a:schemeClr val="bg1"/>
                </a:solidFill>
                <a:latin typeface="+mj-lt"/>
              </a:rPr>
              <a:t>Healthy sleep, healthy food, </a:t>
            </a:r>
            <a:endParaRPr lang="ru-RU" sz="2000" b="1" dirty="0">
              <a:solidFill>
                <a:schemeClr val="bg1"/>
              </a:solidFill>
              <a:latin typeface="+mj-lt"/>
            </a:endParaRPr>
          </a:p>
          <a:p>
            <a:pPr algn="ctr"/>
            <a:r>
              <a:rPr lang="en-US" sz="2000" b="1" dirty="0" smtClean="0">
                <a:solidFill>
                  <a:schemeClr val="bg1"/>
                </a:solidFill>
                <a:latin typeface="+mj-lt"/>
              </a:rPr>
              <a:t>relationships</a:t>
            </a:r>
            <a:r>
              <a:rPr lang="en-US" sz="2000" b="1" dirty="0">
                <a:solidFill>
                  <a:schemeClr val="bg1"/>
                </a:solidFill>
                <a:latin typeface="+mj-lt"/>
              </a:rPr>
              <a:t>, career growth, </a:t>
            </a:r>
            <a:endParaRPr lang="ru-RU" sz="2000" b="1" dirty="0" smtClean="0">
              <a:solidFill>
                <a:schemeClr val="bg1"/>
              </a:solidFill>
              <a:latin typeface="+mj-lt"/>
            </a:endParaRPr>
          </a:p>
          <a:p>
            <a:pPr algn="ctr"/>
            <a:r>
              <a:rPr lang="en-US" sz="2000" b="1" dirty="0" smtClean="0">
                <a:solidFill>
                  <a:schemeClr val="bg1"/>
                </a:solidFill>
                <a:latin typeface="+mj-lt"/>
              </a:rPr>
              <a:t>self-development</a:t>
            </a:r>
            <a:r>
              <a:rPr lang="en-US" sz="2000" b="1" dirty="0">
                <a:solidFill>
                  <a:schemeClr val="bg1"/>
                </a:solidFill>
                <a:latin typeface="+mj-lt"/>
              </a:rPr>
              <a:t>, </a:t>
            </a:r>
            <a:r>
              <a:rPr lang="en-US" sz="2000" b="1" dirty="0" smtClean="0">
                <a:solidFill>
                  <a:schemeClr val="bg1"/>
                </a:solidFill>
                <a:latin typeface="+mj-lt"/>
              </a:rPr>
              <a:t>sport</a:t>
            </a:r>
            <a:endParaRPr lang="uk-UA" sz="2000" b="1" dirty="0">
              <a:solidFill>
                <a:schemeClr val="bg1"/>
              </a:solidFill>
              <a:latin typeface="+mj-lt"/>
            </a:endParaRPr>
          </a:p>
        </p:txBody>
      </p:sp>
    </p:spTree>
    <p:extLst>
      <p:ext uri="{BB962C8B-B14F-4D97-AF65-F5344CB8AC3E}">
        <p14:creationId xmlns:p14="http://schemas.microsoft.com/office/powerpoint/2010/main" val="1625473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659958" y="384108"/>
            <a:ext cx="2507418" cy="923330"/>
          </a:xfrm>
          <a:prstGeom prst="rect">
            <a:avLst/>
          </a:prstGeom>
          <a:noFill/>
        </p:spPr>
        <p:txBody>
          <a:bodyPr wrap="none" rtlCol="0">
            <a:spAutoFit/>
          </a:bodyPr>
          <a:lstStyle/>
          <a:p>
            <a:r>
              <a:rPr lang="en-US" sz="5400" b="1" dirty="0" smtClean="0">
                <a:latin typeface="+mj-lt"/>
              </a:rPr>
              <a:t>GOALS</a:t>
            </a:r>
            <a:endParaRPr lang="uk-UA" sz="5400" b="1" dirty="0">
              <a:latin typeface="+mj-lt"/>
            </a:endParaRPr>
          </a:p>
        </p:txBody>
      </p:sp>
      <p:sp>
        <p:nvSpPr>
          <p:cNvPr id="4" name="Google Shape;184;p31"/>
          <p:cNvSpPr txBox="1">
            <a:spLocks noGrp="1"/>
          </p:cNvSpPr>
          <p:nvPr>
            <p:ph type="title" idx="4294967295"/>
          </p:nvPr>
        </p:nvSpPr>
        <p:spPr>
          <a:xfrm>
            <a:off x="1518558" y="1600201"/>
            <a:ext cx="7751278" cy="2597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Lato"/>
              <a:buAutoNum type="arabicPeriod"/>
            </a:pPr>
            <a:r>
              <a:rPr lang="ru" sz="1800" dirty="0">
                <a:solidFill>
                  <a:srgbClr val="FFFFFF"/>
                </a:solidFill>
                <a:ea typeface="Lato"/>
                <a:cs typeface="Lato"/>
                <a:sym typeface="Lato"/>
              </a:rPr>
              <a:t>Learn to work with Packer, Vagrant, Visual Studio, MS SQL, IIS and etc.</a:t>
            </a:r>
            <a:endParaRPr sz="1800" dirty="0">
              <a:solidFill>
                <a:srgbClr val="FFFFFF"/>
              </a:solidFill>
              <a:ea typeface="Lato"/>
              <a:cs typeface="Lato"/>
              <a:sym typeface="Lato"/>
            </a:endParaRPr>
          </a:p>
          <a:p>
            <a:pPr marL="457200" lvl="0" indent="-342900">
              <a:spcBef>
                <a:spcPts val="0"/>
              </a:spcBef>
              <a:buClr>
                <a:srgbClr val="FFFFFF"/>
              </a:buClr>
              <a:buSzPts val="1800"/>
              <a:buFont typeface="Lato"/>
              <a:buAutoNum type="arabicPeriod"/>
            </a:pPr>
            <a:r>
              <a:rPr lang="en-US" sz="1800" dirty="0" smtClean="0">
                <a:solidFill>
                  <a:srgbClr val="FFFFFF"/>
                </a:solidFill>
                <a:ea typeface="Lato"/>
                <a:cs typeface="Lato"/>
                <a:sym typeface="Lato"/>
              </a:rPr>
              <a:t>C</a:t>
            </a:r>
            <a:r>
              <a:rPr lang="ru" sz="1800" dirty="0" smtClean="0">
                <a:solidFill>
                  <a:srgbClr val="FFFFFF"/>
                </a:solidFill>
                <a:ea typeface="Lato"/>
                <a:cs typeface="Lato"/>
                <a:sym typeface="Lato"/>
              </a:rPr>
              <a:t>reat</a:t>
            </a:r>
            <a:r>
              <a:rPr lang="en-US" sz="1800" dirty="0" smtClean="0">
                <a:solidFill>
                  <a:srgbClr val="FFFFFF"/>
                </a:solidFill>
                <a:ea typeface="Lato"/>
                <a:cs typeface="Lato"/>
                <a:sym typeface="Lato"/>
              </a:rPr>
              <a:t>e </a:t>
            </a:r>
            <a:r>
              <a:rPr lang="en-US" sz="1800" dirty="0" smtClean="0">
                <a:solidFill>
                  <a:srgbClr val="FFFFFF"/>
                </a:solidFill>
                <a:ea typeface="Lato"/>
                <a:cs typeface="Lato"/>
                <a:sym typeface="Lato"/>
              </a:rPr>
              <a:t>w</a:t>
            </a:r>
            <a:r>
              <a:rPr lang="ru" sz="1800" dirty="0" smtClean="0">
                <a:solidFill>
                  <a:srgbClr val="FFFFFF"/>
                </a:solidFill>
                <a:ea typeface="Lato"/>
                <a:cs typeface="Lato"/>
                <a:sym typeface="Lato"/>
              </a:rPr>
              <a:t>ebsite </a:t>
            </a:r>
            <a:r>
              <a:rPr lang="ru" sz="1800" dirty="0">
                <a:solidFill>
                  <a:srgbClr val="FFFFFF"/>
                </a:solidFill>
                <a:ea typeface="Lato"/>
                <a:cs typeface="Lato"/>
                <a:sym typeface="Lato"/>
              </a:rPr>
              <a:t>on .NET</a:t>
            </a:r>
            <a:endParaRPr sz="1800" dirty="0">
              <a:solidFill>
                <a:srgbClr val="FFFFFF"/>
              </a:solidFill>
              <a:ea typeface="Lato"/>
              <a:cs typeface="Lato"/>
              <a:sym typeface="Lato"/>
            </a:endParaRPr>
          </a:p>
          <a:p>
            <a:pPr marL="457200" lvl="0" indent="-342900">
              <a:spcBef>
                <a:spcPts val="0"/>
              </a:spcBef>
              <a:buClr>
                <a:srgbClr val="FFFFFF"/>
              </a:buClr>
              <a:buSzPts val="1800"/>
              <a:buFont typeface="Lato"/>
              <a:buAutoNum type="arabicPeriod"/>
            </a:pPr>
            <a:r>
              <a:rPr lang="en-US" sz="1800" dirty="0" smtClean="0">
                <a:solidFill>
                  <a:srgbClr val="FFFFFF"/>
                </a:solidFill>
                <a:ea typeface="Lato"/>
                <a:cs typeface="Lato"/>
                <a:sym typeface="Lato"/>
              </a:rPr>
              <a:t>C</a:t>
            </a:r>
            <a:r>
              <a:rPr lang="ru" sz="1800" dirty="0" smtClean="0">
                <a:solidFill>
                  <a:srgbClr val="FFFFFF"/>
                </a:solidFill>
                <a:ea typeface="Lato"/>
                <a:cs typeface="Lato"/>
                <a:sym typeface="Lato"/>
              </a:rPr>
              <a:t>reat</a:t>
            </a:r>
            <a:r>
              <a:rPr lang="en-US" sz="1800" dirty="0" smtClean="0">
                <a:solidFill>
                  <a:srgbClr val="FFFFFF"/>
                </a:solidFill>
                <a:ea typeface="Lato"/>
                <a:cs typeface="Lato"/>
                <a:sym typeface="Lato"/>
              </a:rPr>
              <a:t>e </a:t>
            </a:r>
            <a:r>
              <a:rPr lang="ru" sz="1800" dirty="0" smtClean="0">
                <a:solidFill>
                  <a:srgbClr val="FFFFFF"/>
                </a:solidFill>
                <a:ea typeface="Lato"/>
                <a:cs typeface="Lato"/>
                <a:sym typeface="Lato"/>
              </a:rPr>
              <a:t>UML </a:t>
            </a:r>
            <a:r>
              <a:rPr lang="ru" sz="1800" dirty="0">
                <a:solidFill>
                  <a:srgbClr val="FFFFFF"/>
                </a:solidFill>
                <a:ea typeface="Lato"/>
                <a:cs typeface="Lato"/>
                <a:sym typeface="Lato"/>
              </a:rPr>
              <a:t>diagram</a:t>
            </a:r>
            <a:endParaRPr sz="1800" dirty="0">
              <a:solidFill>
                <a:srgbClr val="FFFFFF"/>
              </a:solidFill>
              <a:ea typeface="Lato"/>
              <a:cs typeface="Lato"/>
              <a:sym typeface="Lato"/>
            </a:endParaRPr>
          </a:p>
          <a:p>
            <a:pPr marL="457200" lvl="0" indent="-342900" algn="l" rtl="0">
              <a:spcBef>
                <a:spcPts val="0"/>
              </a:spcBef>
              <a:spcAft>
                <a:spcPts val="0"/>
              </a:spcAft>
              <a:buClr>
                <a:srgbClr val="FFFFFF"/>
              </a:buClr>
              <a:buSzPts val="1800"/>
              <a:buFont typeface="Lato"/>
              <a:buAutoNum type="arabicPeriod"/>
            </a:pPr>
            <a:r>
              <a:rPr lang="ru" sz="1800" dirty="0">
                <a:solidFill>
                  <a:srgbClr val="FFFFFF"/>
                </a:solidFill>
                <a:ea typeface="Lato"/>
                <a:cs typeface="Lato"/>
                <a:sym typeface="Lato"/>
              </a:rPr>
              <a:t>Emulation of development environment</a:t>
            </a:r>
            <a:endParaRPr sz="1800" dirty="0">
              <a:solidFill>
                <a:srgbClr val="FFFFFF"/>
              </a:solidFill>
              <a:ea typeface="Lato"/>
              <a:cs typeface="Lato"/>
              <a:sym typeface="Lato"/>
            </a:endParaRPr>
          </a:p>
          <a:p>
            <a:pPr marL="457200" lvl="0" indent="-342900" algn="l" rtl="0">
              <a:spcBef>
                <a:spcPts val="0"/>
              </a:spcBef>
              <a:spcAft>
                <a:spcPts val="0"/>
              </a:spcAft>
              <a:buClr>
                <a:srgbClr val="FFFFFF"/>
              </a:buClr>
              <a:buSzPts val="1800"/>
              <a:buFont typeface="Lato"/>
              <a:buAutoNum type="arabicPeriod"/>
            </a:pPr>
            <a:r>
              <a:rPr lang="ru" sz="1800" dirty="0">
                <a:solidFill>
                  <a:srgbClr val="FFFFFF"/>
                </a:solidFill>
                <a:ea typeface="Lato"/>
                <a:cs typeface="Lato"/>
                <a:sym typeface="Lato"/>
              </a:rPr>
              <a:t>Full automation of the deployment process environment</a:t>
            </a:r>
            <a:endParaRPr sz="1800" dirty="0">
              <a:solidFill>
                <a:srgbClr val="FFFFFF"/>
              </a:solidFill>
              <a:ea typeface="Lato"/>
              <a:cs typeface="Lato"/>
              <a:sym typeface="Lato"/>
            </a:endParaRPr>
          </a:p>
          <a:p>
            <a:pPr marL="457200" lvl="0" indent="-342900" algn="l" rtl="0">
              <a:spcBef>
                <a:spcPts val="0"/>
              </a:spcBef>
              <a:spcAft>
                <a:spcPts val="0"/>
              </a:spcAft>
              <a:buClr>
                <a:srgbClr val="FFFFFF"/>
              </a:buClr>
              <a:buSzPts val="1800"/>
              <a:buFont typeface="Lato"/>
              <a:buAutoNum type="arabicPeriod"/>
            </a:pPr>
            <a:endParaRPr sz="1800" dirty="0">
              <a:solidFill>
                <a:srgbClr val="FFFFFF"/>
              </a:solidFill>
              <a:ea typeface="Lato"/>
              <a:cs typeface="Lato"/>
              <a:sym typeface="Lato"/>
            </a:endParaRPr>
          </a:p>
        </p:txBody>
      </p:sp>
    </p:spTree>
    <p:extLst>
      <p:ext uri="{BB962C8B-B14F-4D97-AF65-F5344CB8AC3E}">
        <p14:creationId xmlns:p14="http://schemas.microsoft.com/office/powerpoint/2010/main" val="955204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hlinkClick r:id="rId2" action="ppaction://hlinksldjump"/>
          </p:cNvPr>
          <p:cNvSpPr/>
          <p:nvPr/>
        </p:nvSpPr>
        <p:spPr>
          <a:xfrm>
            <a:off x="9889588" y="5880295"/>
            <a:ext cx="1730326" cy="393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Google Shape;189;p32"/>
          <p:cNvSpPr txBox="1">
            <a:spLocks noGrp="1"/>
          </p:cNvSpPr>
          <p:nvPr>
            <p:ph type="title" idx="4294967295"/>
          </p:nvPr>
        </p:nvSpPr>
        <p:spPr>
          <a:xfrm>
            <a:off x="604007" y="234892"/>
            <a:ext cx="6618914" cy="9490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5400" dirty="0">
                <a:solidFill>
                  <a:srgbClr val="FFFFFF"/>
                </a:solidFill>
              </a:rPr>
              <a:t>TECHNICAL </a:t>
            </a:r>
            <a:r>
              <a:rPr lang="en-US" sz="5400" dirty="0" smtClean="0">
                <a:solidFill>
                  <a:srgbClr val="FFFFFF"/>
                </a:solidFill>
              </a:rPr>
              <a:t>STACK</a:t>
            </a:r>
            <a:endParaRPr sz="5400" dirty="0">
              <a:solidFill>
                <a:srgbClr val="FFFFFF"/>
              </a:solidFill>
            </a:endParaRPr>
          </a:p>
        </p:txBody>
      </p:sp>
      <p:sp>
        <p:nvSpPr>
          <p:cNvPr id="2" name="TextBox 1"/>
          <p:cNvSpPr txBox="1"/>
          <p:nvPr/>
        </p:nvSpPr>
        <p:spPr>
          <a:xfrm>
            <a:off x="1534885" y="1583871"/>
            <a:ext cx="6792685" cy="4801314"/>
          </a:xfrm>
          <a:prstGeom prst="rect">
            <a:avLst/>
          </a:prstGeom>
          <a:noFill/>
        </p:spPr>
        <p:txBody>
          <a:bodyPr wrap="square" rtlCol="0">
            <a:spAutoFit/>
          </a:bodyPr>
          <a:lstStyle/>
          <a:p>
            <a:pPr marL="114300" lvl="0">
              <a:buClr>
                <a:srgbClr val="FFFFFF"/>
              </a:buClr>
              <a:buSzPts val="1800"/>
            </a:pPr>
            <a:r>
              <a:rPr lang="en-US" dirty="0">
                <a:solidFill>
                  <a:schemeClr val="tx1">
                    <a:lumMod val="65000"/>
                  </a:schemeClr>
                </a:solidFill>
                <a:latin typeface="+mj-lt"/>
                <a:ea typeface="Lato"/>
                <a:cs typeface="Lato"/>
                <a:sym typeface="Lato"/>
              </a:rPr>
              <a:t>Dev Tools:</a:t>
            </a:r>
            <a:br>
              <a:rPr lang="en-US" dirty="0">
                <a:solidFill>
                  <a:schemeClr val="tx1">
                    <a:lumMod val="65000"/>
                  </a:schemeClr>
                </a:solidFill>
                <a:latin typeface="+mj-lt"/>
                <a:ea typeface="Lato"/>
                <a:cs typeface="Lato"/>
                <a:sym typeface="Lato"/>
              </a:rPr>
            </a:br>
            <a:r>
              <a:rPr lang="ru-RU" dirty="0" smtClean="0">
                <a:solidFill>
                  <a:schemeClr val="tx1">
                    <a:lumMod val="65000"/>
                  </a:schemeClr>
                </a:solidFill>
                <a:latin typeface="+mj-lt"/>
                <a:ea typeface="Lato"/>
                <a:cs typeface="Lato"/>
                <a:sym typeface="Lato"/>
              </a:rPr>
              <a:t>1. </a:t>
            </a:r>
            <a:r>
              <a:rPr lang="en-US" dirty="0" smtClean="0">
                <a:solidFill>
                  <a:srgbClr val="FFFFFF"/>
                </a:solidFill>
                <a:latin typeface="+mj-lt"/>
                <a:ea typeface="Lato"/>
                <a:cs typeface="Lato"/>
                <a:sym typeface="Lato"/>
              </a:rPr>
              <a:t>ASPNET </a:t>
            </a:r>
            <a:r>
              <a:rPr lang="en-US" dirty="0">
                <a:solidFill>
                  <a:srgbClr val="FFFFFF"/>
                </a:solidFill>
                <a:latin typeface="+mj-lt"/>
                <a:ea typeface="Lato"/>
                <a:cs typeface="Lato"/>
                <a:sym typeface="Lato"/>
              </a:rPr>
              <a:t>and Web Tools 2019 (version 16.0.12313.64372</a:t>
            </a:r>
            <a:r>
              <a:rPr lang="en-US" dirty="0" smtClean="0">
                <a:solidFill>
                  <a:srgbClr val="FFFFFF"/>
                </a:solidFill>
                <a:latin typeface="+mj-lt"/>
                <a:ea typeface="Lato"/>
                <a:cs typeface="Lato"/>
                <a:sym typeface="Lato"/>
              </a:rPr>
              <a:t>)</a:t>
            </a:r>
            <a:r>
              <a:rPr lang="en-US" dirty="0">
                <a:solidFill>
                  <a:srgbClr val="FFFFFF"/>
                </a:solidFill>
                <a:latin typeface="+mj-lt"/>
                <a:ea typeface="Lato"/>
                <a:cs typeface="Lato"/>
                <a:sym typeface="Lato"/>
              </a:rPr>
              <a:t/>
            </a:r>
            <a:br>
              <a:rPr lang="en-US" dirty="0">
                <a:solidFill>
                  <a:srgbClr val="FFFFFF"/>
                </a:solidFill>
                <a:latin typeface="+mj-lt"/>
                <a:ea typeface="Lato"/>
                <a:cs typeface="Lato"/>
                <a:sym typeface="Lato"/>
              </a:rPr>
            </a:br>
            <a:r>
              <a:rPr lang="ru-RU" dirty="0">
                <a:solidFill>
                  <a:schemeClr val="tx1">
                    <a:lumMod val="65000"/>
                  </a:schemeClr>
                </a:solidFill>
                <a:latin typeface="+mj-lt"/>
                <a:ea typeface="Lato"/>
                <a:cs typeface="Lato"/>
                <a:sym typeface="Lato"/>
              </a:rPr>
              <a:t>2</a:t>
            </a:r>
            <a:r>
              <a:rPr lang="ru-RU" dirty="0" smtClean="0">
                <a:solidFill>
                  <a:schemeClr val="tx1">
                    <a:lumMod val="65000"/>
                  </a:schemeClr>
                </a:solidFill>
                <a:latin typeface="+mj-lt"/>
                <a:ea typeface="Lato"/>
                <a:cs typeface="Lato"/>
                <a:sym typeface="Lato"/>
              </a:rPr>
              <a:t>.</a:t>
            </a:r>
            <a:r>
              <a:rPr lang="ru-RU" dirty="0" smtClean="0">
                <a:solidFill>
                  <a:srgbClr val="FFFFFF"/>
                </a:solidFill>
                <a:latin typeface="+mj-lt"/>
                <a:ea typeface="Lato"/>
                <a:cs typeface="Lato"/>
                <a:sym typeface="Lato"/>
              </a:rPr>
              <a:t> </a:t>
            </a:r>
            <a:r>
              <a:rPr lang="en-US" dirty="0" smtClean="0">
                <a:solidFill>
                  <a:srgbClr val="FFFFFF"/>
                </a:solidFill>
                <a:latin typeface="+mj-lt"/>
                <a:ea typeface="Lato"/>
                <a:cs typeface="Lato"/>
                <a:sym typeface="Lato"/>
              </a:rPr>
              <a:t>MS </a:t>
            </a:r>
            <a:r>
              <a:rPr lang="en-US" dirty="0">
                <a:solidFill>
                  <a:srgbClr val="FFFFFF"/>
                </a:solidFill>
                <a:latin typeface="+mj-lt"/>
                <a:ea typeface="Lato"/>
                <a:cs typeface="Lato"/>
                <a:sym typeface="Lato"/>
              </a:rPr>
              <a:t>Visual Studio Community 2019</a:t>
            </a:r>
            <a:br>
              <a:rPr lang="en-US" dirty="0">
                <a:solidFill>
                  <a:srgbClr val="FFFFFF"/>
                </a:solidFill>
                <a:latin typeface="+mj-lt"/>
                <a:ea typeface="Lato"/>
                <a:cs typeface="Lato"/>
                <a:sym typeface="Lato"/>
              </a:rPr>
            </a:br>
            <a:r>
              <a:rPr lang="ru-RU" dirty="0" smtClean="0">
                <a:solidFill>
                  <a:schemeClr val="tx1">
                    <a:lumMod val="65000"/>
                  </a:schemeClr>
                </a:solidFill>
                <a:latin typeface="+mj-lt"/>
                <a:ea typeface="Lato"/>
                <a:cs typeface="Lato"/>
                <a:sym typeface="Lato"/>
              </a:rPr>
              <a:t>3.</a:t>
            </a:r>
            <a:r>
              <a:rPr lang="ru-RU" dirty="0" smtClean="0">
                <a:solidFill>
                  <a:srgbClr val="FFFFFF"/>
                </a:solidFill>
                <a:latin typeface="+mj-lt"/>
                <a:ea typeface="Lato"/>
                <a:cs typeface="Lato"/>
                <a:sym typeface="Lato"/>
              </a:rPr>
              <a:t> </a:t>
            </a:r>
            <a:r>
              <a:rPr lang="en-US" dirty="0" smtClean="0">
                <a:solidFill>
                  <a:srgbClr val="FFFFFF"/>
                </a:solidFill>
                <a:latin typeface="+mj-lt"/>
                <a:ea typeface="Lato"/>
                <a:cs typeface="Lato"/>
                <a:sym typeface="Lato"/>
              </a:rPr>
              <a:t>MS </a:t>
            </a:r>
            <a:r>
              <a:rPr lang="en-US" dirty="0">
                <a:solidFill>
                  <a:srgbClr val="FFFFFF"/>
                </a:solidFill>
                <a:latin typeface="+mj-lt"/>
                <a:ea typeface="Lato"/>
                <a:cs typeface="Lato"/>
                <a:sym typeface="Lato"/>
              </a:rPr>
              <a:t>SQL Server (version 17.9.1)</a:t>
            </a:r>
            <a:br>
              <a:rPr lang="en-US" dirty="0">
                <a:solidFill>
                  <a:srgbClr val="FFFFFF"/>
                </a:solidFill>
                <a:latin typeface="+mj-lt"/>
                <a:ea typeface="Lato"/>
                <a:cs typeface="Lato"/>
                <a:sym typeface="Lato"/>
              </a:rPr>
            </a:br>
            <a:r>
              <a:rPr lang="en-US" dirty="0">
                <a:solidFill>
                  <a:srgbClr val="FFFFFF"/>
                </a:solidFill>
                <a:latin typeface="+mj-lt"/>
                <a:ea typeface="Lato"/>
                <a:cs typeface="Lato"/>
                <a:sym typeface="Lato"/>
              </a:rPr>
              <a:t/>
            </a:r>
            <a:br>
              <a:rPr lang="en-US" dirty="0">
                <a:solidFill>
                  <a:srgbClr val="FFFFFF"/>
                </a:solidFill>
                <a:latin typeface="+mj-lt"/>
                <a:ea typeface="Lato"/>
                <a:cs typeface="Lato"/>
                <a:sym typeface="Lato"/>
              </a:rPr>
            </a:br>
            <a:r>
              <a:rPr lang="en-US" dirty="0">
                <a:solidFill>
                  <a:schemeClr val="tx1">
                    <a:lumMod val="65000"/>
                  </a:schemeClr>
                </a:solidFill>
                <a:latin typeface="+mj-lt"/>
                <a:ea typeface="Lato"/>
                <a:cs typeface="Lato"/>
                <a:sym typeface="Lato"/>
              </a:rPr>
              <a:t>Environment Tools:</a:t>
            </a:r>
            <a:r>
              <a:rPr lang="en-US" dirty="0">
                <a:solidFill>
                  <a:srgbClr val="FFFFFF"/>
                </a:solidFill>
                <a:latin typeface="+mj-lt"/>
                <a:ea typeface="Lato"/>
                <a:cs typeface="Lato"/>
                <a:sym typeface="Lato"/>
              </a:rPr>
              <a:t/>
            </a:r>
            <a:br>
              <a:rPr lang="en-US" dirty="0">
                <a:solidFill>
                  <a:srgbClr val="FFFFFF"/>
                </a:solidFill>
                <a:latin typeface="+mj-lt"/>
                <a:ea typeface="Lato"/>
                <a:cs typeface="Lato"/>
                <a:sym typeface="Lato"/>
              </a:rPr>
            </a:br>
            <a:r>
              <a:rPr lang="ru-RU" dirty="0" smtClean="0">
                <a:solidFill>
                  <a:schemeClr val="tx1">
                    <a:lumMod val="65000"/>
                  </a:schemeClr>
                </a:solidFill>
                <a:latin typeface="+mj-lt"/>
                <a:ea typeface="Lato"/>
                <a:cs typeface="Lato"/>
                <a:sym typeface="Lato"/>
              </a:rPr>
              <a:t>1.</a:t>
            </a:r>
            <a:r>
              <a:rPr lang="ru-RU" dirty="0" smtClean="0">
                <a:solidFill>
                  <a:srgbClr val="FFFFFF"/>
                </a:solidFill>
                <a:latin typeface="+mj-lt"/>
                <a:ea typeface="Lato"/>
                <a:cs typeface="Lato"/>
                <a:sym typeface="Lato"/>
              </a:rPr>
              <a:t> </a:t>
            </a:r>
            <a:r>
              <a:rPr lang="en-US" dirty="0" err="1" smtClean="0">
                <a:solidFill>
                  <a:srgbClr val="FFFFFF"/>
                </a:solidFill>
                <a:latin typeface="+mj-lt"/>
                <a:ea typeface="Lato"/>
                <a:cs typeface="Lato"/>
                <a:sym typeface="Lato"/>
              </a:rPr>
              <a:t>Git</a:t>
            </a:r>
            <a:r>
              <a:rPr lang="en-US" dirty="0" smtClean="0">
                <a:solidFill>
                  <a:srgbClr val="FFFFFF"/>
                </a:solidFill>
                <a:latin typeface="+mj-lt"/>
                <a:ea typeface="Lato"/>
                <a:cs typeface="Lato"/>
                <a:sym typeface="Lato"/>
              </a:rPr>
              <a:t> (</a:t>
            </a:r>
            <a:r>
              <a:rPr lang="en-US" dirty="0">
                <a:solidFill>
                  <a:srgbClr val="FFFFFF"/>
                </a:solidFill>
                <a:latin typeface="+mj-lt"/>
                <a:ea typeface="Lato"/>
                <a:cs typeface="Lato"/>
                <a:sym typeface="Lato"/>
              </a:rPr>
              <a:t>version 2.21.0)</a:t>
            </a:r>
            <a:br>
              <a:rPr lang="en-US" dirty="0">
                <a:solidFill>
                  <a:srgbClr val="FFFFFF"/>
                </a:solidFill>
                <a:latin typeface="+mj-lt"/>
                <a:ea typeface="Lato"/>
                <a:cs typeface="Lato"/>
                <a:sym typeface="Lato"/>
              </a:rPr>
            </a:br>
            <a:r>
              <a:rPr lang="ru-RU" dirty="0" smtClean="0">
                <a:solidFill>
                  <a:schemeClr val="tx1">
                    <a:lumMod val="65000"/>
                  </a:schemeClr>
                </a:solidFill>
                <a:latin typeface="+mj-lt"/>
                <a:ea typeface="Lato"/>
                <a:cs typeface="Lato"/>
                <a:sym typeface="Lato"/>
              </a:rPr>
              <a:t>2.</a:t>
            </a:r>
            <a:r>
              <a:rPr lang="ru-RU" dirty="0" smtClean="0">
                <a:solidFill>
                  <a:srgbClr val="FFFFFF"/>
                </a:solidFill>
                <a:latin typeface="+mj-lt"/>
                <a:ea typeface="Lato"/>
                <a:cs typeface="Lato"/>
                <a:sym typeface="Lato"/>
              </a:rPr>
              <a:t> </a:t>
            </a:r>
            <a:r>
              <a:rPr lang="en-US" dirty="0" smtClean="0">
                <a:solidFill>
                  <a:srgbClr val="FFFFFF"/>
                </a:solidFill>
                <a:latin typeface="+mj-lt"/>
                <a:ea typeface="Lato"/>
                <a:cs typeface="Lato"/>
                <a:sym typeface="Lato"/>
              </a:rPr>
              <a:t>Packer </a:t>
            </a:r>
            <a:r>
              <a:rPr lang="en-US" dirty="0">
                <a:solidFill>
                  <a:srgbClr val="FFFFFF"/>
                </a:solidFill>
                <a:latin typeface="+mj-lt"/>
                <a:ea typeface="Lato"/>
                <a:cs typeface="Lato"/>
                <a:sym typeface="Lato"/>
              </a:rPr>
              <a:t>(version 1.3.5)</a:t>
            </a:r>
          </a:p>
          <a:p>
            <a:pPr marL="114300" lvl="0">
              <a:buClr>
                <a:srgbClr val="FFFFFF"/>
              </a:buClr>
              <a:buSzPts val="1800"/>
            </a:pPr>
            <a:r>
              <a:rPr lang="ru-RU" dirty="0" smtClean="0">
                <a:solidFill>
                  <a:schemeClr val="tx1">
                    <a:lumMod val="65000"/>
                  </a:schemeClr>
                </a:solidFill>
                <a:latin typeface="+mj-lt"/>
                <a:ea typeface="Lato"/>
                <a:cs typeface="Lato"/>
                <a:sym typeface="Lato"/>
              </a:rPr>
              <a:t>3.</a:t>
            </a:r>
            <a:r>
              <a:rPr lang="ru-RU" dirty="0" smtClean="0">
                <a:solidFill>
                  <a:srgbClr val="FFFFFF"/>
                </a:solidFill>
                <a:latin typeface="+mj-lt"/>
                <a:ea typeface="Lato"/>
                <a:cs typeface="Lato"/>
                <a:sym typeface="Lato"/>
              </a:rPr>
              <a:t> </a:t>
            </a:r>
            <a:r>
              <a:rPr lang="en-US" dirty="0" smtClean="0">
                <a:solidFill>
                  <a:srgbClr val="FFFFFF"/>
                </a:solidFill>
                <a:latin typeface="+mj-lt"/>
                <a:ea typeface="Lato"/>
                <a:cs typeface="Lato"/>
                <a:sym typeface="Lato"/>
              </a:rPr>
              <a:t>Vagrant </a:t>
            </a:r>
            <a:r>
              <a:rPr lang="en-US" dirty="0">
                <a:solidFill>
                  <a:srgbClr val="FFFFFF"/>
                </a:solidFill>
                <a:latin typeface="+mj-lt"/>
                <a:ea typeface="Lato"/>
                <a:cs typeface="Lato"/>
                <a:sym typeface="Lato"/>
              </a:rPr>
              <a:t>(version 2.2.4)</a:t>
            </a:r>
          </a:p>
          <a:p>
            <a:pPr marL="114300" lvl="0">
              <a:buClr>
                <a:srgbClr val="FFFFFF"/>
              </a:buClr>
              <a:buSzPts val="1800"/>
            </a:pPr>
            <a:r>
              <a:rPr lang="ru-RU" dirty="0" smtClean="0">
                <a:solidFill>
                  <a:schemeClr val="tx1">
                    <a:lumMod val="65000"/>
                  </a:schemeClr>
                </a:solidFill>
                <a:latin typeface="+mj-lt"/>
                <a:ea typeface="Lato"/>
                <a:cs typeface="Lato"/>
                <a:sym typeface="Lato"/>
              </a:rPr>
              <a:t>4.</a:t>
            </a:r>
            <a:r>
              <a:rPr lang="ru-RU" dirty="0" smtClean="0">
                <a:solidFill>
                  <a:srgbClr val="FFFFFF"/>
                </a:solidFill>
                <a:latin typeface="+mj-lt"/>
                <a:ea typeface="Lato"/>
                <a:cs typeface="Lato"/>
                <a:sym typeface="Lato"/>
              </a:rPr>
              <a:t> </a:t>
            </a:r>
            <a:r>
              <a:rPr lang="en-US" dirty="0" err="1" smtClean="0">
                <a:solidFill>
                  <a:srgbClr val="FFFFFF"/>
                </a:solidFill>
                <a:latin typeface="+mj-lt"/>
                <a:ea typeface="Lato"/>
                <a:cs typeface="Lato"/>
                <a:sym typeface="Lato"/>
              </a:rPr>
              <a:t>VirtualBox</a:t>
            </a:r>
            <a:r>
              <a:rPr lang="en-US" dirty="0" smtClean="0">
                <a:solidFill>
                  <a:srgbClr val="FFFFFF"/>
                </a:solidFill>
                <a:latin typeface="+mj-lt"/>
                <a:ea typeface="Lato"/>
                <a:cs typeface="Lato"/>
                <a:sym typeface="Lato"/>
              </a:rPr>
              <a:t> </a:t>
            </a:r>
            <a:r>
              <a:rPr lang="en-US" dirty="0">
                <a:solidFill>
                  <a:srgbClr val="FFFFFF"/>
                </a:solidFill>
                <a:latin typeface="+mj-lt"/>
                <a:ea typeface="Lato"/>
                <a:cs typeface="Lato"/>
                <a:sym typeface="Lato"/>
              </a:rPr>
              <a:t>(version 6.0.6)</a:t>
            </a:r>
          </a:p>
          <a:p>
            <a:pPr marL="114300" lvl="0">
              <a:buClr>
                <a:srgbClr val="FFFFFF"/>
              </a:buClr>
              <a:buSzPts val="1800"/>
            </a:pPr>
            <a:r>
              <a:rPr lang="ru-RU" dirty="0" smtClean="0">
                <a:solidFill>
                  <a:schemeClr val="tx1">
                    <a:lumMod val="65000"/>
                  </a:schemeClr>
                </a:solidFill>
                <a:latin typeface="+mj-lt"/>
                <a:ea typeface="Lato"/>
                <a:cs typeface="Lato"/>
                <a:sym typeface="Lato"/>
              </a:rPr>
              <a:t>5.</a:t>
            </a:r>
            <a:r>
              <a:rPr lang="ru-RU" dirty="0" smtClean="0">
                <a:solidFill>
                  <a:srgbClr val="FFFFFF"/>
                </a:solidFill>
                <a:latin typeface="+mj-lt"/>
                <a:ea typeface="Lato"/>
                <a:cs typeface="Lato"/>
                <a:sym typeface="Lato"/>
              </a:rPr>
              <a:t> </a:t>
            </a:r>
            <a:r>
              <a:rPr lang="en-US" dirty="0" smtClean="0">
                <a:solidFill>
                  <a:srgbClr val="FFFFFF"/>
                </a:solidFill>
                <a:latin typeface="+mj-lt"/>
                <a:ea typeface="Lato"/>
                <a:cs typeface="Lato"/>
                <a:sym typeface="Lato"/>
              </a:rPr>
              <a:t>Windows </a:t>
            </a:r>
            <a:r>
              <a:rPr lang="en-US" dirty="0">
                <a:solidFill>
                  <a:srgbClr val="FFFFFF"/>
                </a:solidFill>
                <a:latin typeface="+mj-lt"/>
                <a:ea typeface="Lato"/>
                <a:cs typeface="Lato"/>
                <a:sym typeface="Lato"/>
              </a:rPr>
              <a:t>Server 2016 x64</a:t>
            </a:r>
          </a:p>
          <a:p>
            <a:pPr marL="114300" lvl="0">
              <a:buClr>
                <a:srgbClr val="FFFFFF"/>
              </a:buClr>
              <a:buSzPts val="1800"/>
            </a:pPr>
            <a:r>
              <a:rPr lang="ru-RU" dirty="0" smtClean="0">
                <a:solidFill>
                  <a:schemeClr val="tx1">
                    <a:lumMod val="65000"/>
                  </a:schemeClr>
                </a:solidFill>
                <a:latin typeface="+mj-lt"/>
                <a:ea typeface="Lato"/>
                <a:cs typeface="Lato"/>
                <a:sym typeface="Lato"/>
              </a:rPr>
              <a:t>6.</a:t>
            </a:r>
            <a:r>
              <a:rPr lang="ru-RU" dirty="0" smtClean="0">
                <a:solidFill>
                  <a:srgbClr val="FFFFFF"/>
                </a:solidFill>
                <a:latin typeface="+mj-lt"/>
                <a:ea typeface="Lato"/>
                <a:cs typeface="Lato"/>
                <a:sym typeface="Lato"/>
              </a:rPr>
              <a:t> </a:t>
            </a:r>
            <a:r>
              <a:rPr lang="en-US" dirty="0" smtClean="0">
                <a:solidFill>
                  <a:srgbClr val="FFFFFF"/>
                </a:solidFill>
                <a:latin typeface="+mj-lt"/>
                <a:ea typeface="Lato"/>
                <a:cs typeface="Lato"/>
                <a:sym typeface="Lato"/>
              </a:rPr>
              <a:t>MS </a:t>
            </a:r>
            <a:r>
              <a:rPr lang="en-US" dirty="0">
                <a:solidFill>
                  <a:srgbClr val="FFFFFF"/>
                </a:solidFill>
                <a:latin typeface="+mj-lt"/>
                <a:ea typeface="Lato"/>
                <a:cs typeface="Lato"/>
                <a:sym typeface="Lato"/>
              </a:rPr>
              <a:t>SQL SMS (version 18.0)</a:t>
            </a:r>
          </a:p>
          <a:p>
            <a:pPr marL="114300" lvl="0">
              <a:buClr>
                <a:srgbClr val="FFFFFF"/>
              </a:buClr>
              <a:buSzPts val="1800"/>
            </a:pPr>
            <a:r>
              <a:rPr lang="ru-RU" dirty="0" smtClean="0">
                <a:solidFill>
                  <a:schemeClr val="tx1">
                    <a:lumMod val="65000"/>
                  </a:schemeClr>
                </a:solidFill>
                <a:latin typeface="+mj-lt"/>
                <a:ea typeface="Lato"/>
                <a:cs typeface="Lato"/>
                <a:sym typeface="Lato"/>
              </a:rPr>
              <a:t>7.</a:t>
            </a:r>
            <a:r>
              <a:rPr lang="ru-RU" dirty="0" smtClean="0">
                <a:solidFill>
                  <a:srgbClr val="FFFFFF"/>
                </a:solidFill>
                <a:latin typeface="+mj-lt"/>
                <a:ea typeface="Lato"/>
                <a:cs typeface="Lato"/>
                <a:sym typeface="Lato"/>
              </a:rPr>
              <a:t> </a:t>
            </a:r>
            <a:r>
              <a:rPr lang="en-US" dirty="0" smtClean="0">
                <a:solidFill>
                  <a:srgbClr val="FFFFFF"/>
                </a:solidFill>
                <a:latin typeface="+mj-lt"/>
                <a:ea typeface="Lato"/>
                <a:cs typeface="Lato"/>
                <a:sym typeface="Lato"/>
              </a:rPr>
              <a:t>Sublime </a:t>
            </a:r>
            <a:r>
              <a:rPr lang="en-US" dirty="0">
                <a:solidFill>
                  <a:srgbClr val="FFFFFF"/>
                </a:solidFill>
                <a:latin typeface="+mj-lt"/>
                <a:ea typeface="Lato"/>
                <a:cs typeface="Lato"/>
                <a:sym typeface="Lato"/>
              </a:rPr>
              <a:t>text (version 3.2.1)</a:t>
            </a:r>
            <a:br>
              <a:rPr lang="en-US" dirty="0">
                <a:solidFill>
                  <a:srgbClr val="FFFFFF"/>
                </a:solidFill>
                <a:latin typeface="+mj-lt"/>
                <a:ea typeface="Lato"/>
                <a:cs typeface="Lato"/>
                <a:sym typeface="Lato"/>
              </a:rPr>
            </a:br>
            <a:r>
              <a:rPr lang="ru-RU" dirty="0" smtClean="0">
                <a:solidFill>
                  <a:schemeClr val="tx1">
                    <a:lumMod val="65000"/>
                  </a:schemeClr>
                </a:solidFill>
                <a:latin typeface="+mj-lt"/>
                <a:ea typeface="Lato"/>
                <a:cs typeface="Lato"/>
                <a:sym typeface="Lato"/>
              </a:rPr>
              <a:t>8.</a:t>
            </a:r>
            <a:r>
              <a:rPr lang="ru-RU" dirty="0" smtClean="0">
                <a:solidFill>
                  <a:srgbClr val="FFFFFF"/>
                </a:solidFill>
                <a:latin typeface="+mj-lt"/>
                <a:ea typeface="Lato"/>
                <a:cs typeface="Lato"/>
                <a:sym typeface="Lato"/>
              </a:rPr>
              <a:t> </a:t>
            </a:r>
            <a:r>
              <a:rPr lang="en-US" dirty="0" smtClean="0">
                <a:solidFill>
                  <a:srgbClr val="FFFFFF"/>
                </a:solidFill>
                <a:latin typeface="+mj-lt"/>
                <a:ea typeface="Lato"/>
                <a:cs typeface="Lato"/>
                <a:sym typeface="Lato"/>
              </a:rPr>
              <a:t>Internet </a:t>
            </a:r>
            <a:r>
              <a:rPr lang="en-US" dirty="0">
                <a:solidFill>
                  <a:srgbClr val="FFFFFF"/>
                </a:solidFill>
                <a:latin typeface="+mj-lt"/>
                <a:ea typeface="Lato"/>
                <a:cs typeface="Lato"/>
                <a:sym typeface="Lato"/>
              </a:rPr>
              <a:t>Information Services (version 10.0.14393.0)</a:t>
            </a:r>
            <a:br>
              <a:rPr lang="en-US" dirty="0">
                <a:solidFill>
                  <a:srgbClr val="FFFFFF"/>
                </a:solidFill>
                <a:latin typeface="+mj-lt"/>
                <a:ea typeface="Lato"/>
                <a:cs typeface="Lato"/>
                <a:sym typeface="Lato"/>
              </a:rPr>
            </a:br>
            <a:r>
              <a:rPr lang="ru-RU" dirty="0" smtClean="0">
                <a:solidFill>
                  <a:schemeClr val="tx1">
                    <a:lumMod val="65000"/>
                  </a:schemeClr>
                </a:solidFill>
                <a:latin typeface="+mj-lt"/>
                <a:ea typeface="Lato"/>
                <a:cs typeface="Lato"/>
                <a:sym typeface="Lato"/>
              </a:rPr>
              <a:t>9.</a:t>
            </a:r>
            <a:r>
              <a:rPr lang="ru-RU" dirty="0" smtClean="0">
                <a:solidFill>
                  <a:srgbClr val="FFFFFF"/>
                </a:solidFill>
                <a:latin typeface="+mj-lt"/>
                <a:ea typeface="Lato"/>
                <a:cs typeface="Lato"/>
                <a:sym typeface="Lato"/>
              </a:rPr>
              <a:t> </a:t>
            </a:r>
            <a:r>
              <a:rPr lang="en-US" dirty="0" smtClean="0">
                <a:solidFill>
                  <a:srgbClr val="FFFFFF"/>
                </a:solidFill>
                <a:latin typeface="+mj-lt"/>
                <a:ea typeface="Lato"/>
                <a:cs typeface="Lato"/>
                <a:sym typeface="Lato"/>
              </a:rPr>
              <a:t>PowerShell </a:t>
            </a:r>
            <a:r>
              <a:rPr lang="en-US" dirty="0">
                <a:solidFill>
                  <a:srgbClr val="FFFFFF"/>
                </a:solidFill>
                <a:latin typeface="+mj-lt"/>
                <a:ea typeface="Lato"/>
                <a:cs typeface="Lato"/>
                <a:sym typeface="Lato"/>
              </a:rPr>
              <a:t>(version 5.1.17134.590)</a:t>
            </a:r>
          </a:p>
          <a:p>
            <a:r>
              <a:rPr lang="en-US" dirty="0">
                <a:solidFill>
                  <a:srgbClr val="FFFFFF"/>
                </a:solidFill>
                <a:latin typeface="+mj-lt"/>
                <a:ea typeface="Lato"/>
                <a:cs typeface="Lato"/>
                <a:sym typeface="Lato"/>
              </a:rPr>
              <a:t/>
            </a:r>
            <a:br>
              <a:rPr lang="en-US" dirty="0">
                <a:solidFill>
                  <a:srgbClr val="FFFFFF"/>
                </a:solidFill>
                <a:latin typeface="+mj-lt"/>
                <a:ea typeface="Lato"/>
                <a:cs typeface="Lato"/>
                <a:sym typeface="Lato"/>
              </a:rPr>
            </a:br>
            <a:endParaRPr lang="uk-UA" dirty="0">
              <a:latin typeface="+mj-lt"/>
            </a:endParaRPr>
          </a:p>
        </p:txBody>
      </p:sp>
    </p:spTree>
    <p:extLst>
      <p:ext uri="{BB962C8B-B14F-4D97-AF65-F5344CB8AC3E}">
        <p14:creationId xmlns:p14="http://schemas.microsoft.com/office/powerpoint/2010/main" val="3077554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hlinkClick r:id="rId2" action="ppaction://hlinksldjump"/>
          </p:cNvPr>
          <p:cNvSpPr/>
          <p:nvPr/>
        </p:nvSpPr>
        <p:spPr>
          <a:xfrm>
            <a:off x="9875520" y="5837801"/>
            <a:ext cx="1688123" cy="3998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latin typeface="+mj-lt"/>
            </a:endParaRPr>
          </a:p>
        </p:txBody>
      </p:sp>
      <p:sp>
        <p:nvSpPr>
          <p:cNvPr id="16" name="Google Shape;195;p33"/>
          <p:cNvSpPr txBox="1">
            <a:spLocks noGrp="1"/>
          </p:cNvSpPr>
          <p:nvPr>
            <p:ph type="title" idx="4294967295"/>
          </p:nvPr>
        </p:nvSpPr>
        <p:spPr>
          <a:xfrm>
            <a:off x="604157" y="236764"/>
            <a:ext cx="10236838" cy="5900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5400" dirty="0" smtClean="0">
                <a:solidFill>
                  <a:srgbClr val="FFFFFF"/>
                </a:solidFill>
              </a:rPr>
              <a:t>UML</a:t>
            </a:r>
            <a:r>
              <a:rPr lang="en-US" sz="5400" dirty="0" smtClean="0">
                <a:solidFill>
                  <a:srgbClr val="FFFFFF"/>
                </a:solidFill>
              </a:rPr>
              <a:t> DEPLOYMENT</a:t>
            </a:r>
            <a:r>
              <a:rPr lang="ru" sz="5400" dirty="0" smtClean="0">
                <a:solidFill>
                  <a:srgbClr val="FFFFFF"/>
                </a:solidFill>
              </a:rPr>
              <a:t> </a:t>
            </a:r>
            <a:r>
              <a:rPr lang="ru" sz="5400" dirty="0">
                <a:solidFill>
                  <a:srgbClr val="FFFFFF"/>
                </a:solidFill>
              </a:rPr>
              <a:t>DIAGRAM</a:t>
            </a:r>
            <a:endParaRPr sz="5400" dirty="0">
              <a:solidFill>
                <a:srgbClr val="FFFFFF"/>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244" y="1150763"/>
            <a:ext cx="8172711" cy="5399827"/>
          </a:xfrm>
          <a:prstGeom prst="rect">
            <a:avLst/>
          </a:prstGeom>
        </p:spPr>
      </p:pic>
    </p:spTree>
    <p:extLst>
      <p:ext uri="{BB962C8B-B14F-4D97-AF65-F5344CB8AC3E}">
        <p14:creationId xmlns:p14="http://schemas.microsoft.com/office/powerpoint/2010/main" val="1618605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hlinkClick r:id="rId2" action="ppaction://hlinksldjump"/>
          </p:cNvPr>
          <p:cNvSpPr/>
          <p:nvPr/>
        </p:nvSpPr>
        <p:spPr>
          <a:xfrm>
            <a:off x="9875520" y="5837801"/>
            <a:ext cx="1688123" cy="3998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latin typeface="+mj-lt"/>
            </a:endParaRPr>
          </a:p>
        </p:txBody>
      </p:sp>
      <p:sp>
        <p:nvSpPr>
          <p:cNvPr id="9" name="Google Shape;200;p34"/>
          <p:cNvSpPr txBox="1">
            <a:spLocks noGrp="1"/>
          </p:cNvSpPr>
          <p:nvPr>
            <p:ph type="title" idx="4294967295"/>
          </p:nvPr>
        </p:nvSpPr>
        <p:spPr>
          <a:xfrm>
            <a:off x="604156" y="228600"/>
            <a:ext cx="5956543" cy="9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5400" dirty="0">
                <a:solidFill>
                  <a:srgbClr val="FFFFFF"/>
                </a:solidFill>
              </a:rPr>
              <a:t>Completed tasks</a:t>
            </a:r>
            <a:endParaRPr sz="5400" dirty="0">
              <a:solidFill>
                <a:srgbClr val="FFFFFF"/>
              </a:solidFill>
            </a:endParaRPr>
          </a:p>
        </p:txBody>
      </p:sp>
      <p:sp>
        <p:nvSpPr>
          <p:cNvPr id="10" name="Google Shape;201;p34"/>
          <p:cNvSpPr txBox="1">
            <a:spLocks noGrp="1"/>
          </p:cNvSpPr>
          <p:nvPr>
            <p:ph type="title" idx="4294967295"/>
          </p:nvPr>
        </p:nvSpPr>
        <p:spPr>
          <a:xfrm>
            <a:off x="1494065" y="1608364"/>
            <a:ext cx="9029700" cy="322638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Lato"/>
              <a:buAutoNum type="arabicPeriod"/>
            </a:pPr>
            <a:r>
              <a:rPr lang="ru" sz="1800" b="0" dirty="0">
                <a:solidFill>
                  <a:srgbClr val="FFFFFF"/>
                </a:solidFill>
                <a:ea typeface="Lato"/>
                <a:cs typeface="Lato"/>
                <a:sym typeface="Lato"/>
              </a:rPr>
              <a:t>Script creation for Packer</a:t>
            </a:r>
            <a:endParaRPr sz="1800" b="0" dirty="0">
              <a:solidFill>
                <a:srgbClr val="FFFFFF"/>
              </a:solidFill>
              <a:ea typeface="Lato"/>
              <a:cs typeface="Lato"/>
              <a:sym typeface="Lato"/>
            </a:endParaRPr>
          </a:p>
          <a:p>
            <a:pPr marL="457200" lvl="0" indent="-342900" algn="l" rtl="0">
              <a:spcBef>
                <a:spcPts val="0"/>
              </a:spcBef>
              <a:spcAft>
                <a:spcPts val="0"/>
              </a:spcAft>
              <a:buClr>
                <a:srgbClr val="FFFFFF"/>
              </a:buClr>
              <a:buSzPts val="1800"/>
              <a:buFont typeface="Lato"/>
              <a:buAutoNum type="arabicPeriod"/>
            </a:pPr>
            <a:r>
              <a:rPr lang="ru" sz="1800" b="0" dirty="0">
                <a:solidFill>
                  <a:srgbClr val="FFFFFF"/>
                </a:solidFill>
                <a:ea typeface="Lato"/>
                <a:cs typeface="Lato"/>
                <a:sym typeface="Lato"/>
              </a:rPr>
              <a:t>Vagrant file </a:t>
            </a:r>
            <a:r>
              <a:rPr lang="ru" sz="1800" b="0" dirty="0" smtClean="0">
                <a:solidFill>
                  <a:srgbClr val="FFFFFF"/>
                </a:solidFill>
                <a:ea typeface="Lato"/>
                <a:cs typeface="Lato"/>
                <a:sym typeface="Lato"/>
              </a:rPr>
              <a:t>creat</a:t>
            </a:r>
            <a:r>
              <a:rPr lang="en-US" sz="1800" b="0" dirty="0" err="1" smtClean="0">
                <a:solidFill>
                  <a:srgbClr val="FFFFFF"/>
                </a:solidFill>
                <a:ea typeface="Lato"/>
                <a:cs typeface="Lato"/>
                <a:sym typeface="Lato"/>
              </a:rPr>
              <a:t>ed</a:t>
            </a:r>
            <a:r>
              <a:rPr lang="ru" sz="1800" b="0" dirty="0" smtClean="0">
                <a:solidFill>
                  <a:srgbClr val="FFFFFF"/>
                </a:solidFill>
                <a:ea typeface="Lato"/>
                <a:cs typeface="Lato"/>
                <a:sym typeface="Lato"/>
              </a:rPr>
              <a:t> </a:t>
            </a:r>
            <a:r>
              <a:rPr lang="ru" sz="1800" b="0" dirty="0">
                <a:solidFill>
                  <a:srgbClr val="FFFFFF"/>
                </a:solidFill>
                <a:ea typeface="Lato"/>
                <a:cs typeface="Lato"/>
                <a:sym typeface="Lato"/>
              </a:rPr>
              <a:t>and editing.</a:t>
            </a:r>
            <a:endParaRPr sz="1800" b="0" dirty="0">
              <a:solidFill>
                <a:srgbClr val="FFFFFF"/>
              </a:solidFill>
              <a:ea typeface="Lato"/>
              <a:cs typeface="Lato"/>
              <a:sym typeface="Lato"/>
            </a:endParaRPr>
          </a:p>
          <a:p>
            <a:pPr marL="114300" lvl="0">
              <a:spcBef>
                <a:spcPts val="0"/>
              </a:spcBef>
              <a:buClr>
                <a:srgbClr val="FFFFFF"/>
              </a:buClr>
              <a:buSzPts val="1800"/>
              <a:buFont typeface="+mj-lt"/>
              <a:buAutoNum type="arabicPeriod"/>
            </a:pPr>
            <a:r>
              <a:rPr lang="en-US" sz="1800" b="0" dirty="0" smtClean="0">
                <a:solidFill>
                  <a:srgbClr val="FFFFFF"/>
                </a:solidFill>
                <a:ea typeface="Lato"/>
                <a:cs typeface="Lato"/>
                <a:sym typeface="Lato"/>
              </a:rPr>
              <a:t>  </a:t>
            </a:r>
            <a:r>
              <a:rPr lang="ru" sz="1800" b="0" dirty="0" smtClean="0">
                <a:solidFill>
                  <a:srgbClr val="FFFFFF"/>
                </a:solidFill>
                <a:ea typeface="Lato"/>
                <a:cs typeface="Lato"/>
                <a:sym typeface="Lato"/>
              </a:rPr>
              <a:t>Script </a:t>
            </a:r>
            <a:r>
              <a:rPr lang="ru" sz="1800" b="0" dirty="0">
                <a:solidFill>
                  <a:srgbClr val="FFFFFF"/>
                </a:solidFill>
                <a:ea typeface="Lato"/>
                <a:cs typeface="Lato"/>
                <a:sym typeface="Lato"/>
              </a:rPr>
              <a:t>preparing for automation deployment IIS, SQL, Web </a:t>
            </a:r>
            <a:r>
              <a:rPr lang="ru" sz="1800" b="0" dirty="0" smtClean="0">
                <a:solidFill>
                  <a:srgbClr val="FFFFFF"/>
                </a:solidFill>
                <a:ea typeface="Lato"/>
                <a:cs typeface="Lato"/>
                <a:sym typeface="Lato"/>
              </a:rPr>
              <a:t>App</a:t>
            </a:r>
            <a:r>
              <a:rPr lang="en-US" sz="1800" dirty="0" smtClean="0">
                <a:solidFill>
                  <a:srgbClr val="FFFFFF"/>
                </a:solidFill>
                <a:ea typeface="Lato"/>
                <a:cs typeface="Lato"/>
                <a:sym typeface="Lato"/>
              </a:rPr>
              <a:t>.</a:t>
            </a:r>
            <a:r>
              <a:rPr lang="en-US" sz="1800" dirty="0">
                <a:solidFill>
                  <a:srgbClr val="FFFFFF"/>
                </a:solidFill>
                <a:ea typeface="Lato"/>
                <a:cs typeface="Lato"/>
                <a:sym typeface="Lato"/>
              </a:rPr>
              <a:t/>
            </a:r>
            <a:br>
              <a:rPr lang="en-US" sz="1800" dirty="0">
                <a:solidFill>
                  <a:srgbClr val="FFFFFF"/>
                </a:solidFill>
                <a:ea typeface="Lato"/>
                <a:cs typeface="Lato"/>
                <a:sym typeface="Lato"/>
              </a:rPr>
            </a:br>
            <a:r>
              <a:rPr lang="ru-RU" sz="1800" dirty="0" smtClean="0">
                <a:solidFill>
                  <a:srgbClr val="FFFFFF"/>
                </a:solidFill>
                <a:ea typeface="Lato"/>
                <a:cs typeface="Lato"/>
                <a:sym typeface="Lato"/>
              </a:rPr>
              <a:t>4</a:t>
            </a:r>
            <a:r>
              <a:rPr lang="en-US" sz="1800" b="0" dirty="0" smtClean="0">
                <a:solidFill>
                  <a:srgbClr val="FFFFFF"/>
                </a:solidFill>
                <a:ea typeface="Lato"/>
                <a:cs typeface="Lato"/>
                <a:sym typeface="Lato"/>
              </a:rPr>
              <a:t>.  </a:t>
            </a:r>
            <a:r>
              <a:rPr lang="ru" sz="1800" b="0" dirty="0" smtClean="0">
                <a:solidFill>
                  <a:srgbClr val="FFFFFF"/>
                </a:solidFill>
                <a:ea typeface="Lato"/>
                <a:cs typeface="Lato"/>
                <a:sym typeface="Lato"/>
              </a:rPr>
              <a:t>UML </a:t>
            </a:r>
            <a:r>
              <a:rPr lang="ru" sz="1800" b="0" dirty="0">
                <a:solidFill>
                  <a:srgbClr val="FFFFFF"/>
                </a:solidFill>
                <a:ea typeface="Lato"/>
                <a:cs typeface="Lato"/>
                <a:sym typeface="Lato"/>
              </a:rPr>
              <a:t>diagram </a:t>
            </a:r>
            <a:r>
              <a:rPr lang="ru" sz="1800" b="0" dirty="0" smtClean="0">
                <a:solidFill>
                  <a:srgbClr val="FFFFFF"/>
                </a:solidFill>
                <a:ea typeface="Lato"/>
                <a:cs typeface="Lato"/>
                <a:sym typeface="Lato"/>
              </a:rPr>
              <a:t>crea</a:t>
            </a:r>
            <a:r>
              <a:rPr lang="en-US" sz="1800" dirty="0" smtClean="0">
                <a:solidFill>
                  <a:srgbClr val="FFFFFF"/>
                </a:solidFill>
                <a:ea typeface="Lato"/>
                <a:cs typeface="Lato"/>
                <a:sym typeface="Lato"/>
              </a:rPr>
              <a:t>ted</a:t>
            </a:r>
            <a:r>
              <a:rPr lang="en-US" sz="1800" b="0" dirty="0" smtClean="0">
                <a:solidFill>
                  <a:srgbClr val="FFFFFF"/>
                </a:solidFill>
                <a:ea typeface="Lato"/>
                <a:cs typeface="Lato"/>
                <a:sym typeface="Lato"/>
              </a:rPr>
              <a:t>.</a:t>
            </a:r>
            <a:endParaRPr sz="1800" b="0" dirty="0">
              <a:solidFill>
                <a:srgbClr val="FFFFFF"/>
              </a:solidFill>
              <a:ea typeface="Lato"/>
              <a:cs typeface="Lato"/>
              <a:sym typeface="Lato"/>
            </a:endParaRPr>
          </a:p>
          <a:p>
            <a:pPr marL="114300" lvl="0" algn="l" rtl="0">
              <a:spcBef>
                <a:spcPts val="0"/>
              </a:spcBef>
              <a:spcAft>
                <a:spcPts val="0"/>
              </a:spcAft>
              <a:buClr>
                <a:srgbClr val="FFFFFF"/>
              </a:buClr>
              <a:buSzPts val="1800"/>
            </a:pPr>
            <a:r>
              <a:rPr lang="ru-RU" sz="1800" dirty="0">
                <a:solidFill>
                  <a:srgbClr val="FFFFFF"/>
                </a:solidFill>
                <a:ea typeface="Lato"/>
                <a:cs typeface="Lato"/>
                <a:sym typeface="Lato"/>
              </a:rPr>
              <a:t>5</a:t>
            </a:r>
            <a:r>
              <a:rPr lang="en-US" sz="1800" b="0" dirty="0" smtClean="0">
                <a:solidFill>
                  <a:srgbClr val="FFFFFF"/>
                </a:solidFill>
                <a:ea typeface="Lato"/>
                <a:cs typeface="Lato"/>
                <a:sym typeface="Lato"/>
              </a:rPr>
              <a:t>.  </a:t>
            </a:r>
            <a:r>
              <a:rPr lang="ru" sz="1800" b="0" dirty="0" smtClean="0">
                <a:solidFill>
                  <a:srgbClr val="FFFFFF"/>
                </a:solidFill>
                <a:ea typeface="Lato"/>
                <a:cs typeface="Lato"/>
                <a:sym typeface="Lato"/>
              </a:rPr>
              <a:t>Documentation </a:t>
            </a:r>
            <a:r>
              <a:rPr lang="ru" sz="1800" b="0" dirty="0">
                <a:solidFill>
                  <a:srgbClr val="FFFFFF"/>
                </a:solidFill>
                <a:ea typeface="Lato"/>
                <a:cs typeface="Lato"/>
                <a:sym typeface="Lato"/>
              </a:rPr>
              <a:t>and </a:t>
            </a:r>
            <a:r>
              <a:rPr lang="ru" sz="1800" b="0" dirty="0" smtClean="0">
                <a:solidFill>
                  <a:srgbClr val="FFFFFF"/>
                </a:solidFill>
                <a:ea typeface="Lato"/>
                <a:cs typeface="Lato"/>
                <a:sym typeface="Lato"/>
              </a:rPr>
              <a:t>GUID</a:t>
            </a:r>
            <a:r>
              <a:rPr lang="en-US" sz="1800" b="0" dirty="0" smtClean="0">
                <a:solidFill>
                  <a:srgbClr val="FFFFFF"/>
                </a:solidFill>
                <a:ea typeface="Lato"/>
                <a:cs typeface="Lato"/>
                <a:sym typeface="Lato"/>
              </a:rPr>
              <a:t> is</a:t>
            </a:r>
            <a:r>
              <a:rPr lang="ru" sz="1800" b="0" dirty="0" smtClean="0">
                <a:solidFill>
                  <a:srgbClr val="FFFFFF"/>
                </a:solidFill>
                <a:ea typeface="Lato"/>
                <a:cs typeface="Lato"/>
                <a:sym typeface="Lato"/>
              </a:rPr>
              <a:t> creat</a:t>
            </a:r>
            <a:r>
              <a:rPr lang="en-US" sz="1800" b="0" dirty="0" err="1" smtClean="0">
                <a:solidFill>
                  <a:srgbClr val="FFFFFF"/>
                </a:solidFill>
                <a:ea typeface="Lato"/>
                <a:cs typeface="Lato"/>
                <a:sym typeface="Lato"/>
              </a:rPr>
              <a:t>ed</a:t>
            </a:r>
            <a:r>
              <a:rPr lang="ru" sz="1800" b="0" dirty="0" smtClean="0">
                <a:solidFill>
                  <a:srgbClr val="FFFFFF"/>
                </a:solidFill>
                <a:ea typeface="Lato"/>
                <a:cs typeface="Lato"/>
                <a:sym typeface="Lato"/>
              </a:rPr>
              <a:t>.</a:t>
            </a:r>
            <a:endParaRPr sz="1800" b="0" dirty="0">
              <a:solidFill>
                <a:srgbClr val="FFFFFF"/>
              </a:solidFill>
              <a:ea typeface="Lato"/>
              <a:cs typeface="Lato"/>
              <a:sym typeface="Lato"/>
            </a:endParaRPr>
          </a:p>
        </p:txBody>
      </p:sp>
    </p:spTree>
    <p:extLst>
      <p:ext uri="{BB962C8B-B14F-4D97-AF65-F5344CB8AC3E}">
        <p14:creationId xmlns:p14="http://schemas.microsoft.com/office/powerpoint/2010/main" val="590876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hlinkClick r:id="rId2" action="ppaction://hlinksldjump"/>
          </p:cNvPr>
          <p:cNvSpPr/>
          <p:nvPr/>
        </p:nvSpPr>
        <p:spPr>
          <a:xfrm>
            <a:off x="9875520" y="5837801"/>
            <a:ext cx="1688123" cy="3998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latin typeface="+mj-lt"/>
            </a:endParaRPr>
          </a:p>
        </p:txBody>
      </p:sp>
      <p:sp>
        <p:nvSpPr>
          <p:cNvPr id="10" name="Google Shape;206;p35"/>
          <p:cNvSpPr txBox="1">
            <a:spLocks noGrp="1"/>
          </p:cNvSpPr>
          <p:nvPr>
            <p:ph type="title" idx="4294967295"/>
          </p:nvPr>
        </p:nvSpPr>
        <p:spPr>
          <a:xfrm>
            <a:off x="604156" y="236764"/>
            <a:ext cx="5956543" cy="9365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5400" dirty="0">
                <a:solidFill>
                  <a:srgbClr val="FFFFFF"/>
                </a:solidFill>
              </a:rPr>
              <a:t>References</a:t>
            </a:r>
            <a:endParaRPr sz="5400" dirty="0">
              <a:solidFill>
                <a:srgbClr val="FFFFFF"/>
              </a:solidFill>
            </a:endParaRPr>
          </a:p>
        </p:txBody>
      </p:sp>
      <p:sp>
        <p:nvSpPr>
          <p:cNvPr id="13" name="TextBox 12"/>
          <p:cNvSpPr txBox="1"/>
          <p:nvPr/>
        </p:nvSpPr>
        <p:spPr>
          <a:xfrm>
            <a:off x="1543050" y="1583871"/>
            <a:ext cx="10572750" cy="3416320"/>
          </a:xfrm>
          <a:prstGeom prst="rect">
            <a:avLst/>
          </a:prstGeom>
          <a:noFill/>
        </p:spPr>
        <p:txBody>
          <a:bodyPr wrap="square" rtlCol="0">
            <a:spAutoFit/>
          </a:bodyPr>
          <a:lstStyle/>
          <a:p>
            <a:pPr marL="342900" indent="-342900">
              <a:buFont typeface="+mj-lt"/>
              <a:buAutoNum type="arabicPeriod"/>
            </a:pPr>
            <a:r>
              <a:rPr lang="en-US" dirty="0">
                <a:latin typeface="+mj-lt"/>
              </a:rPr>
              <a:t>https://www.packer.io/</a:t>
            </a:r>
          </a:p>
          <a:p>
            <a:pPr marL="342900" indent="-342900">
              <a:buFont typeface="+mj-lt"/>
              <a:buAutoNum type="arabicPeriod"/>
            </a:pPr>
            <a:r>
              <a:rPr lang="en-US" dirty="0">
                <a:latin typeface="+mj-lt"/>
              </a:rPr>
              <a:t>https://www.vagrantup.com/</a:t>
            </a:r>
          </a:p>
          <a:p>
            <a:pPr marL="342900" indent="-342900">
              <a:buFont typeface="+mj-lt"/>
              <a:buAutoNum type="arabicPeriod"/>
            </a:pPr>
            <a:r>
              <a:rPr lang="en-US" dirty="0">
                <a:latin typeface="+mj-lt"/>
              </a:rPr>
              <a:t>https://professorweb.ru</a:t>
            </a:r>
          </a:p>
          <a:p>
            <a:pPr marL="342900" indent="-342900">
              <a:buFont typeface="+mj-lt"/>
              <a:buAutoNum type="arabicPeriod"/>
            </a:pPr>
            <a:r>
              <a:rPr lang="en-US" dirty="0">
                <a:latin typeface="+mj-lt"/>
              </a:rPr>
              <a:t>https://www.draw.io/</a:t>
            </a:r>
          </a:p>
          <a:p>
            <a:pPr marL="342900" indent="-342900">
              <a:buFont typeface="+mj-lt"/>
              <a:buAutoNum type="arabicPeriod"/>
            </a:pPr>
            <a:r>
              <a:rPr lang="en-US" dirty="0">
                <a:latin typeface="+mj-lt"/>
              </a:rPr>
              <a:t>https://github.com/joefitzgerald/packer-windows</a:t>
            </a:r>
          </a:p>
          <a:p>
            <a:pPr marL="342900" indent="-342900">
              <a:buFont typeface="+mj-lt"/>
              <a:buAutoNum type="arabicPeriod"/>
            </a:pPr>
            <a:r>
              <a:rPr lang="en-US" dirty="0">
                <a:latin typeface="+mj-lt"/>
              </a:rPr>
              <a:t>https://docs.microsoft.com</a:t>
            </a:r>
          </a:p>
          <a:p>
            <a:pPr marL="342900" indent="-342900">
              <a:buFont typeface="+mj-lt"/>
              <a:buAutoNum type="arabicPeriod"/>
            </a:pPr>
            <a:r>
              <a:rPr lang="en-US" dirty="0">
                <a:latin typeface="+mj-lt"/>
              </a:rPr>
              <a:t>https://visualstudio.microsoft.com/</a:t>
            </a:r>
          </a:p>
          <a:p>
            <a:pPr marL="342900" indent="-342900">
              <a:buFont typeface="+mj-lt"/>
              <a:buAutoNum type="arabicPeriod"/>
            </a:pPr>
            <a:r>
              <a:rPr lang="en-US" dirty="0">
                <a:latin typeface="+mj-lt"/>
              </a:rPr>
              <a:t>https://metanit.com/sharp/aspnet5/20.1.php</a:t>
            </a:r>
          </a:p>
          <a:p>
            <a:pPr marL="342900" indent="-342900">
              <a:buFont typeface="+mj-lt"/>
              <a:buAutoNum type="arabicPeriod"/>
            </a:pPr>
            <a:r>
              <a:rPr lang="en-US" dirty="0">
                <a:latin typeface="+mj-lt"/>
              </a:rPr>
              <a:t>https://chocolatey.org/docs/helpers-update-session-environment</a:t>
            </a:r>
          </a:p>
          <a:p>
            <a:pPr marL="342900" indent="-342900">
              <a:buFont typeface="+mj-lt"/>
              <a:buAutoNum type="arabicPeriod"/>
            </a:pPr>
            <a:r>
              <a:rPr lang="en-US" dirty="0">
                <a:latin typeface="+mj-lt"/>
              </a:rPr>
              <a:t>https://docs.microsoft.com/en-us/powershell/module/webadminstration/new-webapplication?view=winserver2012-ps</a:t>
            </a:r>
          </a:p>
          <a:p>
            <a:pPr marL="342900" indent="-342900">
              <a:buFont typeface="+mj-lt"/>
              <a:buAutoNum type="arabicPeriod"/>
            </a:pPr>
            <a:r>
              <a:rPr lang="en-US" dirty="0">
                <a:latin typeface="+mj-lt"/>
              </a:rPr>
              <a:t>https://</a:t>
            </a:r>
            <a:r>
              <a:rPr lang="en-US" dirty="0" smtClean="0">
                <a:latin typeface="+mj-lt"/>
              </a:rPr>
              <a:t>github.com/dmitiyoleynik/GameStore</a:t>
            </a:r>
            <a:r>
              <a:rPr lang="uk-UA" dirty="0" smtClean="0">
                <a:latin typeface="+mj-lt"/>
              </a:rPr>
              <a:t> </a:t>
            </a:r>
            <a:endParaRPr lang="uk-UA" dirty="0">
              <a:latin typeface="+mj-lt"/>
            </a:endParaRPr>
          </a:p>
        </p:txBody>
      </p:sp>
      <p:cxnSp>
        <p:nvCxnSpPr>
          <p:cNvPr id="19" name="Straight Arrow Connector 18"/>
          <p:cNvCxnSpPr/>
          <p:nvPr/>
        </p:nvCxnSpPr>
        <p:spPr>
          <a:xfrm flipV="1">
            <a:off x="4106636" y="4966332"/>
            <a:ext cx="408214" cy="544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88129" y="5412342"/>
            <a:ext cx="1255472" cy="369332"/>
          </a:xfrm>
          <a:prstGeom prst="rect">
            <a:avLst/>
          </a:prstGeom>
          <a:noFill/>
        </p:spPr>
        <p:txBody>
          <a:bodyPr wrap="none" rtlCol="0">
            <a:spAutoFit/>
          </a:bodyPr>
          <a:lstStyle/>
          <a:p>
            <a:r>
              <a:rPr lang="en-US" dirty="0">
                <a:latin typeface="+mj-lt"/>
              </a:rPr>
              <a:t>thank you</a:t>
            </a:r>
            <a:endParaRPr lang="uk-UA" dirty="0">
              <a:latin typeface="+mj-lt"/>
            </a:endParaRPr>
          </a:p>
        </p:txBody>
      </p:sp>
    </p:spTree>
    <p:extLst>
      <p:ext uri="{BB962C8B-B14F-4D97-AF65-F5344CB8AC3E}">
        <p14:creationId xmlns:p14="http://schemas.microsoft.com/office/powerpoint/2010/main" val="1945716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hlinkClick r:id="rId2" action="ppaction://hlinksldjump"/>
          </p:cNvPr>
          <p:cNvSpPr/>
          <p:nvPr/>
        </p:nvSpPr>
        <p:spPr>
          <a:xfrm>
            <a:off x="9875520" y="5837801"/>
            <a:ext cx="1688123" cy="3998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latin typeface="+mj-lt"/>
            </a:endParaRPr>
          </a:p>
        </p:txBody>
      </p:sp>
      <p:sp>
        <p:nvSpPr>
          <p:cNvPr id="2" name="TextBox 1"/>
          <p:cNvSpPr txBox="1"/>
          <p:nvPr/>
        </p:nvSpPr>
        <p:spPr>
          <a:xfrm>
            <a:off x="4294414" y="2506436"/>
            <a:ext cx="4008665" cy="1107996"/>
          </a:xfrm>
          <a:prstGeom prst="rect">
            <a:avLst/>
          </a:prstGeom>
          <a:noFill/>
        </p:spPr>
        <p:txBody>
          <a:bodyPr wrap="square" rtlCol="0">
            <a:spAutoFit/>
          </a:bodyPr>
          <a:lstStyle/>
          <a:p>
            <a:r>
              <a:rPr lang="en-US" sz="6600" dirty="0" smtClean="0">
                <a:latin typeface="+mj-lt"/>
              </a:rPr>
              <a:t>THANK</a:t>
            </a:r>
            <a:endParaRPr lang="uk-UA" sz="6600" dirty="0">
              <a:latin typeface="+mj-lt"/>
            </a:endParaRPr>
          </a:p>
        </p:txBody>
      </p:sp>
    </p:spTree>
    <p:extLst>
      <p:ext uri="{BB962C8B-B14F-4D97-AF65-F5344CB8AC3E}">
        <p14:creationId xmlns:p14="http://schemas.microsoft.com/office/powerpoint/2010/main" val="2501714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 THEME">
  <a:themeElements>
    <a:clrScheme name="Custom 3">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0000"/>
      </a:hlink>
      <a:folHlink>
        <a:srgbClr val="4E5FAB"/>
      </a:folHlink>
    </a:clrScheme>
    <a:fontScheme name="SOFTSERVE">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Template" id="{4566493B-E0D1-4B6D-BB2B-D667728FAECA}" vid="{F81C9E1D-7833-467B-A721-F1A02C4664AB}"/>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Template" id="{4566493B-E0D1-4B6D-BB2B-D667728FAECA}" vid="{25F14842-CDC1-4C49-AF1B-A06CF522D39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A1340B-3A1B-4156-ADE3-51DF6C2C795D}">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835f28f2-30f1-4728-84d2-86d96e143488"/>
    <ds:schemaRef ds:uri="341e6018-ac0a-4dfb-8409-db9e0d25502e"/>
    <ds:schemaRef ds:uri="http://www.w3.org/XML/1998/namespace"/>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Template-MM-02-JAN-2018</Template>
  <TotalTime>2570</TotalTime>
  <Words>142</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Lato</vt:lpstr>
      <vt:lpstr>Arial</vt:lpstr>
      <vt:lpstr>Open Sans</vt:lpstr>
      <vt:lpstr>Calibri</vt:lpstr>
      <vt:lpstr>Proxima Nova Black</vt:lpstr>
      <vt:lpstr>DARK THEME</vt:lpstr>
      <vt:lpstr>LIGHT-THEME</vt:lpstr>
      <vt:lpstr>Test  environment  for WEB APP</vt:lpstr>
      <vt:lpstr>PowerPoint Presentation</vt:lpstr>
      <vt:lpstr>Learn to work with Packer, Vagrant, Visual Studio, MS SQL, IIS and etc. Create website on .NET Create UML diagram Emulation of development environment Full automation of the deployment process environment </vt:lpstr>
      <vt:lpstr>TECHNICAL STACK</vt:lpstr>
      <vt:lpstr>UML DEPLOYMENT DIAGRAM</vt:lpstr>
      <vt:lpstr>Completed tasks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On-boarding Presentation</dc:title>
  <dc:creator>Olha Chokomudiak</dc:creator>
  <cp:lastModifiedBy>Administrator</cp:lastModifiedBy>
  <cp:revision>97</cp:revision>
  <dcterms:created xsi:type="dcterms:W3CDTF">2018-01-28T17:11:31Z</dcterms:created>
  <dcterms:modified xsi:type="dcterms:W3CDTF">2019-05-15T19:47:18Z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