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68" r:id="rId4"/>
    <p:sldId id="267" r:id="rId5"/>
    <p:sldId id="26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2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EB853-5EC9-4A81-9248-334D4A0830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8E6ADB-B9DE-48F8-AD22-AF430B3687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A8412-8671-41ED-A063-AD3F35694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27EBA-2D5B-455D-96A0-86712442D549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653F6-BF64-4D83-A435-5002A8F5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B7A73-8BDE-47D7-9BF5-4A6C95EAC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D332D-8C95-4265-9BD9-A7F320322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70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B2817-B8F4-4628-B90C-183FAD0D0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501268-5AAB-42E4-B556-A1F1C66176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01D90-24DB-46EE-B599-D7D8B4842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27EBA-2D5B-455D-96A0-86712442D549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BDBEE-B346-4311-85B4-81B2868B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1F652-F113-417A-9BF2-AE916A72E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D332D-8C95-4265-9BD9-A7F320322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797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1953B4-A447-47AA-8EC6-32BBADD1DC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EEAABF-5916-40AF-93D2-9EE897ABE7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36ECB-9422-448F-B146-78AF8DB45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27EBA-2D5B-455D-96A0-86712442D549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D867F-5673-4EE3-9E1A-4B231898C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9851F-D898-4471-91F0-497F68DB8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D332D-8C95-4265-9BD9-A7F320322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753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95DE3-BA8D-40B6-94F3-80863257C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796DF-8773-433D-8349-73D23093A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D8A96-C3BE-4851-9D10-C6AC19871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27EBA-2D5B-455D-96A0-86712442D549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08BA4-F582-43E8-AD9D-AF9627798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1CB5C-7CD2-4937-865D-EA3F694F0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D332D-8C95-4265-9BD9-A7F320322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70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89B6D-8D29-49E7-8249-A96115099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9D245-75A6-4DCB-B6C0-40B991243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A710E-D6BE-4C70-9413-1A9B959EE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27EBA-2D5B-455D-96A0-86712442D549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1C47D-62A2-4439-A0C9-FDC0A25A0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DCE15-A5A7-4E36-A949-030DF3E44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D332D-8C95-4265-9BD9-A7F320322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975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76176-7FD3-400C-B6F9-CCF747A34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C53D2-CBE1-44E1-8B45-DDC3388B64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2065A2-C183-4EF7-93EA-C08D4EF80E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0BD700-EAED-4521-954A-252E91398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27EBA-2D5B-455D-96A0-86712442D549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BB2563-674E-4424-B7C0-60D2958F3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072361-D8E1-4CC5-AD1F-5E16DB856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D332D-8C95-4265-9BD9-A7F320322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672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4E012-8BDF-4C23-BE8D-2B3167B0A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56BCFC-9AAC-4604-B185-F701AD771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B03F58-B150-4AD5-8E75-A396D5CEAD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19D624-2A7B-4218-9DB4-E30802B2D0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BC362C-1D8B-43DC-8B77-996F3C1888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E5F8AA-71A1-4046-84F5-2141FA73A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27EBA-2D5B-455D-96A0-86712442D549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8F467E-C417-42DF-BE6C-126E7F597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9DADC3-E7CB-4771-91D2-5E70D49F4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D332D-8C95-4265-9BD9-A7F320322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304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F2889-5974-40FC-8F86-E0EF7157A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6DEB9E-1AD6-4DD6-A05C-93569BDFE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27EBA-2D5B-455D-96A0-86712442D549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40B208-6DC0-4D6F-852E-354DAFC4F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29313C-8E85-4AB5-A645-9230ACE17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D332D-8C95-4265-9BD9-A7F320322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51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63CC83-AD3C-4336-AE68-BEBC968D2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27EBA-2D5B-455D-96A0-86712442D549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D6C78E-79DF-4AE0-A00A-7DD70AC13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FA86A2-BA9F-437A-8070-490AA2DFD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D332D-8C95-4265-9BD9-A7F320322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207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A3C44-79AC-471D-B978-5657DC4B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0A90D-52DD-4CB6-A60E-E77B271E4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66BDF-2B55-4E9B-930A-3B7663496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0467F-1222-43BC-AF78-5A7A13530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27EBA-2D5B-455D-96A0-86712442D549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BA75AE-17B8-4EA5-9E64-764532BFD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2B56B9-E8EE-4CD1-BD75-DF60B40E2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D332D-8C95-4265-9BD9-A7F320322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049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812D3-DC5F-47B4-B787-C0D9FE4A9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283F30-EBD2-4F10-818B-5FABF33AF3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10B512-F9F6-420A-B850-380F7A448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E91BA0-AC23-4743-A95C-A7EA9B7FD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27EBA-2D5B-455D-96A0-86712442D549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B0D7ED-391C-4CCD-A8F8-98AFDB4AB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E157B-D06D-4D5E-960D-64364468A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D332D-8C95-4265-9BD9-A7F320322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291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1E10CB-8CF0-41A1-B08F-A465947B6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78B41-3039-47BE-8C95-B1B2C7A42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92962-2FF8-4456-BA96-1FBDE47352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27EBA-2D5B-455D-96A0-86712442D549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DB7B4-7517-441F-B024-3783D14363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BCD62-A169-4C1C-AB6B-E1C831FB6A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D332D-8C95-4265-9BD9-A7F320322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660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70E1D-A11E-4677-B222-4D07F6953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5054" y="1600890"/>
            <a:ext cx="8487508" cy="2487014"/>
          </a:xfrm>
        </p:spPr>
        <p:txBody>
          <a:bodyPr>
            <a:normAutofit/>
          </a:bodyPr>
          <a:lstStyle/>
          <a:p>
            <a:r>
              <a:rPr lang="en-US" altLang="zh-CN" sz="5000" dirty="0"/>
              <a:t>SVA NatCon 2020 Demographic Report</a:t>
            </a:r>
            <a:br>
              <a:rPr lang="en-US" altLang="zh-CN" dirty="0"/>
            </a:br>
            <a:endParaRPr lang="zh-CN" altLang="en-US" sz="33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DB3019-45AA-48FC-9D80-5914BF747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91215"/>
            <a:ext cx="9144000" cy="1207093"/>
          </a:xfrm>
        </p:spPr>
        <p:txBody>
          <a:bodyPr/>
          <a:lstStyle/>
          <a:p>
            <a:pPr algn="ctr">
              <a:spcAft>
                <a:spcPts val="0"/>
              </a:spcAft>
            </a:pPr>
            <a:r>
              <a:rPr lang="en-US" altLang="zh-CN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Compiled by</a:t>
            </a:r>
            <a:endParaRPr lang="zh-CN" altLang="zh-CN" sz="1800" dirty="0">
              <a:effectLst/>
              <a:latin typeface="Arial" panose="020B060402020202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n-US" altLang="zh-CN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Student Veterans of America Research Department</a:t>
            </a:r>
            <a:endParaRPr lang="zh-CN" altLang="zh-CN" sz="1800" dirty="0">
              <a:effectLst/>
              <a:latin typeface="Arial" panose="020B060402020202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n-US" altLang="zh-CN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January, 2021</a:t>
            </a:r>
            <a:endParaRPr lang="zh-CN" altLang="zh-CN" sz="1800" dirty="0">
              <a:effectLst/>
              <a:latin typeface="Arial" panose="020B060402020202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CBF293-2379-4232-A473-B12E603EE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68" y="262831"/>
            <a:ext cx="2848373" cy="7621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EB57D2-2795-42E7-9763-0ADA1347C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4242" y="86593"/>
            <a:ext cx="1152686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750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AD8F0D-186D-4D28-9068-EAEDA0B73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50" y="151995"/>
            <a:ext cx="1986469" cy="5314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AF894A-B969-479D-A88E-A38B21E53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4190" y="151995"/>
            <a:ext cx="740288" cy="715816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EFAFDFC6-C93F-44A6-B5D9-65127DACF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8663" y="79748"/>
            <a:ext cx="5920420" cy="64419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Demographics Crosstabs</a:t>
            </a:r>
            <a:endParaRPr lang="zh-CN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26963F-F5C7-49CE-A547-5A0D6D3BB0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2558" y="4071201"/>
            <a:ext cx="4716315" cy="25395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F42ADB-E025-4135-A21A-190898B649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3250" y="4313604"/>
            <a:ext cx="2995889" cy="2392401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7F60FABA-F64C-439E-8287-F6CD0F589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847" y="867811"/>
            <a:ext cx="3041632" cy="3163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29734F-BE2F-4BE3-860F-154E89E9A6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2351" y="867811"/>
            <a:ext cx="5535255" cy="294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094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AD8F0D-186D-4D28-9068-EAEDA0B73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50" y="151995"/>
            <a:ext cx="1986469" cy="5314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AF894A-B969-479D-A88E-A38B21E53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4190" y="151995"/>
            <a:ext cx="740288" cy="715816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EFAFDFC6-C93F-44A6-B5D9-65127DACF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8663" y="79748"/>
            <a:ext cx="5920420" cy="64419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Demographics Crosstabs</a:t>
            </a:r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360648-EB53-42CD-B064-91AC263BE7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7119" y="1127848"/>
            <a:ext cx="2429214" cy="1028844"/>
          </a:xfrm>
          <a:prstGeom prst="rect">
            <a:avLst/>
          </a:prstGeom>
        </p:spPr>
      </p:pic>
      <p:sp>
        <p:nvSpPr>
          <p:cNvPr id="13" name="Title 5">
            <a:extLst>
              <a:ext uri="{FF2B5EF4-FFF2-40B4-BE49-F238E27FC236}">
                <a16:creationId xmlns:a16="http://schemas.microsoft.com/office/drawing/2014/main" id="{42D45E63-87AB-4142-BDD0-352FB1C12C68}"/>
              </a:ext>
            </a:extLst>
          </p:cNvPr>
          <p:cNvSpPr txBox="1">
            <a:spLocks/>
          </p:cNvSpPr>
          <p:nvPr/>
        </p:nvSpPr>
        <p:spPr>
          <a:xfrm>
            <a:off x="435354" y="1320174"/>
            <a:ext cx="1986469" cy="6441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000" dirty="0"/>
              <a:t>Gender</a:t>
            </a:r>
            <a:endParaRPr lang="zh-CN" altLang="en-US" sz="3000" dirty="0"/>
          </a:p>
        </p:txBody>
      </p:sp>
      <p:sp>
        <p:nvSpPr>
          <p:cNvPr id="14" name="Title 5">
            <a:extLst>
              <a:ext uri="{FF2B5EF4-FFF2-40B4-BE49-F238E27FC236}">
                <a16:creationId xmlns:a16="http://schemas.microsoft.com/office/drawing/2014/main" id="{FC4A26FA-2792-4F88-A984-4D6369DF4D11}"/>
              </a:ext>
            </a:extLst>
          </p:cNvPr>
          <p:cNvSpPr txBox="1">
            <a:spLocks/>
          </p:cNvSpPr>
          <p:nvPr/>
        </p:nvSpPr>
        <p:spPr>
          <a:xfrm>
            <a:off x="435354" y="3429000"/>
            <a:ext cx="1586877" cy="6441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200" b="0" i="0" dirty="0">
                <a:solidFill>
                  <a:srgbClr val="404040"/>
                </a:solidFill>
                <a:effectLst/>
                <a:latin typeface="72"/>
              </a:rPr>
              <a:t>What role(s) did you attended SVA's National Conference?</a:t>
            </a:r>
            <a:endParaRPr lang="zh-CN" altLang="en-US" sz="3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B58C95C-FD2A-4483-A911-9C92A9BC1E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2011" y="3169926"/>
            <a:ext cx="3792498" cy="2504922"/>
          </a:xfrm>
          <a:prstGeom prst="rect">
            <a:avLst/>
          </a:prstGeom>
        </p:spPr>
      </p:pic>
      <p:sp>
        <p:nvSpPr>
          <p:cNvPr id="18" name="Title 5">
            <a:extLst>
              <a:ext uri="{FF2B5EF4-FFF2-40B4-BE49-F238E27FC236}">
                <a16:creationId xmlns:a16="http://schemas.microsoft.com/office/drawing/2014/main" id="{8F6B5F7D-7654-4E1D-B49B-35C58E5A6138}"/>
              </a:ext>
            </a:extLst>
          </p:cNvPr>
          <p:cNvSpPr txBox="1">
            <a:spLocks/>
          </p:cNvSpPr>
          <p:nvPr/>
        </p:nvSpPr>
        <p:spPr>
          <a:xfrm>
            <a:off x="6318873" y="1320174"/>
            <a:ext cx="845392" cy="6441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000" dirty="0"/>
              <a:t>Age</a:t>
            </a:r>
            <a:endParaRPr lang="zh-CN" altLang="en-US" sz="30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BA9D015-0C59-453B-B966-5E90883A03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92418" y="1108796"/>
            <a:ext cx="2238687" cy="104789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417DD7D-FC79-410B-94A8-62AEFE463C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06681" y="2290898"/>
            <a:ext cx="2324424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192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F92DA-76A4-4795-9E6E-929CAFC1F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8051" y="151995"/>
            <a:ext cx="7353835" cy="531496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Military Demographic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AD8F0D-186D-4D28-9068-EAEDA0B73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50" y="151995"/>
            <a:ext cx="1986469" cy="5314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AF894A-B969-479D-A88E-A38B21E53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4190" y="151995"/>
            <a:ext cx="740288" cy="715816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BDC8AD0B-2E5A-4A90-A37D-5AA678CE1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682" y="702338"/>
            <a:ext cx="3507245" cy="3162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879C7DF-0B4A-4F80-8FD3-3480B66DAF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3884" y="3710347"/>
            <a:ext cx="5194842" cy="31476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A735B9-70DB-483C-B0E4-59225099F9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65998" y="833797"/>
            <a:ext cx="3234719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81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AD8F0D-186D-4D28-9068-EAEDA0B73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50" y="151995"/>
            <a:ext cx="1986469" cy="5314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AF894A-B969-479D-A88E-A38B21E53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4190" y="151995"/>
            <a:ext cx="740288" cy="715816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EFAFDFC6-C93F-44A6-B5D9-65127DACF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8663" y="79748"/>
            <a:ext cx="5920420" cy="64419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Military Demographic</a:t>
            </a:r>
            <a:endParaRPr lang="zh-CN" altLang="en-US" dirty="0"/>
          </a:p>
        </p:txBody>
      </p:sp>
      <p:sp>
        <p:nvSpPr>
          <p:cNvPr id="13" name="Title 5">
            <a:extLst>
              <a:ext uri="{FF2B5EF4-FFF2-40B4-BE49-F238E27FC236}">
                <a16:creationId xmlns:a16="http://schemas.microsoft.com/office/drawing/2014/main" id="{42D45E63-87AB-4142-BDD0-352FB1C12C68}"/>
              </a:ext>
            </a:extLst>
          </p:cNvPr>
          <p:cNvSpPr txBox="1">
            <a:spLocks/>
          </p:cNvSpPr>
          <p:nvPr/>
        </p:nvSpPr>
        <p:spPr>
          <a:xfrm>
            <a:off x="435354" y="1320174"/>
            <a:ext cx="1986469" cy="6441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000" dirty="0"/>
              <a:t>Branch</a:t>
            </a:r>
          </a:p>
        </p:txBody>
      </p:sp>
      <p:sp>
        <p:nvSpPr>
          <p:cNvPr id="14" name="Title 5">
            <a:extLst>
              <a:ext uri="{FF2B5EF4-FFF2-40B4-BE49-F238E27FC236}">
                <a16:creationId xmlns:a16="http://schemas.microsoft.com/office/drawing/2014/main" id="{FC4A26FA-2792-4F88-A984-4D6369DF4D11}"/>
              </a:ext>
            </a:extLst>
          </p:cNvPr>
          <p:cNvSpPr txBox="1">
            <a:spLocks/>
          </p:cNvSpPr>
          <p:nvPr/>
        </p:nvSpPr>
        <p:spPr>
          <a:xfrm>
            <a:off x="298093" y="3616856"/>
            <a:ext cx="1811581" cy="6441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900" b="0" i="0" dirty="0">
                <a:solidFill>
                  <a:srgbClr val="404040"/>
                </a:solidFill>
                <a:effectLst/>
              </a:rPr>
              <a:t>Military Status</a:t>
            </a:r>
            <a:endParaRPr lang="zh-CN" altLang="en-US" sz="2900" dirty="0"/>
          </a:p>
        </p:txBody>
      </p:sp>
      <p:sp>
        <p:nvSpPr>
          <p:cNvPr id="18" name="Title 5">
            <a:extLst>
              <a:ext uri="{FF2B5EF4-FFF2-40B4-BE49-F238E27FC236}">
                <a16:creationId xmlns:a16="http://schemas.microsoft.com/office/drawing/2014/main" id="{8F6B5F7D-7654-4E1D-B49B-35C58E5A6138}"/>
              </a:ext>
            </a:extLst>
          </p:cNvPr>
          <p:cNvSpPr txBox="1">
            <a:spLocks/>
          </p:cNvSpPr>
          <p:nvPr/>
        </p:nvSpPr>
        <p:spPr>
          <a:xfrm>
            <a:off x="6318872" y="1320174"/>
            <a:ext cx="1337966" cy="789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000" dirty="0"/>
              <a:t>Military Service</a:t>
            </a:r>
            <a:endParaRPr lang="zh-CN" altLang="en-US" sz="3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8E1EF2-ABF7-4331-929E-BEBB99F18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2161" y="1003101"/>
            <a:ext cx="2353003" cy="17718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284B7A-068D-4223-98DD-80769233C5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6082" y="3429000"/>
            <a:ext cx="4163006" cy="19814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2BD2211-F377-4DB2-9774-6597E7BE84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55144" y="1224205"/>
            <a:ext cx="3901502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723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44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72</vt:lpstr>
      <vt:lpstr>等线</vt:lpstr>
      <vt:lpstr>等线 Light</vt:lpstr>
      <vt:lpstr>Arial</vt:lpstr>
      <vt:lpstr>Times New Roman</vt:lpstr>
      <vt:lpstr>Office Theme</vt:lpstr>
      <vt:lpstr>SVA NatCon 2020 Demographic Report </vt:lpstr>
      <vt:lpstr>Demographics Crosstabs</vt:lpstr>
      <vt:lpstr>Demographics Crosstabs</vt:lpstr>
      <vt:lpstr>Military Demographic</vt:lpstr>
      <vt:lpstr>Military Demographic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SVA  Dole-Hidden Heroes High Stress caregiver inspection</dc:title>
  <dc:creator>Lihua Pei</dc:creator>
  <cp:lastModifiedBy>Lihua Pei</cp:lastModifiedBy>
  <cp:revision>18</cp:revision>
  <dcterms:created xsi:type="dcterms:W3CDTF">2020-08-04T12:23:36Z</dcterms:created>
  <dcterms:modified xsi:type="dcterms:W3CDTF">2021-01-19T16:43:28Z</dcterms:modified>
</cp:coreProperties>
</file>