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F17F1-E7A6-4ACB-A083-D448CC49E46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1D879-2015-46E2-9CC8-38F7B19A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0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DE16A9-AEF6-4894-8FF7-569A59C85A60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4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22AFAE-AD48-4626-85AF-2D9B1E157C04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3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2DABC5-26DF-4DCD-AB45-158ED93EB024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0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4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Text 2 Colum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867" y="3208339"/>
            <a:ext cx="364913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784" y="6281739"/>
            <a:ext cx="8382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upload.wikimedia.org/wikipedia/commons/thumb/9/94/Greater_coat_of_arms_of_Georgia.svg/556px-Greater_coat_of_arms_of_Georgia.sv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184" y="6261100"/>
            <a:ext cx="61806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2133600"/>
            <a:ext cx="10972800" cy="3530600"/>
          </a:xfrm>
        </p:spPr>
        <p:txBody>
          <a:bodyPr numCol="2" spcCol="360000">
            <a:norm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Clr>
                <a:schemeClr val="tx2"/>
              </a:buClr>
              <a:buSzPct val="150000"/>
              <a:buFont typeface="Arial" pitchFamily="34" charset="0"/>
              <a:buNone/>
              <a:defRPr sz="1867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defRPr sz="1867">
                <a:solidFill>
                  <a:schemeClr val="accent2"/>
                </a:solidFill>
              </a:defRPr>
            </a:lvl2pPr>
            <a:lvl3pPr>
              <a:buClr>
                <a:schemeClr val="tx2"/>
              </a:buClr>
              <a:defRPr sz="1867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09600"/>
          </a:xfrm>
        </p:spPr>
        <p:txBody>
          <a:bodyPr rtlCol="0">
            <a:noAutofit/>
          </a:bodyPr>
          <a:lstStyle>
            <a:lvl1pPr>
              <a:defRPr lang="en-US" b="0" spc="-200">
                <a:solidFill>
                  <a:schemeClr val="accent2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916715"/>
            <a:ext cx="10972800" cy="46672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667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47804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6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F4A9-EB0B-4136-9CF5-889A082905E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A9A1-F9AC-4F4D-8404-414ED010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828800" y="3200400"/>
            <a:ext cx="4419600" cy="29700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r>
              <a:rPr lang="en-US" sz="11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Franchising/Management </a:t>
            </a:r>
            <a:r>
              <a:rPr lang="ka-GE" sz="11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ხელშეკრულებით გათვალისწინებული გადასახადების თანადაფინანსება</a:t>
            </a:r>
            <a:r>
              <a:rPr lang="en-US" sz="11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 - 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2 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წლის განმავლობაში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 -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წელიწადში არაუმეტეს 300,000 ლარისა;</a:t>
            </a:r>
          </a:p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endParaRPr lang="en-US" sz="1100" dirty="0">
              <a:solidFill>
                <a:schemeClr val="accent4">
                  <a:lumMod val="10000"/>
                </a:schemeClr>
              </a:solidFill>
              <a:latin typeface="Sylfaen" pitchFamily="18" charset="0"/>
            </a:endParaRPr>
          </a:p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r>
              <a:rPr lang="ka-GE" sz="11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ბანკიდან მიღებული სესხის წლიური საპროცენტო განაკვეთის თანადაფინანსება - 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2 წლის განმავლობაში. სააგენტოს თანადაფინანსება კრედიტის პროცენტიდან - 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GEL 10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%/USD 8%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.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 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სესხის 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მინიმალური თანხა: 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GEL 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500,000/USD 200,000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  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მაქსიმალური - 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GEL 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5,000,000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/USD 2,000,000</a:t>
            </a:r>
            <a:endParaRPr lang="ka-GE" sz="1100" b="1" dirty="0">
              <a:solidFill>
                <a:schemeClr val="accent4">
                  <a:lumMod val="10000"/>
                </a:schemeClr>
              </a:solidFill>
              <a:latin typeface="Sylfaen" pitchFamily="18" charset="0"/>
            </a:endParaRPr>
          </a:p>
          <a:p>
            <a:pPr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endParaRPr lang="en-US" sz="1100" dirty="0">
              <a:solidFill>
                <a:schemeClr val="accent4">
                  <a:lumMod val="10000"/>
                </a:schemeClr>
              </a:solidFill>
              <a:latin typeface="Sylfaen" pitchFamily="18" charset="0"/>
            </a:endParaRPr>
          </a:p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r>
              <a:rPr lang="ka-GE" sz="11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უზრუნველყოფაში თანამონაწილეობა - 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4 წლის განმავლობაში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. 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სესხის თანხის 50%, არაუმეტეს 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GEL 2,500,00</a:t>
            </a:r>
            <a:r>
              <a:rPr lang="ka-GE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0</a:t>
            </a: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/ USD 1,000,000</a:t>
            </a:r>
            <a:endParaRPr lang="ka-GE" sz="1100" b="1" dirty="0">
              <a:solidFill>
                <a:schemeClr val="accent4">
                  <a:lumMod val="10000"/>
                </a:schemeClr>
              </a:solidFill>
              <a:latin typeface="Sylfaen" pitchFamily="18" charset="0"/>
            </a:endParaRPr>
          </a:p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endParaRPr lang="en-US" sz="1100" dirty="0">
              <a:solidFill>
                <a:schemeClr val="accent4">
                  <a:lumMod val="10000"/>
                </a:schemeClr>
              </a:solidFill>
              <a:latin typeface="Sylfaen" pitchFamily="18" charset="0"/>
            </a:endParaRPr>
          </a:p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r>
              <a:rPr lang="ka-GE" sz="11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საკონსულტაციო მომსახურების თანადაფინანსება.</a:t>
            </a:r>
          </a:p>
        </p:txBody>
      </p:sp>
      <p:pic>
        <p:nvPicPr>
          <p:cNvPr id="31" name="Picture 2" descr="http://q-ec.bstatic.com/images/hotel/840x460/217/21770053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2345191" y="838201"/>
            <a:ext cx="3117077" cy="227596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extLst/>
        </p:spPr>
      </p:pic>
      <p:sp>
        <p:nvSpPr>
          <p:cNvPr id="35" name="Title 2"/>
          <p:cNvSpPr txBox="1">
            <a:spLocks/>
          </p:cNvSpPr>
          <p:nvPr/>
        </p:nvSpPr>
        <p:spPr>
          <a:xfrm>
            <a:off x="1524000" y="0"/>
            <a:ext cx="9144000" cy="6746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121920" tIns="60960" rIns="121920" bIns="6096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0" kern="1200" spc="-150">
                <a:solidFill>
                  <a:schemeClr val="accent2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a-GE" sz="2000" b="1" dirty="0">
                <a:solidFill>
                  <a:schemeClr val="bg1"/>
                </a:solidFill>
                <a:latin typeface="Sylfaen" pitchFamily="18" charset="0"/>
              </a:rPr>
              <a:t>სასტუმროს ინდუსტრიის მასტიმულირებელი პროგრამა </a:t>
            </a:r>
            <a:r>
              <a:rPr lang="ka-GE" sz="2000" b="1" spc="0" dirty="0">
                <a:solidFill>
                  <a:schemeClr val="bg1"/>
                </a:solidFill>
                <a:effectLst/>
                <a:latin typeface="Sylfaen" pitchFamily="18" charset="0"/>
              </a:rPr>
              <a:t>- სესხი + </a:t>
            </a:r>
            <a:r>
              <a:rPr sz="2000" b="1" spc="0" dirty="0">
                <a:solidFill>
                  <a:schemeClr val="bg1"/>
                </a:solidFill>
                <a:effectLst/>
                <a:latin typeface="Sylfaen" pitchFamily="18" charset="0"/>
              </a:rPr>
              <a:t>Franchise</a:t>
            </a:r>
            <a:r>
              <a:rPr lang="ka-GE" sz="2000" b="1" spc="0" dirty="0">
                <a:solidFill>
                  <a:schemeClr val="bg1"/>
                </a:solidFill>
                <a:effectLst/>
                <a:latin typeface="Sylfaen" pitchFamily="18" charset="0"/>
              </a:rPr>
              <a:t> (</a:t>
            </a:r>
            <a:r>
              <a:rPr sz="2000" b="1" spc="0" dirty="0">
                <a:solidFill>
                  <a:schemeClr val="bg1"/>
                </a:solidFill>
                <a:effectLst/>
                <a:latin typeface="Sylfaen" pitchFamily="18" charset="0"/>
              </a:rPr>
              <a:t>Management)</a:t>
            </a:r>
          </a:p>
        </p:txBody>
      </p:sp>
      <p:pic>
        <p:nvPicPr>
          <p:cNvPr id="1024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7" t="25571" r="58066"/>
          <a:stretch>
            <a:fillRect/>
          </a:stretch>
        </p:blipFill>
        <p:spPr bwMode="auto">
          <a:xfrm>
            <a:off x="6024564" y="457201"/>
            <a:ext cx="1728787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23126" y="1066801"/>
            <a:ext cx="2987675" cy="758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ფრანჩაიზის</a:t>
            </a:r>
            <a:r>
              <a:rPr lang="ka-GE" sz="16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მიღება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28594" indent="-228594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Management Contract </a:t>
            </a: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მიღება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247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6" y="1358900"/>
            <a:ext cx="13239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994526" y="2743201"/>
            <a:ext cx="2987675" cy="944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სესხის მიღება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28594" indent="-228594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სასტუმროს მშენებლობა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ka-GE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თბილისსა და ბათუმს გარდა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05614" y="4267201"/>
            <a:ext cx="3405187" cy="1908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Franchising (Management) </a:t>
            </a: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ხარჯების ანაზღაურება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28594" indent="-228594"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საპროცენტო განაკვეთის თანადაფინანსება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28594" indent="-228594"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უზრუნველყოფაში თანამონაწილეობა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28594" indent="-228594"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ტექნიკური მხარდაჭერა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250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4" r="56879" b="74567"/>
          <a:stretch>
            <a:fillRect/>
          </a:stretch>
        </p:blipFill>
        <p:spPr bwMode="auto">
          <a:xfrm>
            <a:off x="9567863" y="3227388"/>
            <a:ext cx="10033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" descr="C:\Users\ranjapharidze\Desktop\Lar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4" y="4854575"/>
            <a:ext cx="687387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52400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ka-GE" sz="1200" b="1" dirty="0">
                <a:solidFill>
                  <a:schemeClr val="bg1"/>
                </a:solidFill>
                <a:latin typeface="BPG Nino Mtavruli" pitchFamily="2" charset="0"/>
                <a:ea typeface="+mj-ea"/>
                <a:cs typeface="+mj-cs"/>
              </a:rPr>
              <a:t>                              საქართველოს ეკონომიკისა და მდგრადი განვითარების სამინისტრო</a:t>
            </a:r>
            <a:endParaRPr lang="en-US" sz="1200" b="1" dirty="0">
              <a:solidFill>
                <a:schemeClr val="bg1"/>
              </a:solidFill>
              <a:latin typeface="BPG Nino Mtavruli" pitchFamily="2" charset="0"/>
              <a:ea typeface="+mj-ea"/>
              <a:cs typeface="+mj-cs"/>
            </a:endParaRPr>
          </a:p>
        </p:txBody>
      </p:sp>
      <p:pic>
        <p:nvPicPr>
          <p:cNvPr id="10253" name="Picture 2" descr="G:\prezmasalebi\gerb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324600"/>
            <a:ext cx="533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7668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78000" y="3657600"/>
            <a:ext cx="4241800" cy="1600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Franchising/Management </a:t>
            </a:r>
            <a:r>
              <a:rPr lang="ka-GE" sz="14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ხელშეკრულებით გათვალისწინებული გადასახადების თანა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-</a:t>
            </a:r>
            <a:r>
              <a:rPr lang="ka-GE" sz="14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დაფინანსება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 - </a:t>
            </a:r>
            <a:r>
              <a:rPr lang="ka-GE" sz="14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2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 </a:t>
            </a:r>
            <a:r>
              <a:rPr lang="ka-GE" sz="14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წლის განმავლობაში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, </a:t>
            </a:r>
            <a:r>
              <a:rPr lang="ka-GE" sz="1400" b="1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წელიწადში არაუმეტეს 300,000 ლარისა</a:t>
            </a:r>
          </a:p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endParaRPr lang="en-US" sz="1400" dirty="0">
              <a:solidFill>
                <a:schemeClr val="accent4">
                  <a:lumMod val="10000"/>
                </a:schemeClr>
              </a:solidFill>
              <a:latin typeface="Sylfaen" pitchFamily="18" charset="0"/>
            </a:endParaRPr>
          </a:p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r>
              <a:rPr lang="ka-GE" sz="14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საკონსულტაციო მომსახურების თანადა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-</a:t>
            </a:r>
            <a:r>
              <a:rPr lang="ka-GE" sz="1400" dirty="0">
                <a:solidFill>
                  <a:schemeClr val="accent4">
                    <a:lumMod val="10000"/>
                  </a:schemeClr>
                </a:solidFill>
                <a:latin typeface="Sylfaen" pitchFamily="18" charset="0"/>
              </a:rPr>
              <a:t>ფინანსება</a:t>
            </a:r>
          </a:p>
        </p:txBody>
      </p:sp>
      <p:pic>
        <p:nvPicPr>
          <p:cNvPr id="31" name="Picture 2" descr="http://q-ec.bstatic.com/images/hotel/840x460/217/21770053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2345191" y="990601"/>
            <a:ext cx="3012716" cy="219976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extLst/>
        </p:spPr>
      </p:pic>
      <p:sp>
        <p:nvSpPr>
          <p:cNvPr id="35" name="Title 2"/>
          <p:cNvSpPr txBox="1">
            <a:spLocks/>
          </p:cNvSpPr>
          <p:nvPr/>
        </p:nvSpPr>
        <p:spPr>
          <a:xfrm>
            <a:off x="1524000" y="0"/>
            <a:ext cx="9144000" cy="6746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121920" tIns="60960" rIns="121920" bIns="6096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0" kern="1200" spc="-150">
                <a:solidFill>
                  <a:schemeClr val="accent2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a-GE" sz="1800" b="1" spc="0" dirty="0">
                <a:solidFill>
                  <a:schemeClr val="bg1"/>
                </a:solidFill>
                <a:effectLst/>
                <a:latin typeface="Sylfaen" pitchFamily="18" charset="0"/>
              </a:rPr>
              <a:t>სასტუმრო ინდუსტრიის განვითარება რეგიონებში - მხოლოდ </a:t>
            </a:r>
            <a:r>
              <a:rPr sz="1800" b="1" spc="0" dirty="0">
                <a:solidFill>
                  <a:schemeClr val="bg1"/>
                </a:solidFill>
                <a:effectLst/>
                <a:latin typeface="Sylfaen" pitchFamily="18" charset="0"/>
              </a:rPr>
              <a:t>Franchise</a:t>
            </a:r>
            <a:r>
              <a:rPr lang="ka-GE" sz="1800" b="1" spc="0" dirty="0">
                <a:solidFill>
                  <a:schemeClr val="bg1"/>
                </a:solidFill>
                <a:effectLst/>
                <a:latin typeface="Sylfaen" pitchFamily="18" charset="0"/>
              </a:rPr>
              <a:t>/</a:t>
            </a:r>
            <a:r>
              <a:rPr sz="1800" b="1" spc="0" dirty="0">
                <a:solidFill>
                  <a:schemeClr val="bg1"/>
                </a:solidFill>
                <a:effectLst/>
                <a:latin typeface="Sylfaen" pitchFamily="18" charset="0"/>
              </a:rPr>
              <a:t>Management Contract</a:t>
            </a:r>
          </a:p>
        </p:txBody>
      </p:sp>
      <p:pic>
        <p:nvPicPr>
          <p:cNvPr id="1126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7" t="25571" r="58066"/>
          <a:stretch>
            <a:fillRect/>
          </a:stretch>
        </p:blipFill>
        <p:spPr bwMode="auto">
          <a:xfrm>
            <a:off x="5935664" y="685801"/>
            <a:ext cx="1728787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04063" y="1295401"/>
            <a:ext cx="2989262" cy="758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ფრანჩაიზის</a:t>
            </a:r>
            <a:r>
              <a:rPr lang="ka-GE" sz="16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მიღება</a:t>
            </a:r>
          </a:p>
          <a:p>
            <a:pPr marL="228594" indent="-228594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Management Contract </a:t>
            </a: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მიღება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1271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6" y="609600"/>
            <a:ext cx="13239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6750" y="2895600"/>
            <a:ext cx="266065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სასტუმროს მშენებლობა (</a:t>
            </a:r>
            <a:r>
              <a:rPr lang="ka-GE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თბილისისა და ბათუმის გარდა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64326" y="4572001"/>
            <a:ext cx="3406775" cy="1158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Franchising (Management) </a:t>
            </a: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გადასახადების თანადაფინანსება</a:t>
            </a:r>
          </a:p>
          <a:p>
            <a:pPr marL="228594" indent="-228594"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28594" indent="-228594"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ტექნიკური მხარდაჭერა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1274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4" r="56879" b="74567"/>
          <a:stretch>
            <a:fillRect/>
          </a:stretch>
        </p:blipFill>
        <p:spPr bwMode="auto">
          <a:xfrm>
            <a:off x="9440863" y="2971801"/>
            <a:ext cx="11303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2" descr="C:\Users\ranjapharidze\Desktop\Lar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4" y="4714876"/>
            <a:ext cx="6873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52400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ka-GE" sz="1200" b="1" dirty="0">
                <a:solidFill>
                  <a:schemeClr val="bg1"/>
                </a:solidFill>
                <a:latin typeface="BPG Nino Mtavruli" pitchFamily="2" charset="0"/>
                <a:ea typeface="+mj-ea"/>
                <a:cs typeface="+mj-cs"/>
              </a:rPr>
              <a:t>                              საქართველოს ეკონომიკისა და მდგრადი განვითარების სამინისტრო</a:t>
            </a:r>
            <a:endParaRPr lang="en-US" sz="1200" b="1" dirty="0">
              <a:solidFill>
                <a:schemeClr val="bg1"/>
              </a:solidFill>
              <a:latin typeface="BPG Nino Mtavruli" pitchFamily="2" charset="0"/>
              <a:ea typeface="+mj-ea"/>
              <a:cs typeface="+mj-cs"/>
            </a:endParaRPr>
          </a:p>
        </p:txBody>
      </p:sp>
      <p:pic>
        <p:nvPicPr>
          <p:cNvPr id="11277" name="Picture 2" descr="G:\prezmasalebi\gerb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324600"/>
            <a:ext cx="533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98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780178" y="872501"/>
            <a:ext cx="1550821" cy="4316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TextBox 28"/>
          <p:cNvSpPr txBox="1"/>
          <p:nvPr/>
        </p:nvSpPr>
        <p:spPr>
          <a:xfrm>
            <a:off x="1824038" y="3581400"/>
            <a:ext cx="4043362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r>
              <a:rPr lang="ka-GE" sz="14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ბანკიდან მიღებული სესხის წლიური საპროცენტო განაკვეთის თანადაფინანსება - 2</a:t>
            </a:r>
            <a:r>
              <a:rPr lang="ka-GE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 წლის განმავლობაში.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GEL10%/USD8%                </a:t>
            </a:r>
            <a:r>
              <a:rPr lang="ka-GE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ka-GE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სესხის მაქსიმალური თანხა: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GEL </a:t>
            </a:r>
            <a:r>
              <a:rPr lang="ka-GE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1,000,000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/USD 400,000</a:t>
            </a:r>
            <a:endParaRPr lang="ka-GE" sz="1400" b="1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endParaRPr lang="en-US" sz="1400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r>
              <a:rPr lang="ka-GE" sz="14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უზრუნველყოფაში თანამონაწილეობა - </a:t>
            </a:r>
            <a:r>
              <a:rPr lang="ka-GE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4 წლის განმავლობაში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. </a:t>
            </a:r>
            <a:r>
              <a:rPr lang="ka-GE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სესხის თანხის 50%, არაუმეტეს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GEL </a:t>
            </a:r>
            <a:r>
              <a:rPr lang="ka-GE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500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,000/ USD 200,000</a:t>
            </a:r>
            <a:endParaRPr lang="ka-GE" sz="1400" b="1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endParaRPr lang="en-US" sz="1400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87341" indent="-387341" algn="just">
              <a:buClr>
                <a:schemeClr val="accent1"/>
              </a:buClr>
              <a:buFont typeface="Courier New" pitchFamily="49" charset="0"/>
              <a:buChar char="o"/>
              <a:defRPr/>
            </a:pPr>
            <a:r>
              <a:rPr lang="ka-GE" sz="14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საკონსულტაციო მომსახურების თანადა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-</a:t>
            </a:r>
            <a:r>
              <a:rPr lang="ka-GE" sz="1400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</a:rPr>
              <a:t>ფინანსება</a:t>
            </a:r>
            <a:endParaRPr lang="ka-GE" sz="140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1" name="Picture 2" descr="http://q-ec.bstatic.com/images/hotel/840x460/217/21770053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345191" y="1232917"/>
            <a:ext cx="3012716" cy="219976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extLst/>
        </p:spPr>
      </p:pic>
      <p:sp>
        <p:nvSpPr>
          <p:cNvPr id="35" name="Title 2"/>
          <p:cNvSpPr txBox="1">
            <a:spLocks/>
          </p:cNvSpPr>
          <p:nvPr/>
        </p:nvSpPr>
        <p:spPr>
          <a:xfrm>
            <a:off x="1524000" y="0"/>
            <a:ext cx="9144000" cy="6746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121920" tIns="60960" rIns="121920" bIns="6096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0" kern="1200" spc="-150">
                <a:solidFill>
                  <a:schemeClr val="accent2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a-GE" sz="2000" b="1" dirty="0">
                <a:solidFill>
                  <a:schemeClr val="bg1"/>
                </a:solidFill>
                <a:latin typeface="Sylfaen" pitchFamily="18" charset="0"/>
              </a:rPr>
              <a:t>სასტუმროს ინდუსტრიის</a:t>
            </a:r>
            <a:r>
              <a:rPr sz="2000" b="1">
                <a:solidFill>
                  <a:schemeClr val="bg1"/>
                </a:solidFill>
                <a:latin typeface="Sylfaen" pitchFamily="18" charset="0"/>
              </a:rPr>
              <a:t> </a:t>
            </a:r>
            <a:r>
              <a:rPr lang="ka-GE" sz="2000" b="1" dirty="0">
                <a:solidFill>
                  <a:schemeClr val="bg1"/>
                </a:solidFill>
                <a:latin typeface="Sylfaen" pitchFamily="18" charset="0"/>
              </a:rPr>
              <a:t> მასტიმულირებელი პროგრამა </a:t>
            </a:r>
            <a:r>
              <a:rPr lang="ka-GE" sz="2000" b="1" spc="0" dirty="0">
                <a:solidFill>
                  <a:schemeClr val="bg1"/>
                </a:solidFill>
                <a:effectLst/>
                <a:latin typeface="Sylfaen" pitchFamily="18" charset="0"/>
              </a:rPr>
              <a:t>-</a:t>
            </a:r>
            <a:r>
              <a:rPr sz="2000" b="1" spc="0" dirty="0">
                <a:solidFill>
                  <a:schemeClr val="bg1"/>
                </a:solidFill>
                <a:effectLst/>
                <a:latin typeface="Sylfaen" pitchFamily="18" charset="0"/>
              </a:rPr>
              <a:t> </a:t>
            </a:r>
            <a:r>
              <a:rPr lang="ka-GE" sz="2000" b="1" spc="0" dirty="0">
                <a:solidFill>
                  <a:schemeClr val="bg1"/>
                </a:solidFill>
                <a:effectLst/>
                <a:latin typeface="Sylfaen" pitchFamily="18" charset="0"/>
              </a:rPr>
              <a:t>მხოლოდ სესხი</a:t>
            </a:r>
            <a:endParaRPr sz="2000" b="1" spc="0" dirty="0">
              <a:solidFill>
                <a:schemeClr val="bg1"/>
              </a:solidFill>
              <a:effectLst/>
              <a:latin typeface="Sylfae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1838" y="1782764"/>
            <a:ext cx="2989262" cy="1158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სესხის მიღება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28594" indent="-228594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სასტუმროს მშენებლობა (</a:t>
            </a:r>
            <a:r>
              <a:rPr lang="ka-GE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გარდა თბილისისა და ბათუმის</a:t>
            </a: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48500" y="3186114"/>
            <a:ext cx="3405188" cy="137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საპროცენტო </a:t>
            </a: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განაკვეთის თანადაფინანსება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28594" indent="-228594"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უზრუნველყოფაში თანამონაწილეობა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28594" indent="-228594"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ka-GE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ტექნიკური მხარდაჭერა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2296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4" r="56879" b="74567"/>
          <a:stretch>
            <a:fillRect/>
          </a:stretch>
        </p:blipFill>
        <p:spPr bwMode="auto">
          <a:xfrm>
            <a:off x="9382125" y="1316038"/>
            <a:ext cx="1131888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2" descr="C:\Users\ranjapharidze\Desktop\Lar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964" y="3333751"/>
            <a:ext cx="6873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52400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ka-GE" sz="1200" b="1" dirty="0">
                <a:solidFill>
                  <a:schemeClr val="bg1"/>
                </a:solidFill>
                <a:latin typeface="BPG Nino Mtavruli" pitchFamily="2" charset="0"/>
                <a:ea typeface="+mj-ea"/>
                <a:cs typeface="+mj-cs"/>
              </a:rPr>
              <a:t>                              საქართველოს ეკონომიკისა და მდგრადი განვითარების სამინისტრო</a:t>
            </a:r>
            <a:endParaRPr lang="en-US" sz="1200" b="1" dirty="0">
              <a:solidFill>
                <a:schemeClr val="bg1"/>
              </a:solidFill>
              <a:latin typeface="BPG Nino Mtavruli" pitchFamily="2" charset="0"/>
              <a:ea typeface="+mj-ea"/>
              <a:cs typeface="+mj-cs"/>
            </a:endParaRPr>
          </a:p>
        </p:txBody>
      </p:sp>
      <p:pic>
        <p:nvPicPr>
          <p:cNvPr id="12299" name="Picture 2" descr="G:\prezmasalebi\gerb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324600"/>
            <a:ext cx="533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4937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793876" y="838200"/>
            <a:ext cx="8416925" cy="488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8013" indent="-303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ka-GE" alt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კომერციული ბანკის მიერ გაცემულ სესხზე საპროცენტო განაკვეთის თანადაფინანსება პირველი 24 თვის განმავლობაში</a:t>
            </a: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ka-GE" altLang="en-US" sz="11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ka-GE" alt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სესხის გაცემა მოხდება ეროვნულ ვალუტაში</a:t>
            </a:r>
            <a:endParaRPr lang="en-US" altLang="en-US" sz="11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1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ka-GE" alt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სესხის მინიმუმ </a:t>
            </a:r>
            <a:r>
              <a:rPr lang="ka-GE" altLang="en-US" sz="1100" b="1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altLang="en-US" sz="1100" b="1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a-GE" altLang="en-US" sz="1100" b="1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ka-GE" alt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უნდა იყოს მიმართული ძირითადი საშუალებების შეძენაზე</a:t>
            </a:r>
            <a:r>
              <a:rPr lang="en-US" alt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ka-GE" alt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სესხის გირაოში თანამონაწილეობა 50%-ით, არაუმეტეს </a:t>
            </a:r>
            <a:r>
              <a:rPr lang="en-US" alt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</a:t>
            </a:r>
            <a:r>
              <a:rPr lang="ka-GE" alt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500</a:t>
            </a:r>
            <a:r>
              <a:rPr lang="en-US" alt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ka-GE" alt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 ლარისა.</a:t>
            </a: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ka-GE" altLang="en-US" sz="11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ka-GE" alt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მხოლოდ სესხის კომპონენტით სარგებლობისას უზრუნველყოფაში თანამონაწილეობა განისაზღვრება 50% ის ოდენობით, არაუმეტეს 500,000 ლარისა.</a:t>
            </a:r>
            <a:endParaRPr lang="en-US" altLang="en-US" sz="11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-209550"/>
            <a:ext cx="9144000" cy="6762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ka-GE" sz="1900" b="1" dirty="0">
                <a:solidFill>
                  <a:schemeClr val="bg1"/>
                </a:solidFill>
                <a:latin typeface="Sylfaen" pitchFamily="18" charset="0"/>
              </a:rPr>
              <a:t>სასტუმროს ინდუსტრიის მასტიმულირებელი პროგრამა </a:t>
            </a:r>
            <a:endParaRPr lang="en-US" sz="1900" b="1" dirty="0">
              <a:solidFill>
                <a:schemeClr val="bg1"/>
              </a:solidFill>
              <a:latin typeface="Sylfaen" pitchFamily="18" charset="0"/>
            </a:endParaRPr>
          </a:p>
          <a:p>
            <a:pPr algn="ctr">
              <a:defRPr/>
            </a:pPr>
            <a:r>
              <a:rPr lang="ka-GE" sz="1900" b="1" spc="-200" dirty="0">
                <a:solidFill>
                  <a:schemeClr val="bg1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ფინანსური </a:t>
            </a:r>
            <a:r>
              <a:rPr lang="en-US" sz="1900" b="1" spc="-200" dirty="0">
                <a:solidFill>
                  <a:schemeClr val="bg1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 </a:t>
            </a:r>
            <a:r>
              <a:rPr lang="ka-GE" sz="1900" b="1" spc="-200" dirty="0">
                <a:solidFill>
                  <a:schemeClr val="bg1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მხარდაჭერის </a:t>
            </a:r>
            <a:r>
              <a:rPr lang="en-US" sz="1900" b="1" spc="-200" dirty="0">
                <a:solidFill>
                  <a:schemeClr val="bg1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 </a:t>
            </a:r>
            <a:r>
              <a:rPr lang="ka-GE" sz="1900" b="1" spc="-200" dirty="0">
                <a:solidFill>
                  <a:schemeClr val="bg1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სქემა</a:t>
            </a:r>
            <a:endParaRPr lang="en-US" sz="1900" b="1" spc="-200" dirty="0">
              <a:solidFill>
                <a:schemeClr val="bg1"/>
              </a:solidFill>
              <a:effectLst>
                <a:outerShdw dist="38100" dir="2700000" algn="ctr" rotWithShape="0">
                  <a:srgbClr val="000000">
                    <a:alpha val="15000"/>
                  </a:srgbClr>
                </a:outerShdw>
              </a:effectLst>
              <a:latin typeface="Sylfaen" panose="010A0502050306030303" pitchFamily="18" charset="0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1" y="1905001"/>
          <a:ext cx="6857999" cy="1371601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118269"/>
                <a:gridCol w="1387831"/>
                <a:gridCol w="1533919"/>
                <a:gridCol w="1817980"/>
              </a:tblGrid>
              <a:tr h="505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50" dirty="0" smtClean="0">
                          <a:effectLst/>
                        </a:rPr>
                        <a:t>სესხის</a:t>
                      </a:r>
                      <a:r>
                        <a:rPr lang="ka-GE" sz="1050" baseline="0" dirty="0" smtClean="0">
                          <a:effectLst/>
                        </a:rPr>
                        <a:t> ოდენობა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50" baseline="0" dirty="0" smtClean="0">
                          <a:effectLst/>
                        </a:rPr>
                        <a:t>(ლარი)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50" dirty="0" smtClean="0">
                          <a:effectLst/>
                        </a:rPr>
                        <a:t>საპროცენტო განაკვეთი,</a:t>
                      </a:r>
                      <a:r>
                        <a:rPr lang="ka-GE" sz="1050" baseline="0" dirty="0" smtClean="0">
                          <a:effectLst/>
                        </a:rPr>
                        <a:t> %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50" dirty="0" smtClean="0">
                          <a:effectLst/>
                        </a:rPr>
                        <a:t>თანადაფინანსება %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50" dirty="0" smtClean="0">
                          <a:effectLst/>
                        </a:rPr>
                        <a:t>თანადაფინანსების</a:t>
                      </a:r>
                      <a:r>
                        <a:rPr lang="ka-GE" sz="1050" baseline="0" dirty="0" smtClean="0">
                          <a:effectLst/>
                        </a:rPr>
                        <a:t> პერიოდი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8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500,000 </a:t>
                      </a:r>
                      <a:r>
                        <a:rPr lang="en-US" sz="1000" dirty="0">
                          <a:effectLst/>
                          <a:latin typeface="Sylfaen" pitchFamily="18" charset="0"/>
                        </a:rPr>
                        <a:t>- </a:t>
                      </a: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1,500,000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17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%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10 %</a:t>
                      </a:r>
                      <a:endParaRPr lang="ka-GE" sz="1000" kern="1200" dirty="0" smtClean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24 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თვე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1,500,001-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3,000,000 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effectLst/>
                          <a:latin typeface="Sylfaen" pitchFamily="18" charset="0"/>
                        </a:rPr>
                        <a:t>16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%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10 %</a:t>
                      </a:r>
                      <a:endParaRPr lang="ka-GE" sz="1000" kern="1200" dirty="0" smtClean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24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თვე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3,000,001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-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Sylfaen" pitchFamily="18" charset="0"/>
                        </a:rPr>
                        <a:t> 5</a:t>
                      </a: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,000,000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effectLst/>
                          <a:latin typeface="Sylfaen" pitchFamily="18" charset="0"/>
                        </a:rPr>
                        <a:t>15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%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10</a:t>
                      </a:r>
                      <a:r>
                        <a:rPr lang="ka-GE" sz="1000" kern="1200" baseline="0" dirty="0" smtClean="0">
                          <a:effectLst/>
                          <a:latin typeface="Sylfaen" pitchFamily="18" charset="0"/>
                        </a:rPr>
                        <a:t> %</a:t>
                      </a:r>
                      <a:endParaRPr lang="ka-GE" sz="1000" kern="1200" dirty="0" smtClean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24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თვე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52400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ka-GE" sz="1200" b="1" dirty="0">
                <a:solidFill>
                  <a:schemeClr val="bg1"/>
                </a:solidFill>
                <a:latin typeface="BPG Nino Mtavruli" pitchFamily="2" charset="0"/>
                <a:ea typeface="+mj-ea"/>
                <a:cs typeface="+mj-cs"/>
              </a:rPr>
              <a:t>                              საქართველოს ეკონომიკისა და მდგრადი განვითარების სამინისტრო</a:t>
            </a:r>
            <a:endParaRPr lang="en-US" sz="1200" b="1" dirty="0">
              <a:solidFill>
                <a:schemeClr val="bg1"/>
              </a:solidFill>
              <a:latin typeface="BPG Nino Mtavruli" pitchFamily="2" charset="0"/>
              <a:ea typeface="+mj-ea"/>
              <a:cs typeface="+mj-cs"/>
            </a:endParaRPr>
          </a:p>
        </p:txBody>
      </p:sp>
      <p:pic>
        <p:nvPicPr>
          <p:cNvPr id="13318" name="Picture 2" descr="G:\prezmasalebi\ger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324600"/>
            <a:ext cx="533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1" y="3429001"/>
          <a:ext cx="6857999" cy="129539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118269"/>
                <a:gridCol w="1387831"/>
                <a:gridCol w="1533919"/>
                <a:gridCol w="1817980"/>
              </a:tblGrid>
              <a:tr h="47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50" dirty="0" smtClean="0">
                          <a:effectLst/>
                        </a:rPr>
                        <a:t>სესხის</a:t>
                      </a:r>
                      <a:r>
                        <a:rPr lang="ka-GE" sz="1050" baseline="0" dirty="0" smtClean="0">
                          <a:effectLst/>
                        </a:rPr>
                        <a:t> ოდენობა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50" baseline="0" dirty="0" smtClean="0">
                          <a:effectLst/>
                        </a:rPr>
                        <a:t>(</a:t>
                      </a:r>
                      <a:r>
                        <a:rPr lang="en-US" sz="1050" baseline="0" dirty="0" smtClean="0">
                          <a:effectLst/>
                        </a:rPr>
                        <a:t>USD</a:t>
                      </a:r>
                      <a:r>
                        <a:rPr lang="ka-GE" sz="1050" baseline="0" dirty="0" smtClean="0">
                          <a:effectLst/>
                        </a:rPr>
                        <a:t>)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50" dirty="0" smtClean="0">
                          <a:effectLst/>
                        </a:rPr>
                        <a:t>საპროცენტო განაკვეთი,</a:t>
                      </a:r>
                      <a:r>
                        <a:rPr lang="ka-GE" sz="1050" baseline="0" dirty="0" smtClean="0">
                          <a:effectLst/>
                        </a:rPr>
                        <a:t> %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50" dirty="0" smtClean="0">
                          <a:effectLst/>
                        </a:rPr>
                        <a:t>თანადაფინანსება %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a-GE" sz="1050" dirty="0" smtClean="0">
                          <a:effectLst/>
                        </a:rPr>
                        <a:t>თანადაფინანსების</a:t>
                      </a:r>
                      <a:r>
                        <a:rPr lang="ka-GE" sz="1050" baseline="0" dirty="0" smtClean="0">
                          <a:effectLst/>
                        </a:rPr>
                        <a:t> პერიოდი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2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150,000 – 500,000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11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%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effectLst/>
                          <a:latin typeface="Sylfaen" pitchFamily="18" charset="0"/>
                        </a:rPr>
                        <a:t>8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%</a:t>
                      </a:r>
                      <a:endParaRPr lang="ka-GE" sz="1000" kern="1200" dirty="0" smtClean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24 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თვე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2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500,001-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1,000,000 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effectLst/>
                          <a:latin typeface="Sylfaen" pitchFamily="18" charset="0"/>
                        </a:rPr>
                        <a:t>10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%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effectLst/>
                          <a:latin typeface="Sylfaen" pitchFamily="18" charset="0"/>
                        </a:rPr>
                        <a:t>8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%</a:t>
                      </a:r>
                      <a:endParaRPr lang="ka-GE" sz="1000" kern="1200" dirty="0" smtClean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24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თვე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2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1,000,001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-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Sylfaen" pitchFamily="18" charset="0"/>
                        </a:rPr>
                        <a:t>2,000,000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effectLst/>
                          <a:latin typeface="Sylfaen" pitchFamily="18" charset="0"/>
                        </a:rPr>
                        <a:t>9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%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baseline="0" dirty="0" smtClean="0">
                          <a:effectLst/>
                          <a:latin typeface="Sylfaen" pitchFamily="18" charset="0"/>
                        </a:rPr>
                        <a:t>8</a:t>
                      </a:r>
                      <a:r>
                        <a:rPr lang="ka-GE" sz="1000" kern="1200" baseline="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kern="1200" baseline="0" dirty="0" smtClean="0">
                          <a:effectLst/>
                          <a:latin typeface="Sylfaen" pitchFamily="18" charset="0"/>
                        </a:rPr>
                        <a:t>%</a:t>
                      </a:r>
                      <a:endParaRPr lang="ka-GE" sz="1000" kern="1200" dirty="0" smtClean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Sylfaen" pitchFamily="18" charset="0"/>
                        </a:rPr>
                        <a:t>24</a:t>
                      </a:r>
                      <a:r>
                        <a:rPr lang="ka-GE" sz="1000" dirty="0" smtClean="0">
                          <a:effectLst/>
                          <a:latin typeface="Sylfaen" pitchFamily="18" charset="0"/>
                        </a:rPr>
                        <a:t> </a:t>
                      </a:r>
                      <a:r>
                        <a:rPr lang="ka-GE" sz="1000" kern="1200" dirty="0" smtClean="0">
                          <a:effectLst/>
                          <a:latin typeface="Sylfaen" pitchFamily="18" charset="0"/>
                        </a:rPr>
                        <a:t>თვე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Sylfaen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Widescreen</PresentationFormat>
  <Paragraphs>100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BPG Nino Mtavruli</vt:lpstr>
      <vt:lpstr>Calibri</vt:lpstr>
      <vt:lpstr>Calibri Light</vt:lpstr>
      <vt:lpstr>Courier New</vt:lpstr>
      <vt:lpstr>Sylfaen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Otar Antia</dc:creator>
  <cp:lastModifiedBy>Otar Antia</cp:lastModifiedBy>
  <cp:revision>1</cp:revision>
  <dcterms:created xsi:type="dcterms:W3CDTF">2016-02-02T13:45:22Z</dcterms:created>
  <dcterms:modified xsi:type="dcterms:W3CDTF">2016-02-02T13:45:29Z</dcterms:modified>
</cp:coreProperties>
</file>