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_rels/notesSlide2.xml.rels" ContentType="application/vnd.openxmlformats-package.relationships+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9.png" ContentType="image/png"/>
  <Override PartName="/ppt/media/image8.jpeg" ContentType="image/jpe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447051E-58EF-4952-950C-507FAF082BC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533520" y="764280"/>
            <a:ext cx="6704640" cy="3771360"/>
          </a:xfrm>
          <a:prstGeom prst="rect">
            <a:avLst/>
          </a:prstGeom>
        </p:spPr>
      </p:sp>
      <p:sp>
        <p:nvSpPr>
          <p:cNvPr id="13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Hello everybody and thank you very much for being present at my short presentation on my research project. In the provided paper i focused mainly on the construction and justification of the the research question as well as the relevance. In this presentation I'll go into details of three areas I could only briefly touch: Animism, Narratives and the research setup.</a:t>
            </a:r>
            <a:endParaRPr b="0" lang="en-US" sz="2000" spc="-1" strike="noStrike">
              <a:latin typeface="Arial"/>
            </a:endParaRPr>
          </a:p>
          <a:p>
            <a:endParaRPr b="0" lang="en-US" sz="2000" spc="-1" strike="noStrike">
              <a:latin typeface="Arial"/>
            </a:endParaRPr>
          </a:p>
          <a:p>
            <a:r>
              <a:rPr b="0" lang="en-US" sz="2000" spc="-1" strike="noStrike">
                <a:latin typeface="Arial"/>
              </a:rPr>
              <a:t>I want to start where the paper ended. Let me give you some context.</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73E84CA1-6AA6-4F48-8628-6A399A70139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47" name="TextShape 1"/>
          <p:cNvSpPr txBox="1"/>
          <p:nvPr/>
        </p:nvSpPr>
        <p:spPr>
          <a:xfrm>
            <a:off x="684000" y="584640"/>
            <a:ext cx="9071640" cy="2468880"/>
          </a:xfrm>
          <a:prstGeom prst="rect">
            <a:avLst/>
          </a:prstGeom>
          <a:noFill/>
          <a:ln>
            <a:noFill/>
          </a:ln>
        </p:spPr>
        <p:txBody>
          <a:bodyPr lIns="0" rIns="0" tIns="0" bIns="0">
            <a:noAutofit/>
          </a:bodyPr>
          <a:p>
            <a:r>
              <a:rPr b="0" lang="en-US" sz="7200" spc="-1" strike="noStrike">
                <a:latin typeface="IBM Plex Sans SemiBold"/>
              </a:rPr>
              <a:t>Animism in Design</a:t>
            </a:r>
            <a:endParaRPr b="0" lang="en-US" sz="7200" spc="-1" strike="noStrike">
              <a:latin typeface="Arial"/>
            </a:endParaRPr>
          </a:p>
        </p:txBody>
      </p:sp>
      <p:sp>
        <p:nvSpPr>
          <p:cNvPr id="48" name="TextShape 2"/>
          <p:cNvSpPr txBox="1"/>
          <p:nvPr/>
        </p:nvSpPr>
        <p:spPr>
          <a:xfrm>
            <a:off x="637200" y="3017520"/>
            <a:ext cx="9071640" cy="2468880"/>
          </a:xfrm>
          <a:prstGeom prst="rect">
            <a:avLst/>
          </a:prstGeom>
          <a:noFill/>
          <a:ln>
            <a:noFill/>
          </a:ln>
        </p:spPr>
        <p:txBody>
          <a:bodyPr lIns="0" rIns="0" tIns="0" bIns="0">
            <a:noAutofit/>
          </a:bodyPr>
          <a:p>
            <a:r>
              <a:rPr b="0" i="1" lang="en-US" sz="3600" spc="-1" strike="noStrike">
                <a:latin typeface="IBM Plex Sans Thin"/>
              </a:rPr>
              <a:t>An analysis of animistic approaches in</a:t>
            </a:r>
            <a:endParaRPr b="0" lang="en-US" sz="3600" spc="-1" strike="noStrike">
              <a:latin typeface="Arial"/>
            </a:endParaRPr>
          </a:p>
          <a:p>
            <a:r>
              <a:rPr b="0" i="1" lang="en-US" sz="3600" spc="-1" strike="noStrike">
                <a:latin typeface="IBM Plex Sans Thin"/>
              </a:rPr>
              <a:t>the design of technological</a:t>
            </a:r>
            <a:endParaRPr b="0" lang="en-US" sz="3600" spc="-1" strike="noStrike">
              <a:latin typeface="Arial"/>
            </a:endParaRPr>
          </a:p>
          <a:p>
            <a:r>
              <a:rPr b="0" i="1" lang="en-US" sz="3600" spc="-1" strike="noStrike">
                <a:latin typeface="IBM Plex Sans Thin"/>
              </a:rPr>
              <a:t>products and processes</a:t>
            </a:r>
            <a:endParaRPr b="0" lang="en-US" sz="3600" spc="-1" strike="noStrike">
              <a:latin typeface="Arial"/>
            </a:endParaRPr>
          </a:p>
          <a:p>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62" name="TextShape 1"/>
          <p:cNvSpPr txBox="1"/>
          <p:nvPr/>
        </p:nvSpPr>
        <p:spPr>
          <a:xfrm>
            <a:off x="3474000" y="4996080"/>
            <a:ext cx="3018240" cy="290160"/>
          </a:xfrm>
          <a:prstGeom prst="rect">
            <a:avLst/>
          </a:prstGeom>
          <a:noFill/>
          <a:ln>
            <a:noFill/>
          </a:ln>
        </p:spPr>
        <p:txBody>
          <a:bodyPr lIns="90000" rIns="90000" tIns="45000" bIns="45000">
            <a:noAutofit/>
          </a:bodyPr>
          <a:p>
            <a:r>
              <a:rPr b="0" i="1" lang="en-US" sz="1200" spc="-1" strike="noStrike">
                <a:solidFill>
                  <a:srgbClr val="dddddd"/>
                </a:solidFill>
                <a:latin typeface="IBM Plex Sans Thin"/>
              </a:rPr>
              <a:t>Hokusai, The Lantern Ghost, 1826/1837</a:t>
            </a:r>
            <a:endParaRPr b="0" lang="en-US" sz="1200" spc="-1" strike="noStrike">
              <a:latin typeface="Arial"/>
            </a:endParaRPr>
          </a:p>
        </p:txBody>
      </p:sp>
      <p:pic>
        <p:nvPicPr>
          <p:cNvPr id="63" name="" descr=""/>
          <p:cNvPicPr/>
          <p:nvPr/>
        </p:nvPicPr>
        <p:blipFill>
          <a:blip r:embed="rId1"/>
          <a:stretch/>
        </p:blipFill>
        <p:spPr>
          <a:xfrm>
            <a:off x="3546000" y="420480"/>
            <a:ext cx="2994120" cy="4517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64" name="TextShape 1"/>
          <p:cNvSpPr txBox="1"/>
          <p:nvPr/>
        </p:nvSpPr>
        <p:spPr>
          <a:xfrm>
            <a:off x="3474000" y="4996080"/>
            <a:ext cx="5577840" cy="290160"/>
          </a:xfrm>
          <a:prstGeom prst="rect">
            <a:avLst/>
          </a:prstGeom>
          <a:noFill/>
          <a:ln>
            <a:noFill/>
          </a:ln>
        </p:spPr>
        <p:txBody>
          <a:bodyPr lIns="90000" rIns="90000" tIns="45000" bIns="45000">
            <a:noAutofit/>
          </a:bodyPr>
          <a:p>
            <a:r>
              <a:rPr b="0" i="1" lang="en-US" sz="1200" spc="-1" strike="noStrike">
                <a:solidFill>
                  <a:srgbClr val="dddddd"/>
                </a:solidFill>
                <a:latin typeface="IBM Plex Sans Thin"/>
                <a:ea typeface="Microsoft YaHei"/>
              </a:rPr>
              <a:t>Hari-Kuyo, nanapi inc </a:t>
            </a:r>
            <a:r>
              <a:rPr b="0" i="1" lang="en-US" sz="1200" spc="-1" strike="noStrike">
                <a:solidFill>
                  <a:srgbClr val="dddddd"/>
                </a:solidFill>
                <a:latin typeface="IBM Plex Sans Thin"/>
              </a:rPr>
              <a:t> 2017 </a:t>
            </a:r>
            <a:endParaRPr b="0" lang="en-US" sz="1200" spc="-1" strike="noStrike">
              <a:latin typeface="Arial"/>
            </a:endParaRPr>
          </a:p>
        </p:txBody>
      </p:sp>
      <p:pic>
        <p:nvPicPr>
          <p:cNvPr id="65" name="" descr=""/>
          <p:cNvPicPr/>
          <p:nvPr/>
        </p:nvPicPr>
        <p:blipFill>
          <a:blip r:embed="rId1"/>
          <a:stretch/>
        </p:blipFill>
        <p:spPr>
          <a:xfrm>
            <a:off x="3546000" y="420480"/>
            <a:ext cx="2994120" cy="4517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66" name="TextShape 1"/>
          <p:cNvSpPr txBox="1"/>
          <p:nvPr/>
        </p:nvSpPr>
        <p:spPr>
          <a:xfrm>
            <a:off x="1814400" y="944640"/>
            <a:ext cx="7328880" cy="1169280"/>
          </a:xfrm>
          <a:prstGeom prst="rect">
            <a:avLst/>
          </a:prstGeom>
          <a:noFill/>
          <a:ln>
            <a:noFill/>
          </a:ln>
        </p:spPr>
        <p:txBody>
          <a:bodyPr lIns="0" rIns="0" tIns="0" bIns="0">
            <a:noAutofit/>
          </a:bodyPr>
          <a:p>
            <a:r>
              <a:rPr b="0" lang="en-US" sz="4800" spc="-1" strike="noStrike">
                <a:latin typeface="IBM Plex Sans Text"/>
              </a:rPr>
              <a:t>Relational Epistemology</a:t>
            </a:r>
            <a:endParaRPr b="0" lang="en-US" sz="4800" spc="-1" strike="noStrike">
              <a:latin typeface="Arial"/>
            </a:endParaRPr>
          </a:p>
        </p:txBody>
      </p:sp>
      <p:sp>
        <p:nvSpPr>
          <p:cNvPr id="67" name="CustomShape 2"/>
          <p:cNvSpPr/>
          <p:nvPr/>
        </p:nvSpPr>
        <p:spPr>
          <a:xfrm>
            <a:off x="758880" y="112752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1</a:t>
            </a:r>
            <a:endParaRPr b="1" lang="en-US" sz="2200" spc="-1" strike="noStrike">
              <a:latin typeface="IBM Plex Mono"/>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68" name="TextShape 1"/>
          <p:cNvSpPr txBox="1"/>
          <p:nvPr/>
        </p:nvSpPr>
        <p:spPr>
          <a:xfrm>
            <a:off x="637200" y="764640"/>
            <a:ext cx="8781120" cy="3233520"/>
          </a:xfrm>
          <a:prstGeom prst="rect">
            <a:avLst/>
          </a:prstGeom>
          <a:noFill/>
          <a:ln>
            <a:noFill/>
          </a:ln>
        </p:spPr>
        <p:txBody>
          <a:bodyPr lIns="0" rIns="0" tIns="0" bIns="0">
            <a:noAutofit/>
          </a:bodyPr>
          <a:p>
            <a:r>
              <a:rPr b="0" i="1" lang="en-US" sz="2800" spc="-1" strike="noStrike">
                <a:latin typeface="IBM Plex Sans Thin"/>
              </a:rPr>
              <a:t>“</a:t>
            </a:r>
            <a:r>
              <a:rPr b="0" lang="en-US" sz="2800" spc="-1" strike="noStrike">
                <a:latin typeface="IBM Plex Sans SemiBold"/>
              </a:rPr>
              <a:t>This epistemology is about knowing the world by focusing primarily on relatednesses</a:t>
            </a:r>
            <a:r>
              <a:rPr b="0" i="1" lang="en-US" sz="2800" spc="-1" strike="noStrike">
                <a:latin typeface="IBM Plex Sans Thin"/>
              </a:rPr>
              <a:t>, from a related point of view, within the shifting horizons of the related viewer. The knowing grows from and is the knower’s skills of maintaining relatedness with the known.”</a:t>
            </a:r>
            <a:endParaRPr b="0" lang="en-US" sz="2800" spc="-1" strike="noStrike">
              <a:latin typeface="Arial"/>
            </a:endParaRPr>
          </a:p>
          <a:p>
            <a:endParaRPr b="0" lang="en-US" sz="2800" spc="-1" strike="noStrike">
              <a:latin typeface="Arial"/>
            </a:endParaRPr>
          </a:p>
          <a:p>
            <a:pPr algn="r"/>
            <a:r>
              <a:rPr b="0" i="1" lang="en-US" sz="2800" spc="-1" strike="noStrike">
                <a:latin typeface="IBM Plex Sans Thin"/>
              </a:rPr>
              <a:t>- Nurit Bird-David, Animism Revisited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69" name="TextShape 1"/>
          <p:cNvSpPr txBox="1"/>
          <p:nvPr/>
        </p:nvSpPr>
        <p:spPr>
          <a:xfrm>
            <a:off x="1814760" y="2384640"/>
            <a:ext cx="7328880" cy="1169280"/>
          </a:xfrm>
          <a:prstGeom prst="rect">
            <a:avLst/>
          </a:prstGeom>
          <a:noFill/>
          <a:ln>
            <a:noFill/>
          </a:ln>
        </p:spPr>
        <p:txBody>
          <a:bodyPr lIns="0" rIns="0" tIns="0" bIns="0">
            <a:noAutofit/>
          </a:bodyPr>
          <a:p>
            <a:r>
              <a:rPr b="0" lang="en-US" sz="4800" spc="-1" strike="noStrike">
                <a:latin typeface="IBM Plex Sans Text"/>
              </a:rPr>
              <a:t>Aesthetics / Affordances</a:t>
            </a:r>
            <a:endParaRPr b="0" lang="en-US" sz="4800" spc="-1" strike="noStrike">
              <a:latin typeface="Arial"/>
            </a:endParaRPr>
          </a:p>
        </p:txBody>
      </p:sp>
      <p:sp>
        <p:nvSpPr>
          <p:cNvPr id="70" name="CustomShape 2"/>
          <p:cNvSpPr/>
          <p:nvPr/>
        </p:nvSpPr>
        <p:spPr>
          <a:xfrm>
            <a:off x="759240" y="256752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2</a:t>
            </a:r>
            <a:endParaRPr b="1" lang="en-US" sz="2200" spc="-1" strike="noStrike">
              <a:latin typeface="IBM Plex Mono"/>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71" name="TextShape 1"/>
          <p:cNvSpPr txBox="1"/>
          <p:nvPr/>
        </p:nvSpPr>
        <p:spPr>
          <a:xfrm>
            <a:off x="1815120" y="3824640"/>
            <a:ext cx="7328880" cy="1169280"/>
          </a:xfrm>
          <a:prstGeom prst="rect">
            <a:avLst/>
          </a:prstGeom>
          <a:noFill/>
          <a:ln>
            <a:noFill/>
          </a:ln>
        </p:spPr>
        <p:txBody>
          <a:bodyPr lIns="0" rIns="0" tIns="0" bIns="0">
            <a:noAutofit/>
          </a:bodyPr>
          <a:p>
            <a:r>
              <a:rPr b="0" lang="en-US" sz="4800" spc="-1" strike="noStrike">
                <a:latin typeface="IBM Plex Sans Text"/>
              </a:rPr>
              <a:t>Entangled Practices</a:t>
            </a:r>
            <a:endParaRPr b="0" lang="en-US" sz="4800" spc="-1" strike="noStrike">
              <a:latin typeface="Arial"/>
            </a:endParaRPr>
          </a:p>
        </p:txBody>
      </p:sp>
      <p:sp>
        <p:nvSpPr>
          <p:cNvPr id="72" name="CustomShape 2"/>
          <p:cNvSpPr/>
          <p:nvPr/>
        </p:nvSpPr>
        <p:spPr>
          <a:xfrm>
            <a:off x="759600" y="400752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3</a:t>
            </a:r>
            <a:endParaRPr b="1" lang="en-US" sz="2200" spc="-1" strike="noStrike">
              <a:latin typeface="IBM Plex Mono"/>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73" name="CustomShape 1"/>
          <p:cNvSpPr/>
          <p:nvPr/>
        </p:nvSpPr>
        <p:spPr>
          <a:xfrm>
            <a:off x="509760" y="820080"/>
            <a:ext cx="953280" cy="4026240"/>
          </a:xfrm>
          <a:custGeom>
            <a:avLst/>
            <a:gdLst/>
            <a:ahLst/>
            <a:rect l="0" t="0" r="r" b="b"/>
            <a:pathLst>
              <a:path w="2650" h="11186">
                <a:moveTo>
                  <a:pt x="441" y="0"/>
                </a:moveTo>
                <a:lnTo>
                  <a:pt x="442" y="0"/>
                </a:lnTo>
                <a:cubicBezTo>
                  <a:pt x="364" y="0"/>
                  <a:pt x="288" y="20"/>
                  <a:pt x="221" y="59"/>
                </a:cubicBezTo>
                <a:cubicBezTo>
                  <a:pt x="154" y="98"/>
                  <a:pt x="98" y="154"/>
                  <a:pt x="59" y="221"/>
                </a:cubicBezTo>
                <a:cubicBezTo>
                  <a:pt x="20" y="288"/>
                  <a:pt x="0" y="364"/>
                  <a:pt x="0" y="442"/>
                </a:cubicBezTo>
                <a:lnTo>
                  <a:pt x="0" y="10743"/>
                </a:lnTo>
                <a:lnTo>
                  <a:pt x="0" y="10744"/>
                </a:lnTo>
                <a:cubicBezTo>
                  <a:pt x="0" y="10821"/>
                  <a:pt x="20" y="10897"/>
                  <a:pt x="59" y="10964"/>
                </a:cubicBezTo>
                <a:cubicBezTo>
                  <a:pt x="98" y="11031"/>
                  <a:pt x="154" y="11087"/>
                  <a:pt x="221" y="11126"/>
                </a:cubicBezTo>
                <a:cubicBezTo>
                  <a:pt x="288" y="11165"/>
                  <a:pt x="364" y="11185"/>
                  <a:pt x="442" y="11185"/>
                </a:cubicBezTo>
                <a:lnTo>
                  <a:pt x="2207" y="11185"/>
                </a:lnTo>
                <a:lnTo>
                  <a:pt x="2208" y="11185"/>
                </a:lnTo>
                <a:cubicBezTo>
                  <a:pt x="2285" y="11185"/>
                  <a:pt x="2361" y="11165"/>
                  <a:pt x="2428" y="11126"/>
                </a:cubicBezTo>
                <a:cubicBezTo>
                  <a:pt x="2495" y="11087"/>
                  <a:pt x="2551" y="11031"/>
                  <a:pt x="2590" y="10964"/>
                </a:cubicBezTo>
                <a:cubicBezTo>
                  <a:pt x="2629" y="10897"/>
                  <a:pt x="2649" y="10821"/>
                  <a:pt x="2649" y="10744"/>
                </a:cubicBezTo>
                <a:lnTo>
                  <a:pt x="2649" y="441"/>
                </a:lnTo>
                <a:lnTo>
                  <a:pt x="2649" y="442"/>
                </a:lnTo>
                <a:lnTo>
                  <a:pt x="2649" y="442"/>
                </a:lnTo>
                <a:cubicBezTo>
                  <a:pt x="2649" y="364"/>
                  <a:pt x="2629" y="288"/>
                  <a:pt x="2590" y="221"/>
                </a:cubicBezTo>
                <a:cubicBezTo>
                  <a:pt x="2551" y="154"/>
                  <a:pt x="2495" y="98"/>
                  <a:pt x="2428" y="59"/>
                </a:cubicBezTo>
                <a:cubicBezTo>
                  <a:pt x="2361" y="20"/>
                  <a:pt x="2285" y="0"/>
                  <a:pt x="2208" y="0"/>
                </a:cubicBezTo>
                <a:lnTo>
                  <a:pt x="441" y="0"/>
                </a:lnTo>
              </a:path>
            </a:pathLst>
          </a:custGeom>
          <a:gradFill rotWithShape="0">
            <a:gsLst>
              <a:gs pos="0">
                <a:srgbClr val="808080"/>
              </a:gs>
              <a:gs pos="100000">
                <a:srgbClr val="ffd7d7"/>
              </a:gs>
            </a:gsLst>
            <a:lin ang="3600000"/>
          </a:gradFill>
          <a:ln>
            <a:noFill/>
          </a:ln>
        </p:spPr>
        <p:style>
          <a:lnRef idx="0"/>
          <a:fillRef idx="0"/>
          <a:effectRef idx="0"/>
          <a:fontRef idx="minor"/>
        </p:style>
      </p:sp>
      <p:sp>
        <p:nvSpPr>
          <p:cNvPr id="74" name="TextShape 2"/>
          <p:cNvSpPr txBox="1"/>
          <p:nvPr/>
        </p:nvSpPr>
        <p:spPr>
          <a:xfrm>
            <a:off x="1814400" y="944640"/>
            <a:ext cx="7328880" cy="1169280"/>
          </a:xfrm>
          <a:prstGeom prst="rect">
            <a:avLst/>
          </a:prstGeom>
          <a:noFill/>
          <a:ln>
            <a:noFill/>
          </a:ln>
        </p:spPr>
        <p:txBody>
          <a:bodyPr lIns="0" rIns="0" tIns="0" bIns="0">
            <a:noAutofit/>
          </a:bodyPr>
          <a:p>
            <a:r>
              <a:rPr b="0" lang="en-US" sz="4800" spc="-1" strike="noStrike">
                <a:latin typeface="IBM Plex Sans Text"/>
              </a:rPr>
              <a:t>Relational Epistemology</a:t>
            </a:r>
            <a:endParaRPr b="0" lang="en-US" sz="4800" spc="-1" strike="noStrike">
              <a:latin typeface="Arial"/>
            </a:endParaRPr>
          </a:p>
        </p:txBody>
      </p:sp>
      <p:sp>
        <p:nvSpPr>
          <p:cNvPr id="75" name="CustomShape 3"/>
          <p:cNvSpPr/>
          <p:nvPr/>
        </p:nvSpPr>
        <p:spPr>
          <a:xfrm>
            <a:off x="758880" y="112752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1</a:t>
            </a:r>
            <a:endParaRPr b="1" lang="en-US" sz="2200" spc="-1" strike="noStrike">
              <a:latin typeface="IBM Plex Mono"/>
            </a:endParaRPr>
          </a:p>
        </p:txBody>
      </p:sp>
      <p:sp>
        <p:nvSpPr>
          <p:cNvPr id="76" name="TextShape 4"/>
          <p:cNvSpPr txBox="1"/>
          <p:nvPr/>
        </p:nvSpPr>
        <p:spPr>
          <a:xfrm>
            <a:off x="1814760" y="2384640"/>
            <a:ext cx="7328880" cy="1169280"/>
          </a:xfrm>
          <a:prstGeom prst="rect">
            <a:avLst/>
          </a:prstGeom>
          <a:noFill/>
          <a:ln>
            <a:noFill/>
          </a:ln>
        </p:spPr>
        <p:txBody>
          <a:bodyPr lIns="0" rIns="0" tIns="0" bIns="0">
            <a:noAutofit/>
          </a:bodyPr>
          <a:p>
            <a:r>
              <a:rPr b="0" lang="en-US" sz="4800" spc="-1" strike="noStrike">
                <a:latin typeface="IBM Plex Sans Text"/>
              </a:rPr>
              <a:t>Aesthetics / Affordances</a:t>
            </a:r>
            <a:endParaRPr b="0" lang="en-US" sz="4800" spc="-1" strike="noStrike">
              <a:latin typeface="Arial"/>
            </a:endParaRPr>
          </a:p>
        </p:txBody>
      </p:sp>
      <p:sp>
        <p:nvSpPr>
          <p:cNvPr id="77" name="CustomShape 5"/>
          <p:cNvSpPr/>
          <p:nvPr/>
        </p:nvSpPr>
        <p:spPr>
          <a:xfrm>
            <a:off x="759240" y="256752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2</a:t>
            </a:r>
            <a:endParaRPr b="1" lang="en-US" sz="2200" spc="-1" strike="noStrike">
              <a:latin typeface="IBM Plex Mono"/>
            </a:endParaRPr>
          </a:p>
        </p:txBody>
      </p:sp>
      <p:sp>
        <p:nvSpPr>
          <p:cNvPr id="78" name="TextShape 6"/>
          <p:cNvSpPr txBox="1"/>
          <p:nvPr/>
        </p:nvSpPr>
        <p:spPr>
          <a:xfrm>
            <a:off x="1815120" y="3824640"/>
            <a:ext cx="7328880" cy="1169280"/>
          </a:xfrm>
          <a:prstGeom prst="rect">
            <a:avLst/>
          </a:prstGeom>
          <a:noFill/>
          <a:ln>
            <a:noFill/>
          </a:ln>
        </p:spPr>
        <p:txBody>
          <a:bodyPr lIns="0" rIns="0" tIns="0" bIns="0">
            <a:noAutofit/>
          </a:bodyPr>
          <a:p>
            <a:r>
              <a:rPr b="0" lang="en-US" sz="4800" spc="-1" strike="noStrike">
                <a:latin typeface="IBM Plex Sans Text"/>
              </a:rPr>
              <a:t>Entangled Practices</a:t>
            </a:r>
            <a:endParaRPr b="0" lang="en-US" sz="4800" spc="-1" strike="noStrike">
              <a:latin typeface="Arial"/>
            </a:endParaRPr>
          </a:p>
        </p:txBody>
      </p:sp>
      <p:sp>
        <p:nvSpPr>
          <p:cNvPr id="79" name="CustomShape 7"/>
          <p:cNvSpPr/>
          <p:nvPr/>
        </p:nvSpPr>
        <p:spPr>
          <a:xfrm>
            <a:off x="759600" y="400752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3</a:t>
            </a:r>
            <a:endParaRPr b="1" lang="en-US" sz="2200" spc="-1" strike="noStrike">
              <a:latin typeface="IBM Plex Mono"/>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80" name="CustomShape 1"/>
          <p:cNvSpPr/>
          <p:nvPr/>
        </p:nvSpPr>
        <p:spPr>
          <a:xfrm>
            <a:off x="73944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a</a:t>
            </a:r>
            <a:endParaRPr b="1" lang="en-US" sz="2200" spc="-1" strike="noStrike">
              <a:latin typeface="IBM Plex Mono"/>
            </a:endParaRPr>
          </a:p>
        </p:txBody>
      </p:sp>
      <p:sp>
        <p:nvSpPr>
          <p:cNvPr id="81" name="CustomShape 2"/>
          <p:cNvSpPr/>
          <p:nvPr/>
        </p:nvSpPr>
        <p:spPr>
          <a:xfrm>
            <a:off x="433944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b</a:t>
            </a:r>
            <a:endParaRPr b="1" lang="en-US" sz="2200" spc="-1" strike="noStrike">
              <a:latin typeface="IBM Plex Mono"/>
            </a:endParaRPr>
          </a:p>
        </p:txBody>
      </p:sp>
      <p:sp>
        <p:nvSpPr>
          <p:cNvPr id="82" name="CustomShape 3"/>
          <p:cNvSpPr/>
          <p:nvPr/>
        </p:nvSpPr>
        <p:spPr>
          <a:xfrm>
            <a:off x="792000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c</a:t>
            </a:r>
            <a:endParaRPr b="1" lang="en-US" sz="2200" spc="-1" strike="noStrike">
              <a:latin typeface="IBM Plex Mono"/>
            </a:endParaRPr>
          </a:p>
        </p:txBody>
      </p:sp>
      <p:sp>
        <p:nvSpPr>
          <p:cNvPr id="83" name="TextShape 4"/>
          <p:cNvSpPr txBox="1"/>
          <p:nvPr/>
        </p:nvSpPr>
        <p:spPr>
          <a:xfrm>
            <a:off x="177840" y="1221840"/>
            <a:ext cx="1568880" cy="518400"/>
          </a:xfrm>
          <a:prstGeom prst="rect">
            <a:avLst/>
          </a:prstGeom>
          <a:noFill/>
          <a:ln>
            <a:noFill/>
          </a:ln>
        </p:spPr>
        <p:txBody>
          <a:bodyPr lIns="0" rIns="0" tIns="0" bIns="0">
            <a:noAutofit/>
          </a:bodyPr>
          <a:p>
            <a:pPr algn="ctr"/>
            <a:r>
              <a:rPr b="0" lang="en-US" sz="2800" spc="-1" strike="noStrike">
                <a:latin typeface="IBM Plex Sans Text"/>
              </a:rPr>
              <a:t>Inputs</a:t>
            </a:r>
            <a:endParaRPr b="0" lang="en-US" sz="2800" spc="-1" strike="noStrike">
              <a:latin typeface="Arial"/>
            </a:endParaRPr>
          </a:p>
        </p:txBody>
      </p:sp>
      <p:sp>
        <p:nvSpPr>
          <p:cNvPr id="84" name="TextShape 5"/>
          <p:cNvSpPr txBox="1"/>
          <p:nvPr/>
        </p:nvSpPr>
        <p:spPr>
          <a:xfrm>
            <a:off x="3813840" y="1221840"/>
            <a:ext cx="1568880" cy="518400"/>
          </a:xfrm>
          <a:prstGeom prst="rect">
            <a:avLst/>
          </a:prstGeom>
          <a:noFill/>
          <a:ln>
            <a:noFill/>
          </a:ln>
        </p:spPr>
        <p:txBody>
          <a:bodyPr lIns="0" rIns="0" tIns="0" bIns="0">
            <a:noAutofit/>
          </a:bodyPr>
          <a:p>
            <a:pPr algn="ctr"/>
            <a:r>
              <a:rPr b="0" lang="en-US" sz="2800" spc="-1" strike="noStrike">
                <a:latin typeface="IBM Plex Sans Text"/>
              </a:rPr>
              <a:t>Design</a:t>
            </a:r>
            <a:endParaRPr b="0" lang="en-US" sz="2800" spc="-1" strike="noStrike">
              <a:latin typeface="Arial"/>
            </a:endParaRPr>
          </a:p>
        </p:txBody>
      </p:sp>
      <p:sp>
        <p:nvSpPr>
          <p:cNvPr id="85" name="TextShape 6"/>
          <p:cNvSpPr txBox="1"/>
          <p:nvPr/>
        </p:nvSpPr>
        <p:spPr>
          <a:xfrm>
            <a:off x="7377840" y="1221840"/>
            <a:ext cx="1568880" cy="518400"/>
          </a:xfrm>
          <a:prstGeom prst="rect">
            <a:avLst/>
          </a:prstGeom>
          <a:noFill/>
          <a:ln>
            <a:noFill/>
          </a:ln>
        </p:spPr>
        <p:txBody>
          <a:bodyPr lIns="0" rIns="0" tIns="0" bIns="0">
            <a:noAutofit/>
          </a:bodyPr>
          <a:p>
            <a:pPr algn="ctr"/>
            <a:r>
              <a:rPr b="0" lang="en-US" sz="2800" spc="-1" strike="noStrike">
                <a:latin typeface="IBM Plex Sans Text"/>
              </a:rPr>
              <a:t>Testing</a:t>
            </a:r>
            <a:endParaRPr b="0" lang="en-US" sz="2800" spc="-1" strike="noStrike">
              <a:latin typeface="Arial"/>
            </a:endParaRPr>
          </a:p>
        </p:txBody>
      </p:sp>
      <p:sp>
        <p:nvSpPr>
          <p:cNvPr id="86" name="TextShape 7"/>
          <p:cNvSpPr txBox="1"/>
          <p:nvPr/>
        </p:nvSpPr>
        <p:spPr>
          <a:xfrm>
            <a:off x="434880" y="1761840"/>
            <a:ext cx="1554480" cy="518400"/>
          </a:xfrm>
          <a:prstGeom prst="rect">
            <a:avLst/>
          </a:prstGeom>
          <a:noFill/>
          <a:ln>
            <a:noFill/>
          </a:ln>
        </p:spPr>
        <p:txBody>
          <a:bodyPr lIns="0" rIns="0" tIns="0" bIns="0">
            <a:noAutofit/>
          </a:bodyPr>
          <a:p>
            <a:r>
              <a:rPr b="0" i="1" lang="en-US" sz="2000" spc="-1" strike="noStrike">
                <a:latin typeface="IBM Plex Sans Thin"/>
              </a:rPr>
              <a:t>Weak Signals</a:t>
            </a:r>
            <a:endParaRPr b="0" lang="en-US" sz="2000" spc="-1" strike="noStrike">
              <a:latin typeface="Arial"/>
            </a:endParaRPr>
          </a:p>
        </p:txBody>
      </p:sp>
      <p:sp>
        <p:nvSpPr>
          <p:cNvPr id="87" name="TextShape 8"/>
          <p:cNvSpPr txBox="1"/>
          <p:nvPr/>
        </p:nvSpPr>
        <p:spPr>
          <a:xfrm>
            <a:off x="4070880" y="1761840"/>
            <a:ext cx="2388960" cy="518400"/>
          </a:xfrm>
          <a:prstGeom prst="rect">
            <a:avLst/>
          </a:prstGeom>
          <a:noFill/>
          <a:ln>
            <a:noFill/>
          </a:ln>
        </p:spPr>
        <p:txBody>
          <a:bodyPr lIns="0" rIns="0" tIns="0" bIns="0">
            <a:noAutofit/>
          </a:bodyPr>
          <a:p>
            <a:r>
              <a:rPr b="0" i="1" lang="en-US" sz="2000" spc="-1" strike="noStrike">
                <a:latin typeface="IBM Plex Sans Thin"/>
              </a:rPr>
              <a:t>Fictions, Futures</a:t>
            </a:r>
            <a:endParaRPr b="0" lang="en-US" sz="2000" spc="-1" strike="noStrike">
              <a:latin typeface="Arial"/>
            </a:endParaRPr>
          </a:p>
        </p:txBody>
      </p:sp>
      <p:sp>
        <p:nvSpPr>
          <p:cNvPr id="88" name="TextShape 9"/>
          <p:cNvSpPr txBox="1"/>
          <p:nvPr/>
        </p:nvSpPr>
        <p:spPr>
          <a:xfrm>
            <a:off x="7595280" y="1740240"/>
            <a:ext cx="2388960" cy="518400"/>
          </a:xfrm>
          <a:prstGeom prst="rect">
            <a:avLst/>
          </a:prstGeom>
          <a:noFill/>
          <a:ln>
            <a:noFill/>
          </a:ln>
        </p:spPr>
        <p:txBody>
          <a:bodyPr lIns="0" rIns="0" tIns="0" bIns="0">
            <a:noAutofit/>
          </a:bodyPr>
          <a:p>
            <a:r>
              <a:rPr b="0" i="1" lang="en-US" sz="2000" spc="-1" strike="noStrike">
                <a:latin typeface="IBM Plex Sans Thin"/>
              </a:rPr>
              <a:t>Cultural Probes</a:t>
            </a:r>
            <a:endParaRPr b="0" lang="en-US" sz="2000" spc="-1" strike="noStrike">
              <a:latin typeface="Arial"/>
            </a:endParaRPr>
          </a:p>
        </p:txBody>
      </p:sp>
      <p:sp>
        <p:nvSpPr>
          <p:cNvPr id="89" name="Line 10"/>
          <p:cNvSpPr/>
          <p:nvPr/>
        </p:nvSpPr>
        <p:spPr>
          <a:xfrm>
            <a:off x="1854000" y="1424160"/>
            <a:ext cx="1737360" cy="0"/>
          </a:xfrm>
          <a:prstGeom prst="line">
            <a:avLst/>
          </a:prstGeom>
          <a:ln w="12600">
            <a:solidFill>
              <a:srgbClr val="ffffff"/>
            </a:solidFill>
            <a:round/>
            <a:tailEnd len="med" type="triangle" w="med"/>
          </a:ln>
        </p:spPr>
        <p:style>
          <a:lnRef idx="0"/>
          <a:fillRef idx="0"/>
          <a:effectRef idx="0"/>
          <a:fontRef idx="minor"/>
        </p:style>
      </p:sp>
      <p:sp>
        <p:nvSpPr>
          <p:cNvPr id="90" name="Line 11"/>
          <p:cNvSpPr/>
          <p:nvPr/>
        </p:nvSpPr>
        <p:spPr>
          <a:xfrm>
            <a:off x="5486760" y="1424160"/>
            <a:ext cx="1737360" cy="0"/>
          </a:xfrm>
          <a:prstGeom prst="line">
            <a:avLst/>
          </a:prstGeom>
          <a:ln w="12600">
            <a:solidFill>
              <a:srgbClr val="fffff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91" name="CustomShape 1"/>
          <p:cNvSpPr/>
          <p:nvPr/>
        </p:nvSpPr>
        <p:spPr>
          <a:xfrm>
            <a:off x="73944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a</a:t>
            </a:r>
            <a:endParaRPr b="1" lang="en-US" sz="2200" spc="-1" strike="noStrike">
              <a:latin typeface="IBM Plex Mono"/>
            </a:endParaRPr>
          </a:p>
        </p:txBody>
      </p:sp>
      <p:sp>
        <p:nvSpPr>
          <p:cNvPr id="92" name="CustomShape 2"/>
          <p:cNvSpPr/>
          <p:nvPr/>
        </p:nvSpPr>
        <p:spPr>
          <a:xfrm>
            <a:off x="433944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b</a:t>
            </a:r>
            <a:endParaRPr b="1" lang="en-US" sz="2200" spc="-1" strike="noStrike">
              <a:latin typeface="IBM Plex Mono"/>
            </a:endParaRPr>
          </a:p>
        </p:txBody>
      </p:sp>
      <p:sp>
        <p:nvSpPr>
          <p:cNvPr id="93" name="CustomShape 3"/>
          <p:cNvSpPr/>
          <p:nvPr/>
        </p:nvSpPr>
        <p:spPr>
          <a:xfrm>
            <a:off x="792000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c</a:t>
            </a:r>
            <a:endParaRPr b="1" lang="en-US" sz="2200" spc="-1" strike="noStrike">
              <a:latin typeface="IBM Plex Mono"/>
            </a:endParaRPr>
          </a:p>
        </p:txBody>
      </p:sp>
      <p:sp>
        <p:nvSpPr>
          <p:cNvPr id="94" name="TextShape 4"/>
          <p:cNvSpPr txBox="1"/>
          <p:nvPr/>
        </p:nvSpPr>
        <p:spPr>
          <a:xfrm>
            <a:off x="177840" y="1221840"/>
            <a:ext cx="1568880" cy="518400"/>
          </a:xfrm>
          <a:prstGeom prst="rect">
            <a:avLst/>
          </a:prstGeom>
          <a:noFill/>
          <a:ln>
            <a:noFill/>
          </a:ln>
        </p:spPr>
        <p:txBody>
          <a:bodyPr lIns="0" rIns="0" tIns="0" bIns="0">
            <a:noAutofit/>
          </a:bodyPr>
          <a:p>
            <a:pPr algn="ctr"/>
            <a:r>
              <a:rPr b="0" lang="en-US" sz="2800" spc="-1" strike="noStrike">
                <a:latin typeface="IBM Plex Sans Text"/>
              </a:rPr>
              <a:t>Inputs</a:t>
            </a:r>
            <a:endParaRPr b="0" lang="en-US" sz="2800" spc="-1" strike="noStrike">
              <a:latin typeface="Arial"/>
            </a:endParaRPr>
          </a:p>
        </p:txBody>
      </p:sp>
      <p:sp>
        <p:nvSpPr>
          <p:cNvPr id="95" name="TextShape 5"/>
          <p:cNvSpPr txBox="1"/>
          <p:nvPr/>
        </p:nvSpPr>
        <p:spPr>
          <a:xfrm>
            <a:off x="3813840" y="1221840"/>
            <a:ext cx="1568880" cy="518400"/>
          </a:xfrm>
          <a:prstGeom prst="rect">
            <a:avLst/>
          </a:prstGeom>
          <a:noFill/>
          <a:ln>
            <a:noFill/>
          </a:ln>
        </p:spPr>
        <p:txBody>
          <a:bodyPr lIns="0" rIns="0" tIns="0" bIns="0">
            <a:noAutofit/>
          </a:bodyPr>
          <a:p>
            <a:pPr algn="ctr"/>
            <a:r>
              <a:rPr b="0" lang="en-US" sz="2800" spc="-1" strike="noStrike">
                <a:latin typeface="IBM Plex Sans Text"/>
              </a:rPr>
              <a:t>Design</a:t>
            </a:r>
            <a:endParaRPr b="0" lang="en-US" sz="2800" spc="-1" strike="noStrike">
              <a:latin typeface="Arial"/>
            </a:endParaRPr>
          </a:p>
        </p:txBody>
      </p:sp>
      <p:sp>
        <p:nvSpPr>
          <p:cNvPr id="96" name="TextShape 6"/>
          <p:cNvSpPr txBox="1"/>
          <p:nvPr/>
        </p:nvSpPr>
        <p:spPr>
          <a:xfrm>
            <a:off x="7377840" y="1221840"/>
            <a:ext cx="1568880" cy="518400"/>
          </a:xfrm>
          <a:prstGeom prst="rect">
            <a:avLst/>
          </a:prstGeom>
          <a:noFill/>
          <a:ln>
            <a:noFill/>
          </a:ln>
        </p:spPr>
        <p:txBody>
          <a:bodyPr lIns="0" rIns="0" tIns="0" bIns="0">
            <a:noAutofit/>
          </a:bodyPr>
          <a:p>
            <a:pPr algn="ctr"/>
            <a:r>
              <a:rPr b="0" lang="en-US" sz="2800" spc="-1" strike="noStrike">
                <a:latin typeface="IBM Plex Sans Text"/>
              </a:rPr>
              <a:t>Testing</a:t>
            </a:r>
            <a:endParaRPr b="0" lang="en-US" sz="2800" spc="-1" strike="noStrike">
              <a:latin typeface="Arial"/>
            </a:endParaRPr>
          </a:p>
        </p:txBody>
      </p:sp>
      <p:sp>
        <p:nvSpPr>
          <p:cNvPr id="97" name="TextShape 7"/>
          <p:cNvSpPr txBox="1"/>
          <p:nvPr/>
        </p:nvSpPr>
        <p:spPr>
          <a:xfrm>
            <a:off x="434880" y="1761840"/>
            <a:ext cx="1554480" cy="518400"/>
          </a:xfrm>
          <a:prstGeom prst="rect">
            <a:avLst/>
          </a:prstGeom>
          <a:noFill/>
          <a:ln>
            <a:noFill/>
          </a:ln>
        </p:spPr>
        <p:txBody>
          <a:bodyPr lIns="0" rIns="0" tIns="0" bIns="0">
            <a:noAutofit/>
          </a:bodyPr>
          <a:p>
            <a:r>
              <a:rPr b="0" i="1" lang="en-US" sz="2000" spc="-1" strike="noStrike">
                <a:latin typeface="IBM Plex Sans Thin"/>
              </a:rPr>
              <a:t>Weak Signals</a:t>
            </a:r>
            <a:endParaRPr b="0" lang="en-US" sz="2000" spc="-1" strike="noStrike">
              <a:latin typeface="Arial"/>
            </a:endParaRPr>
          </a:p>
        </p:txBody>
      </p:sp>
      <p:sp>
        <p:nvSpPr>
          <p:cNvPr id="98" name="TextShape 8"/>
          <p:cNvSpPr txBox="1"/>
          <p:nvPr/>
        </p:nvSpPr>
        <p:spPr>
          <a:xfrm>
            <a:off x="4070880" y="1761840"/>
            <a:ext cx="2388960" cy="518400"/>
          </a:xfrm>
          <a:prstGeom prst="rect">
            <a:avLst/>
          </a:prstGeom>
          <a:noFill/>
          <a:ln>
            <a:noFill/>
          </a:ln>
        </p:spPr>
        <p:txBody>
          <a:bodyPr lIns="0" rIns="0" tIns="0" bIns="0">
            <a:noAutofit/>
          </a:bodyPr>
          <a:p>
            <a:r>
              <a:rPr b="0" i="1" lang="en-US" sz="2000" spc="-1" strike="noStrike">
                <a:latin typeface="IBM Plex Sans Thin"/>
              </a:rPr>
              <a:t>Fictions, Futures</a:t>
            </a:r>
            <a:endParaRPr b="0" lang="en-US" sz="2000" spc="-1" strike="noStrike">
              <a:latin typeface="Arial"/>
            </a:endParaRPr>
          </a:p>
        </p:txBody>
      </p:sp>
      <p:sp>
        <p:nvSpPr>
          <p:cNvPr id="99" name="TextShape 9"/>
          <p:cNvSpPr txBox="1"/>
          <p:nvPr/>
        </p:nvSpPr>
        <p:spPr>
          <a:xfrm>
            <a:off x="7595280" y="1740240"/>
            <a:ext cx="2388960" cy="518400"/>
          </a:xfrm>
          <a:prstGeom prst="rect">
            <a:avLst/>
          </a:prstGeom>
          <a:noFill/>
          <a:ln>
            <a:noFill/>
          </a:ln>
        </p:spPr>
        <p:txBody>
          <a:bodyPr lIns="0" rIns="0" tIns="0" bIns="0">
            <a:noAutofit/>
          </a:bodyPr>
          <a:p>
            <a:r>
              <a:rPr b="0" i="1" lang="en-US" sz="2000" spc="-1" strike="noStrike">
                <a:latin typeface="IBM Plex Sans Thin"/>
              </a:rPr>
              <a:t>Cultural Probes</a:t>
            </a:r>
            <a:endParaRPr b="0" lang="en-US" sz="2000" spc="-1" strike="noStrike">
              <a:latin typeface="Arial"/>
            </a:endParaRPr>
          </a:p>
        </p:txBody>
      </p:sp>
      <p:sp>
        <p:nvSpPr>
          <p:cNvPr id="100" name="Line 10"/>
          <p:cNvSpPr/>
          <p:nvPr/>
        </p:nvSpPr>
        <p:spPr>
          <a:xfrm>
            <a:off x="1854000" y="1424160"/>
            <a:ext cx="1737360" cy="0"/>
          </a:xfrm>
          <a:prstGeom prst="line">
            <a:avLst/>
          </a:prstGeom>
          <a:ln w="12600">
            <a:solidFill>
              <a:srgbClr val="ffffff"/>
            </a:solidFill>
            <a:round/>
            <a:tailEnd len="med" type="triangle" w="med"/>
          </a:ln>
        </p:spPr>
        <p:style>
          <a:lnRef idx="0"/>
          <a:fillRef idx="0"/>
          <a:effectRef idx="0"/>
          <a:fontRef idx="minor"/>
        </p:style>
      </p:sp>
      <p:sp>
        <p:nvSpPr>
          <p:cNvPr id="101" name="Line 11"/>
          <p:cNvSpPr/>
          <p:nvPr/>
        </p:nvSpPr>
        <p:spPr>
          <a:xfrm>
            <a:off x="5486760" y="1424160"/>
            <a:ext cx="1737360" cy="0"/>
          </a:xfrm>
          <a:prstGeom prst="line">
            <a:avLst/>
          </a:prstGeom>
          <a:ln w="12600">
            <a:solidFill>
              <a:srgbClr val="ffffff"/>
            </a:solidFill>
            <a:round/>
            <a:tailEnd len="med" type="triangle" w="med"/>
          </a:ln>
        </p:spPr>
        <p:style>
          <a:lnRef idx="0"/>
          <a:fillRef idx="0"/>
          <a:effectRef idx="0"/>
          <a:fontRef idx="minor"/>
        </p:style>
      </p:sp>
      <p:sp>
        <p:nvSpPr>
          <p:cNvPr id="102" name="TextShape 12"/>
          <p:cNvSpPr txBox="1"/>
          <p:nvPr/>
        </p:nvSpPr>
        <p:spPr>
          <a:xfrm>
            <a:off x="434880" y="2841840"/>
            <a:ext cx="2491200" cy="1386000"/>
          </a:xfrm>
          <a:prstGeom prst="rect">
            <a:avLst/>
          </a:prstGeom>
          <a:noFill/>
          <a:ln>
            <a:noFill/>
          </a:ln>
        </p:spPr>
        <p:txBody>
          <a:bodyPr lIns="0" rIns="0" tIns="0" bIns="0">
            <a:noAutofit/>
          </a:bodyPr>
          <a:p>
            <a:r>
              <a:rPr b="0" i="1" lang="en-US" sz="2800" spc="-1" strike="noStrike">
                <a:latin typeface="IBM Plex Sans Thin"/>
              </a:rPr>
              <a:t>Phone screen</a:t>
            </a:r>
            <a:endParaRPr b="0" lang="en-US" sz="2800" spc="-1" strike="noStrike">
              <a:latin typeface="Arial"/>
            </a:endParaRPr>
          </a:p>
          <a:p>
            <a:r>
              <a:rPr b="0" i="1" lang="en-US" sz="2800" spc="-1" strike="noStrike">
                <a:latin typeface="IBM Plex Sans Thin"/>
              </a:rPr>
              <a:t>is cleaned upon arrival at home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103" name="CustomShape 1"/>
          <p:cNvSpPr/>
          <p:nvPr/>
        </p:nvSpPr>
        <p:spPr>
          <a:xfrm>
            <a:off x="73944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a</a:t>
            </a:r>
            <a:endParaRPr b="1" lang="en-US" sz="2200" spc="-1" strike="noStrike">
              <a:latin typeface="IBM Plex Mono"/>
            </a:endParaRPr>
          </a:p>
        </p:txBody>
      </p:sp>
      <p:sp>
        <p:nvSpPr>
          <p:cNvPr id="104" name="CustomShape 2"/>
          <p:cNvSpPr/>
          <p:nvPr/>
        </p:nvSpPr>
        <p:spPr>
          <a:xfrm>
            <a:off x="433944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b</a:t>
            </a:r>
            <a:endParaRPr b="1" lang="en-US" sz="2200" spc="-1" strike="noStrike">
              <a:latin typeface="IBM Plex Mono"/>
            </a:endParaRPr>
          </a:p>
        </p:txBody>
      </p:sp>
      <p:sp>
        <p:nvSpPr>
          <p:cNvPr id="105" name="CustomShape 3"/>
          <p:cNvSpPr/>
          <p:nvPr/>
        </p:nvSpPr>
        <p:spPr>
          <a:xfrm>
            <a:off x="792000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c</a:t>
            </a:r>
            <a:endParaRPr b="1" lang="en-US" sz="2200" spc="-1" strike="noStrike">
              <a:latin typeface="IBM Plex Mono"/>
            </a:endParaRPr>
          </a:p>
        </p:txBody>
      </p:sp>
      <p:sp>
        <p:nvSpPr>
          <p:cNvPr id="106" name="TextShape 4"/>
          <p:cNvSpPr txBox="1"/>
          <p:nvPr/>
        </p:nvSpPr>
        <p:spPr>
          <a:xfrm>
            <a:off x="177840" y="1221840"/>
            <a:ext cx="1568880" cy="518400"/>
          </a:xfrm>
          <a:prstGeom prst="rect">
            <a:avLst/>
          </a:prstGeom>
          <a:noFill/>
          <a:ln>
            <a:noFill/>
          </a:ln>
        </p:spPr>
        <p:txBody>
          <a:bodyPr lIns="0" rIns="0" tIns="0" bIns="0">
            <a:noAutofit/>
          </a:bodyPr>
          <a:p>
            <a:pPr algn="ctr"/>
            <a:r>
              <a:rPr b="0" lang="en-US" sz="2800" spc="-1" strike="noStrike">
                <a:latin typeface="IBM Plex Sans Text"/>
              </a:rPr>
              <a:t>Inputs</a:t>
            </a:r>
            <a:endParaRPr b="0" lang="en-US" sz="2800" spc="-1" strike="noStrike">
              <a:latin typeface="Arial"/>
            </a:endParaRPr>
          </a:p>
        </p:txBody>
      </p:sp>
      <p:sp>
        <p:nvSpPr>
          <p:cNvPr id="107" name="TextShape 5"/>
          <p:cNvSpPr txBox="1"/>
          <p:nvPr/>
        </p:nvSpPr>
        <p:spPr>
          <a:xfrm>
            <a:off x="3813840" y="1221840"/>
            <a:ext cx="1568880" cy="518400"/>
          </a:xfrm>
          <a:prstGeom prst="rect">
            <a:avLst/>
          </a:prstGeom>
          <a:noFill/>
          <a:ln>
            <a:noFill/>
          </a:ln>
        </p:spPr>
        <p:txBody>
          <a:bodyPr lIns="0" rIns="0" tIns="0" bIns="0">
            <a:noAutofit/>
          </a:bodyPr>
          <a:p>
            <a:pPr algn="ctr"/>
            <a:r>
              <a:rPr b="0" lang="en-US" sz="2800" spc="-1" strike="noStrike">
                <a:latin typeface="IBM Plex Sans Text"/>
              </a:rPr>
              <a:t>Design</a:t>
            </a:r>
            <a:endParaRPr b="0" lang="en-US" sz="2800" spc="-1" strike="noStrike">
              <a:latin typeface="Arial"/>
            </a:endParaRPr>
          </a:p>
        </p:txBody>
      </p:sp>
      <p:sp>
        <p:nvSpPr>
          <p:cNvPr id="108" name="TextShape 6"/>
          <p:cNvSpPr txBox="1"/>
          <p:nvPr/>
        </p:nvSpPr>
        <p:spPr>
          <a:xfrm>
            <a:off x="7377840" y="1221840"/>
            <a:ext cx="1568880" cy="518400"/>
          </a:xfrm>
          <a:prstGeom prst="rect">
            <a:avLst/>
          </a:prstGeom>
          <a:noFill/>
          <a:ln>
            <a:noFill/>
          </a:ln>
        </p:spPr>
        <p:txBody>
          <a:bodyPr lIns="0" rIns="0" tIns="0" bIns="0">
            <a:noAutofit/>
          </a:bodyPr>
          <a:p>
            <a:pPr algn="ctr"/>
            <a:r>
              <a:rPr b="0" lang="en-US" sz="2800" spc="-1" strike="noStrike">
                <a:latin typeface="IBM Plex Sans Text"/>
              </a:rPr>
              <a:t>Testing</a:t>
            </a:r>
            <a:endParaRPr b="0" lang="en-US" sz="2800" spc="-1" strike="noStrike">
              <a:latin typeface="Arial"/>
            </a:endParaRPr>
          </a:p>
        </p:txBody>
      </p:sp>
      <p:sp>
        <p:nvSpPr>
          <p:cNvPr id="109" name="TextShape 7"/>
          <p:cNvSpPr txBox="1"/>
          <p:nvPr/>
        </p:nvSpPr>
        <p:spPr>
          <a:xfrm>
            <a:off x="434880" y="1761840"/>
            <a:ext cx="1554480" cy="518400"/>
          </a:xfrm>
          <a:prstGeom prst="rect">
            <a:avLst/>
          </a:prstGeom>
          <a:noFill/>
          <a:ln>
            <a:noFill/>
          </a:ln>
        </p:spPr>
        <p:txBody>
          <a:bodyPr lIns="0" rIns="0" tIns="0" bIns="0">
            <a:noAutofit/>
          </a:bodyPr>
          <a:p>
            <a:r>
              <a:rPr b="0" i="1" lang="en-US" sz="2000" spc="-1" strike="noStrike">
                <a:latin typeface="IBM Plex Sans Thin"/>
              </a:rPr>
              <a:t>Weak Signals</a:t>
            </a:r>
            <a:endParaRPr b="0" lang="en-US" sz="2000" spc="-1" strike="noStrike">
              <a:latin typeface="Arial"/>
            </a:endParaRPr>
          </a:p>
        </p:txBody>
      </p:sp>
      <p:sp>
        <p:nvSpPr>
          <p:cNvPr id="110" name="TextShape 8"/>
          <p:cNvSpPr txBox="1"/>
          <p:nvPr/>
        </p:nvSpPr>
        <p:spPr>
          <a:xfrm>
            <a:off x="4070880" y="1761840"/>
            <a:ext cx="2388960" cy="518400"/>
          </a:xfrm>
          <a:prstGeom prst="rect">
            <a:avLst/>
          </a:prstGeom>
          <a:noFill/>
          <a:ln>
            <a:noFill/>
          </a:ln>
        </p:spPr>
        <p:txBody>
          <a:bodyPr lIns="0" rIns="0" tIns="0" bIns="0">
            <a:noAutofit/>
          </a:bodyPr>
          <a:p>
            <a:r>
              <a:rPr b="0" i="1" lang="en-US" sz="2000" spc="-1" strike="noStrike">
                <a:latin typeface="IBM Plex Sans Thin"/>
              </a:rPr>
              <a:t>Fictions, Futures</a:t>
            </a:r>
            <a:endParaRPr b="0" lang="en-US" sz="2000" spc="-1" strike="noStrike">
              <a:latin typeface="Arial"/>
            </a:endParaRPr>
          </a:p>
        </p:txBody>
      </p:sp>
      <p:sp>
        <p:nvSpPr>
          <p:cNvPr id="111" name="TextShape 9"/>
          <p:cNvSpPr txBox="1"/>
          <p:nvPr/>
        </p:nvSpPr>
        <p:spPr>
          <a:xfrm>
            <a:off x="7595280" y="1740240"/>
            <a:ext cx="2388960" cy="518400"/>
          </a:xfrm>
          <a:prstGeom prst="rect">
            <a:avLst/>
          </a:prstGeom>
          <a:noFill/>
          <a:ln>
            <a:noFill/>
          </a:ln>
        </p:spPr>
        <p:txBody>
          <a:bodyPr lIns="0" rIns="0" tIns="0" bIns="0">
            <a:noAutofit/>
          </a:bodyPr>
          <a:p>
            <a:r>
              <a:rPr b="0" i="1" lang="en-US" sz="2000" spc="-1" strike="noStrike">
                <a:latin typeface="IBM Plex Sans Thin"/>
              </a:rPr>
              <a:t>Cultural Probes</a:t>
            </a:r>
            <a:endParaRPr b="0" lang="en-US" sz="2000" spc="-1" strike="noStrike">
              <a:latin typeface="Arial"/>
            </a:endParaRPr>
          </a:p>
        </p:txBody>
      </p:sp>
      <p:sp>
        <p:nvSpPr>
          <p:cNvPr id="112" name="Line 10"/>
          <p:cNvSpPr/>
          <p:nvPr/>
        </p:nvSpPr>
        <p:spPr>
          <a:xfrm>
            <a:off x="1854000" y="1424160"/>
            <a:ext cx="1737360" cy="0"/>
          </a:xfrm>
          <a:prstGeom prst="line">
            <a:avLst/>
          </a:prstGeom>
          <a:ln w="12600">
            <a:solidFill>
              <a:srgbClr val="ffffff"/>
            </a:solidFill>
            <a:round/>
            <a:tailEnd len="med" type="triangle" w="med"/>
          </a:ln>
        </p:spPr>
        <p:style>
          <a:lnRef idx="0"/>
          <a:fillRef idx="0"/>
          <a:effectRef idx="0"/>
          <a:fontRef idx="minor"/>
        </p:style>
      </p:sp>
      <p:sp>
        <p:nvSpPr>
          <p:cNvPr id="113" name="Line 11"/>
          <p:cNvSpPr/>
          <p:nvPr/>
        </p:nvSpPr>
        <p:spPr>
          <a:xfrm>
            <a:off x="5486760" y="1424160"/>
            <a:ext cx="1737360" cy="0"/>
          </a:xfrm>
          <a:prstGeom prst="line">
            <a:avLst/>
          </a:prstGeom>
          <a:ln w="12600">
            <a:solidFill>
              <a:srgbClr val="ffffff"/>
            </a:solidFill>
            <a:round/>
            <a:tailEnd len="med" type="triangle" w="med"/>
          </a:ln>
        </p:spPr>
        <p:style>
          <a:lnRef idx="0"/>
          <a:fillRef idx="0"/>
          <a:effectRef idx="0"/>
          <a:fontRef idx="minor"/>
        </p:style>
      </p:sp>
      <p:sp>
        <p:nvSpPr>
          <p:cNvPr id="114" name="TextShape 12"/>
          <p:cNvSpPr txBox="1"/>
          <p:nvPr/>
        </p:nvSpPr>
        <p:spPr>
          <a:xfrm>
            <a:off x="434880" y="2841840"/>
            <a:ext cx="2491200" cy="1386000"/>
          </a:xfrm>
          <a:prstGeom prst="rect">
            <a:avLst/>
          </a:prstGeom>
          <a:noFill/>
          <a:ln>
            <a:noFill/>
          </a:ln>
        </p:spPr>
        <p:txBody>
          <a:bodyPr lIns="0" rIns="0" tIns="0" bIns="0">
            <a:noAutofit/>
          </a:bodyPr>
          <a:p>
            <a:r>
              <a:rPr b="0" i="1" lang="en-US" sz="2800" spc="-1" strike="noStrike">
                <a:latin typeface="IBM Plex Sans Thin"/>
              </a:rPr>
              <a:t>Phone screen</a:t>
            </a:r>
            <a:endParaRPr b="0" lang="en-US" sz="2800" spc="-1" strike="noStrike">
              <a:latin typeface="Arial"/>
            </a:endParaRPr>
          </a:p>
          <a:p>
            <a:r>
              <a:rPr b="0" i="1" lang="en-US" sz="2800" spc="-1" strike="noStrike">
                <a:latin typeface="IBM Plex Sans Thin"/>
              </a:rPr>
              <a:t>is cleaned upon arrival at home</a:t>
            </a:r>
            <a:endParaRPr b="0" lang="en-US" sz="2800" spc="-1" strike="noStrike">
              <a:latin typeface="Arial"/>
            </a:endParaRPr>
          </a:p>
        </p:txBody>
      </p:sp>
      <p:sp>
        <p:nvSpPr>
          <p:cNvPr id="115" name="TextShape 13"/>
          <p:cNvSpPr txBox="1"/>
          <p:nvPr/>
        </p:nvSpPr>
        <p:spPr>
          <a:xfrm>
            <a:off x="4034880" y="2841840"/>
            <a:ext cx="2731680" cy="1386000"/>
          </a:xfrm>
          <a:prstGeom prst="rect">
            <a:avLst/>
          </a:prstGeom>
          <a:noFill/>
          <a:ln>
            <a:noFill/>
          </a:ln>
        </p:spPr>
        <p:txBody>
          <a:bodyPr lIns="0" rIns="0" tIns="0" bIns="0">
            <a:noAutofit/>
          </a:bodyPr>
          <a:p>
            <a:r>
              <a:rPr b="0" i="1" lang="en-US" sz="2800" spc="-1" strike="noStrike">
                <a:latin typeface="IBM Plex Sans Thin"/>
              </a:rPr>
              <a:t>Small shrine and story around phone is created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49" name="TextShape 1"/>
          <p:cNvSpPr txBox="1"/>
          <p:nvPr/>
        </p:nvSpPr>
        <p:spPr>
          <a:xfrm>
            <a:off x="637200" y="764640"/>
            <a:ext cx="8781120" cy="2771640"/>
          </a:xfrm>
          <a:prstGeom prst="rect">
            <a:avLst/>
          </a:prstGeom>
          <a:noFill/>
          <a:ln>
            <a:noFill/>
          </a:ln>
        </p:spPr>
        <p:txBody>
          <a:bodyPr lIns="0" rIns="0" tIns="0" bIns="0">
            <a:noAutofit/>
          </a:bodyPr>
          <a:p>
            <a:r>
              <a:rPr b="0" i="1" lang="en-US" sz="2800" spc="-1" strike="noStrike">
                <a:latin typeface="IBM Plex Sans Thin"/>
              </a:rPr>
              <a:t>How we treat our things, we treat our fellow human beings, we treat our environment. These acts, this habitus, can be found again in our language, our thinking, our ideas. All these things are interlinked and interwoven.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116" name="CustomShape 1"/>
          <p:cNvSpPr/>
          <p:nvPr/>
        </p:nvSpPr>
        <p:spPr>
          <a:xfrm>
            <a:off x="73944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a</a:t>
            </a:r>
            <a:endParaRPr b="1" lang="en-US" sz="2200" spc="-1" strike="noStrike">
              <a:latin typeface="IBM Plex Mono"/>
            </a:endParaRPr>
          </a:p>
        </p:txBody>
      </p:sp>
      <p:sp>
        <p:nvSpPr>
          <p:cNvPr id="117" name="CustomShape 2"/>
          <p:cNvSpPr/>
          <p:nvPr/>
        </p:nvSpPr>
        <p:spPr>
          <a:xfrm>
            <a:off x="433944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b</a:t>
            </a:r>
            <a:endParaRPr b="1" lang="en-US" sz="2200" spc="-1" strike="noStrike">
              <a:latin typeface="IBM Plex Mono"/>
            </a:endParaRPr>
          </a:p>
        </p:txBody>
      </p:sp>
      <p:sp>
        <p:nvSpPr>
          <p:cNvPr id="118" name="CustomShape 3"/>
          <p:cNvSpPr/>
          <p:nvPr/>
        </p:nvSpPr>
        <p:spPr>
          <a:xfrm>
            <a:off x="7920000" y="548640"/>
            <a:ext cx="460080" cy="457200"/>
          </a:xfrm>
          <a:prstGeom prst="ellipse">
            <a:avLst/>
          </a:prstGeom>
          <a:solidFill>
            <a:srgbClr val="ffffff"/>
          </a:solidFill>
          <a:ln>
            <a:noFill/>
          </a:ln>
        </p:spPr>
        <p:style>
          <a:lnRef idx="0"/>
          <a:fillRef idx="0"/>
          <a:effectRef idx="0"/>
          <a:fontRef idx="minor"/>
        </p:style>
        <p:txBody>
          <a:bodyPr wrap="none" lIns="90000" rIns="90000" tIns="45000" bIns="45000" anchor="ctr">
            <a:noAutofit/>
          </a:bodyPr>
          <a:p>
            <a:pPr algn="ctr"/>
            <a:r>
              <a:rPr b="1" lang="en-US" sz="2200" spc="-1" strike="noStrike">
                <a:latin typeface="IBM Plex Mono"/>
              </a:rPr>
              <a:t>c</a:t>
            </a:r>
            <a:endParaRPr b="1" lang="en-US" sz="2200" spc="-1" strike="noStrike">
              <a:latin typeface="IBM Plex Mono"/>
            </a:endParaRPr>
          </a:p>
        </p:txBody>
      </p:sp>
      <p:sp>
        <p:nvSpPr>
          <p:cNvPr id="119" name="TextShape 4"/>
          <p:cNvSpPr txBox="1"/>
          <p:nvPr/>
        </p:nvSpPr>
        <p:spPr>
          <a:xfrm>
            <a:off x="177840" y="1221840"/>
            <a:ext cx="1568880" cy="518400"/>
          </a:xfrm>
          <a:prstGeom prst="rect">
            <a:avLst/>
          </a:prstGeom>
          <a:noFill/>
          <a:ln>
            <a:noFill/>
          </a:ln>
        </p:spPr>
        <p:txBody>
          <a:bodyPr lIns="0" rIns="0" tIns="0" bIns="0">
            <a:noAutofit/>
          </a:bodyPr>
          <a:p>
            <a:pPr algn="ctr"/>
            <a:r>
              <a:rPr b="0" lang="en-US" sz="2800" spc="-1" strike="noStrike">
                <a:latin typeface="IBM Plex Sans Text"/>
              </a:rPr>
              <a:t>Inputs</a:t>
            </a:r>
            <a:endParaRPr b="0" lang="en-US" sz="2800" spc="-1" strike="noStrike">
              <a:latin typeface="Arial"/>
            </a:endParaRPr>
          </a:p>
        </p:txBody>
      </p:sp>
      <p:sp>
        <p:nvSpPr>
          <p:cNvPr id="120" name="TextShape 5"/>
          <p:cNvSpPr txBox="1"/>
          <p:nvPr/>
        </p:nvSpPr>
        <p:spPr>
          <a:xfrm>
            <a:off x="3813840" y="1221840"/>
            <a:ext cx="1568880" cy="518400"/>
          </a:xfrm>
          <a:prstGeom prst="rect">
            <a:avLst/>
          </a:prstGeom>
          <a:noFill/>
          <a:ln>
            <a:noFill/>
          </a:ln>
        </p:spPr>
        <p:txBody>
          <a:bodyPr lIns="0" rIns="0" tIns="0" bIns="0">
            <a:noAutofit/>
          </a:bodyPr>
          <a:p>
            <a:pPr algn="ctr"/>
            <a:r>
              <a:rPr b="0" lang="en-US" sz="2800" spc="-1" strike="noStrike">
                <a:latin typeface="IBM Plex Sans Text"/>
              </a:rPr>
              <a:t>Design</a:t>
            </a:r>
            <a:endParaRPr b="0" lang="en-US" sz="2800" spc="-1" strike="noStrike">
              <a:latin typeface="Arial"/>
            </a:endParaRPr>
          </a:p>
        </p:txBody>
      </p:sp>
      <p:sp>
        <p:nvSpPr>
          <p:cNvPr id="121" name="TextShape 6"/>
          <p:cNvSpPr txBox="1"/>
          <p:nvPr/>
        </p:nvSpPr>
        <p:spPr>
          <a:xfrm>
            <a:off x="7377840" y="1221840"/>
            <a:ext cx="1568880" cy="518400"/>
          </a:xfrm>
          <a:prstGeom prst="rect">
            <a:avLst/>
          </a:prstGeom>
          <a:noFill/>
          <a:ln>
            <a:noFill/>
          </a:ln>
        </p:spPr>
        <p:txBody>
          <a:bodyPr lIns="0" rIns="0" tIns="0" bIns="0">
            <a:noAutofit/>
          </a:bodyPr>
          <a:p>
            <a:pPr algn="ctr"/>
            <a:r>
              <a:rPr b="0" lang="en-US" sz="2800" spc="-1" strike="noStrike">
                <a:latin typeface="IBM Plex Sans Text"/>
              </a:rPr>
              <a:t>Testing</a:t>
            </a:r>
            <a:endParaRPr b="0" lang="en-US" sz="2800" spc="-1" strike="noStrike">
              <a:latin typeface="Arial"/>
            </a:endParaRPr>
          </a:p>
        </p:txBody>
      </p:sp>
      <p:sp>
        <p:nvSpPr>
          <p:cNvPr id="122" name="TextShape 7"/>
          <p:cNvSpPr txBox="1"/>
          <p:nvPr/>
        </p:nvSpPr>
        <p:spPr>
          <a:xfrm>
            <a:off x="434880" y="1761840"/>
            <a:ext cx="1554480" cy="518400"/>
          </a:xfrm>
          <a:prstGeom prst="rect">
            <a:avLst/>
          </a:prstGeom>
          <a:noFill/>
          <a:ln>
            <a:noFill/>
          </a:ln>
        </p:spPr>
        <p:txBody>
          <a:bodyPr lIns="0" rIns="0" tIns="0" bIns="0">
            <a:noAutofit/>
          </a:bodyPr>
          <a:p>
            <a:r>
              <a:rPr b="0" i="1" lang="en-US" sz="2000" spc="-1" strike="noStrike">
                <a:latin typeface="IBM Plex Sans Thin"/>
              </a:rPr>
              <a:t>Weak Signals</a:t>
            </a:r>
            <a:endParaRPr b="0" lang="en-US" sz="2000" spc="-1" strike="noStrike">
              <a:latin typeface="Arial"/>
            </a:endParaRPr>
          </a:p>
        </p:txBody>
      </p:sp>
      <p:sp>
        <p:nvSpPr>
          <p:cNvPr id="123" name="TextShape 8"/>
          <p:cNvSpPr txBox="1"/>
          <p:nvPr/>
        </p:nvSpPr>
        <p:spPr>
          <a:xfrm>
            <a:off x="4070880" y="1761840"/>
            <a:ext cx="2388960" cy="518400"/>
          </a:xfrm>
          <a:prstGeom prst="rect">
            <a:avLst/>
          </a:prstGeom>
          <a:noFill/>
          <a:ln>
            <a:noFill/>
          </a:ln>
        </p:spPr>
        <p:txBody>
          <a:bodyPr lIns="0" rIns="0" tIns="0" bIns="0">
            <a:noAutofit/>
          </a:bodyPr>
          <a:p>
            <a:r>
              <a:rPr b="0" i="1" lang="en-US" sz="2000" spc="-1" strike="noStrike">
                <a:latin typeface="IBM Plex Sans Thin"/>
              </a:rPr>
              <a:t>Fictions, Futures</a:t>
            </a:r>
            <a:endParaRPr b="0" lang="en-US" sz="2000" spc="-1" strike="noStrike">
              <a:latin typeface="Arial"/>
            </a:endParaRPr>
          </a:p>
        </p:txBody>
      </p:sp>
      <p:sp>
        <p:nvSpPr>
          <p:cNvPr id="124" name="TextShape 9"/>
          <p:cNvSpPr txBox="1"/>
          <p:nvPr/>
        </p:nvSpPr>
        <p:spPr>
          <a:xfrm>
            <a:off x="7595280" y="1740240"/>
            <a:ext cx="2388960" cy="518400"/>
          </a:xfrm>
          <a:prstGeom prst="rect">
            <a:avLst/>
          </a:prstGeom>
          <a:noFill/>
          <a:ln>
            <a:noFill/>
          </a:ln>
        </p:spPr>
        <p:txBody>
          <a:bodyPr lIns="0" rIns="0" tIns="0" bIns="0">
            <a:noAutofit/>
          </a:bodyPr>
          <a:p>
            <a:r>
              <a:rPr b="0" i="1" lang="en-US" sz="2000" spc="-1" strike="noStrike">
                <a:latin typeface="IBM Plex Sans Thin"/>
              </a:rPr>
              <a:t>Cultural Probes</a:t>
            </a:r>
            <a:endParaRPr b="0" lang="en-US" sz="2000" spc="-1" strike="noStrike">
              <a:latin typeface="Arial"/>
            </a:endParaRPr>
          </a:p>
        </p:txBody>
      </p:sp>
      <p:sp>
        <p:nvSpPr>
          <p:cNvPr id="125" name="Line 10"/>
          <p:cNvSpPr/>
          <p:nvPr/>
        </p:nvSpPr>
        <p:spPr>
          <a:xfrm>
            <a:off x="1854000" y="1424160"/>
            <a:ext cx="1737360" cy="0"/>
          </a:xfrm>
          <a:prstGeom prst="line">
            <a:avLst/>
          </a:prstGeom>
          <a:ln w="12600">
            <a:solidFill>
              <a:srgbClr val="ffffff"/>
            </a:solidFill>
            <a:round/>
            <a:tailEnd len="med" type="triangle" w="med"/>
          </a:ln>
        </p:spPr>
        <p:style>
          <a:lnRef idx="0"/>
          <a:fillRef idx="0"/>
          <a:effectRef idx="0"/>
          <a:fontRef idx="minor"/>
        </p:style>
      </p:sp>
      <p:sp>
        <p:nvSpPr>
          <p:cNvPr id="126" name="Line 11"/>
          <p:cNvSpPr/>
          <p:nvPr/>
        </p:nvSpPr>
        <p:spPr>
          <a:xfrm>
            <a:off x="5486760" y="1424160"/>
            <a:ext cx="1737360" cy="0"/>
          </a:xfrm>
          <a:prstGeom prst="line">
            <a:avLst/>
          </a:prstGeom>
          <a:ln w="12600">
            <a:solidFill>
              <a:srgbClr val="ffffff"/>
            </a:solidFill>
            <a:round/>
            <a:tailEnd len="med" type="triangle" w="med"/>
          </a:ln>
        </p:spPr>
        <p:style>
          <a:lnRef idx="0"/>
          <a:fillRef idx="0"/>
          <a:effectRef idx="0"/>
          <a:fontRef idx="minor"/>
        </p:style>
      </p:sp>
      <p:sp>
        <p:nvSpPr>
          <p:cNvPr id="127" name="TextShape 12"/>
          <p:cNvSpPr txBox="1"/>
          <p:nvPr/>
        </p:nvSpPr>
        <p:spPr>
          <a:xfrm>
            <a:off x="434880" y="2841840"/>
            <a:ext cx="2491200" cy="1386000"/>
          </a:xfrm>
          <a:prstGeom prst="rect">
            <a:avLst/>
          </a:prstGeom>
          <a:noFill/>
          <a:ln>
            <a:noFill/>
          </a:ln>
        </p:spPr>
        <p:txBody>
          <a:bodyPr lIns="0" rIns="0" tIns="0" bIns="0">
            <a:noAutofit/>
          </a:bodyPr>
          <a:p>
            <a:r>
              <a:rPr b="0" i="1" lang="en-US" sz="2800" spc="-1" strike="noStrike">
                <a:latin typeface="IBM Plex Sans Thin"/>
              </a:rPr>
              <a:t>Phone screen</a:t>
            </a:r>
            <a:endParaRPr b="0" lang="en-US" sz="2800" spc="-1" strike="noStrike">
              <a:latin typeface="Arial"/>
            </a:endParaRPr>
          </a:p>
          <a:p>
            <a:r>
              <a:rPr b="0" i="1" lang="en-US" sz="2800" spc="-1" strike="noStrike">
                <a:latin typeface="IBM Plex Sans Thin"/>
              </a:rPr>
              <a:t>is cleaned upon arrival at home</a:t>
            </a:r>
            <a:endParaRPr b="0" lang="en-US" sz="2800" spc="-1" strike="noStrike">
              <a:latin typeface="Arial"/>
            </a:endParaRPr>
          </a:p>
        </p:txBody>
      </p:sp>
      <p:sp>
        <p:nvSpPr>
          <p:cNvPr id="128" name="TextShape 13"/>
          <p:cNvSpPr txBox="1"/>
          <p:nvPr/>
        </p:nvSpPr>
        <p:spPr>
          <a:xfrm>
            <a:off x="4034880" y="2841840"/>
            <a:ext cx="2731680" cy="1386000"/>
          </a:xfrm>
          <a:prstGeom prst="rect">
            <a:avLst/>
          </a:prstGeom>
          <a:noFill/>
          <a:ln>
            <a:noFill/>
          </a:ln>
        </p:spPr>
        <p:txBody>
          <a:bodyPr lIns="0" rIns="0" tIns="0" bIns="0">
            <a:noAutofit/>
          </a:bodyPr>
          <a:p>
            <a:r>
              <a:rPr b="0" i="1" lang="en-US" sz="2800" spc="-1" strike="noStrike">
                <a:latin typeface="IBM Plex Sans Thin"/>
              </a:rPr>
              <a:t>Small shrine and story around phone is created</a:t>
            </a:r>
            <a:endParaRPr b="0" lang="en-US" sz="2800" spc="-1" strike="noStrike">
              <a:latin typeface="Arial"/>
            </a:endParaRPr>
          </a:p>
        </p:txBody>
      </p:sp>
      <p:sp>
        <p:nvSpPr>
          <p:cNvPr id="129" name="TextShape 14"/>
          <p:cNvSpPr txBox="1"/>
          <p:nvPr/>
        </p:nvSpPr>
        <p:spPr>
          <a:xfrm>
            <a:off x="7634880" y="2841840"/>
            <a:ext cx="2332080" cy="1386000"/>
          </a:xfrm>
          <a:prstGeom prst="rect">
            <a:avLst/>
          </a:prstGeom>
          <a:noFill/>
          <a:ln>
            <a:noFill/>
          </a:ln>
        </p:spPr>
        <p:txBody>
          <a:bodyPr lIns="0" rIns="0" tIns="0" bIns="0">
            <a:noAutofit/>
          </a:bodyPr>
          <a:p>
            <a:r>
              <a:rPr b="0" i="1" lang="en-US" sz="2800" spc="-1" strike="noStrike">
                <a:latin typeface="IBM Plex Sans Thin"/>
              </a:rPr>
              <a:t>A-B-A as well as longitude</a:t>
            </a:r>
            <a:endParaRPr b="0" lang="en-US" sz="2800" spc="-1" strike="noStrike">
              <a:latin typeface="Arial"/>
            </a:endParaRPr>
          </a:p>
          <a:p>
            <a:r>
              <a:rPr b="0" i="1" lang="en-US" sz="2800" spc="-1" strike="noStrike">
                <a:latin typeface="IBM Plex Sans Thin"/>
              </a:rPr>
              <a:t>tests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130" name="TextShape 1"/>
          <p:cNvSpPr txBox="1"/>
          <p:nvPr/>
        </p:nvSpPr>
        <p:spPr>
          <a:xfrm>
            <a:off x="3474000" y="4996080"/>
            <a:ext cx="5577840" cy="290160"/>
          </a:xfrm>
          <a:prstGeom prst="rect">
            <a:avLst/>
          </a:prstGeom>
          <a:noFill/>
          <a:ln>
            <a:noFill/>
          </a:ln>
        </p:spPr>
        <p:txBody>
          <a:bodyPr lIns="90000" rIns="90000" tIns="45000" bIns="45000">
            <a:noAutofit/>
          </a:bodyPr>
          <a:p>
            <a:r>
              <a:rPr b="0" i="1" lang="en-US" sz="1200" spc="-1" strike="noStrike">
                <a:solidFill>
                  <a:srgbClr val="dddddd"/>
                </a:solidFill>
                <a:latin typeface="IBM Plex Sans Thin"/>
              </a:rPr>
              <a:t>Gustav Fechner, Wikipedia</a:t>
            </a:r>
            <a:endParaRPr b="0" lang="en-US" sz="1200" spc="-1" strike="noStrike">
              <a:latin typeface="Arial"/>
            </a:endParaRPr>
          </a:p>
        </p:txBody>
      </p:sp>
      <p:pic>
        <p:nvPicPr>
          <p:cNvPr id="131" name="" descr=""/>
          <p:cNvPicPr/>
          <p:nvPr/>
        </p:nvPicPr>
        <p:blipFill>
          <a:blip r:embed="rId1"/>
          <a:stretch/>
        </p:blipFill>
        <p:spPr>
          <a:xfrm>
            <a:off x="3546000" y="420480"/>
            <a:ext cx="2994120" cy="45172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132" name="TextShape 1"/>
          <p:cNvSpPr txBox="1"/>
          <p:nvPr/>
        </p:nvSpPr>
        <p:spPr>
          <a:xfrm>
            <a:off x="3474000" y="4996080"/>
            <a:ext cx="5577840" cy="290160"/>
          </a:xfrm>
          <a:prstGeom prst="rect">
            <a:avLst/>
          </a:prstGeom>
          <a:noFill/>
          <a:ln>
            <a:noFill/>
          </a:ln>
        </p:spPr>
        <p:txBody>
          <a:bodyPr lIns="90000" rIns="90000" tIns="45000" bIns="45000">
            <a:noAutofit/>
          </a:bodyPr>
          <a:p>
            <a:r>
              <a:rPr b="0" i="1" lang="en-US" sz="1200" spc="-1" strike="noStrike">
                <a:solidFill>
                  <a:srgbClr val="dddddd"/>
                </a:solidFill>
                <a:latin typeface="IBM Plex Sans Thin"/>
              </a:rPr>
              <a:t>Nanna, Voss 1908</a:t>
            </a:r>
            <a:endParaRPr b="0" lang="en-US" sz="1200" spc="-1" strike="noStrike">
              <a:latin typeface="Arial"/>
            </a:endParaRPr>
          </a:p>
        </p:txBody>
      </p:sp>
      <p:pic>
        <p:nvPicPr>
          <p:cNvPr id="133" name="" descr=""/>
          <p:cNvPicPr/>
          <p:nvPr/>
        </p:nvPicPr>
        <p:blipFill>
          <a:blip r:embed="rId1"/>
          <a:stretch/>
        </p:blipFill>
        <p:spPr>
          <a:xfrm>
            <a:off x="3546000" y="420480"/>
            <a:ext cx="2994120" cy="45172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134" name="TextShape 1"/>
          <p:cNvSpPr txBox="1"/>
          <p:nvPr/>
        </p:nvSpPr>
        <p:spPr>
          <a:xfrm>
            <a:off x="1645920" y="3931920"/>
            <a:ext cx="7955280" cy="1590480"/>
          </a:xfrm>
          <a:prstGeom prst="rect">
            <a:avLst/>
          </a:prstGeom>
          <a:noFill/>
          <a:ln>
            <a:noFill/>
          </a:ln>
        </p:spPr>
        <p:txBody>
          <a:bodyPr lIns="0" rIns="0" tIns="0" bIns="0">
            <a:noAutofit/>
          </a:bodyPr>
          <a:p>
            <a:pPr algn="r"/>
            <a:r>
              <a:rPr b="0" i="1" lang="en-US" sz="1800" spc="-1" strike="noStrike">
                <a:latin typeface="IBM Plex Sans Thin"/>
              </a:rPr>
              <a:t>CC BY 4.0 2020</a:t>
            </a:r>
            <a:endParaRPr b="0" lang="en-US" sz="1800" spc="-1" strike="noStrike">
              <a:latin typeface="Arial"/>
            </a:endParaRPr>
          </a:p>
          <a:p>
            <a:pPr algn="r"/>
            <a:r>
              <a:rPr b="0" i="1" lang="en-US" sz="1800" spc="-1" strike="noStrike">
                <a:latin typeface="IBM Plex Sans Thin"/>
              </a:rPr>
              <a:t>Adrian Demleitner</a:t>
            </a:r>
            <a:endParaRPr b="0" lang="en-US" sz="1800" spc="-1" strike="noStrike">
              <a:latin typeface="Arial"/>
            </a:endParaRPr>
          </a:p>
          <a:p>
            <a:pPr algn="r"/>
            <a:r>
              <a:rPr b="0" i="1" lang="en-US" sz="1800" spc="-1" strike="noStrike">
                <a:latin typeface="IBM Plex Sans Thin"/>
              </a:rPr>
              <a:t>adrian@thgie.ch</a:t>
            </a:r>
            <a:endParaRPr b="0" lang="en-US" sz="1800" spc="-1" strike="noStrike">
              <a:latin typeface="Arial"/>
            </a:endParaRPr>
          </a:p>
        </p:txBody>
      </p:sp>
      <p:pic>
        <p:nvPicPr>
          <p:cNvPr id="135" name="" descr=""/>
          <p:cNvPicPr/>
          <p:nvPr/>
        </p:nvPicPr>
        <p:blipFill>
          <a:blip r:embed="rId1"/>
          <a:stretch/>
        </p:blipFill>
        <p:spPr>
          <a:xfrm>
            <a:off x="8864640" y="4993200"/>
            <a:ext cx="347400" cy="347400"/>
          </a:xfrm>
          <a:prstGeom prst="rect">
            <a:avLst/>
          </a:prstGeom>
          <a:ln>
            <a:noFill/>
          </a:ln>
        </p:spPr>
      </p:pic>
      <p:pic>
        <p:nvPicPr>
          <p:cNvPr id="136" name="" descr=""/>
          <p:cNvPicPr/>
          <p:nvPr/>
        </p:nvPicPr>
        <p:blipFill>
          <a:blip r:embed="rId2"/>
          <a:stretch/>
        </p:blipFill>
        <p:spPr>
          <a:xfrm>
            <a:off x="9292680" y="4993200"/>
            <a:ext cx="344520" cy="3445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pic>
        <p:nvPicPr>
          <p:cNvPr id="50" name="" descr=""/>
          <p:cNvPicPr/>
          <p:nvPr/>
        </p:nvPicPr>
        <p:blipFill>
          <a:blip r:embed="rId1"/>
          <a:stretch/>
        </p:blipFill>
        <p:spPr>
          <a:xfrm>
            <a:off x="1933920" y="774000"/>
            <a:ext cx="6172200" cy="4114800"/>
          </a:xfrm>
          <a:prstGeom prst="rect">
            <a:avLst/>
          </a:prstGeom>
          <a:ln>
            <a:noFill/>
          </a:ln>
        </p:spPr>
      </p:pic>
      <p:sp>
        <p:nvSpPr>
          <p:cNvPr id="51" name="TextShape 1"/>
          <p:cNvSpPr txBox="1"/>
          <p:nvPr/>
        </p:nvSpPr>
        <p:spPr>
          <a:xfrm>
            <a:off x="1884240" y="4941360"/>
            <a:ext cx="5577840" cy="290160"/>
          </a:xfrm>
          <a:prstGeom prst="rect">
            <a:avLst/>
          </a:prstGeom>
          <a:noFill/>
          <a:ln>
            <a:noFill/>
          </a:ln>
        </p:spPr>
        <p:txBody>
          <a:bodyPr lIns="90000" rIns="90000" tIns="45000" bIns="45000">
            <a:noAutofit/>
          </a:bodyPr>
          <a:p>
            <a:r>
              <a:rPr b="0" i="1" lang="en-US" sz="1200" spc="-1" strike="noStrike">
                <a:solidFill>
                  <a:srgbClr val="dddddd"/>
                </a:solidFill>
                <a:latin typeface="IBM Plex Sans Thin"/>
              </a:rPr>
              <a:t>Kofukuji, wsj 2015</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sp>
        <p:nvSpPr>
          <p:cNvPr id="52" name="TextShape 1"/>
          <p:cNvSpPr txBox="1"/>
          <p:nvPr/>
        </p:nvSpPr>
        <p:spPr>
          <a:xfrm>
            <a:off x="1321920" y="5026320"/>
            <a:ext cx="3615840" cy="290160"/>
          </a:xfrm>
          <a:prstGeom prst="rect">
            <a:avLst/>
          </a:prstGeom>
          <a:noFill/>
          <a:ln>
            <a:noFill/>
          </a:ln>
        </p:spPr>
        <p:txBody>
          <a:bodyPr lIns="90000" rIns="90000" tIns="45000" bIns="45000">
            <a:noAutofit/>
          </a:bodyPr>
          <a:p>
            <a:r>
              <a:rPr b="0" i="1" lang="en-US" sz="1200" spc="-1" strike="noStrike">
                <a:solidFill>
                  <a:srgbClr val="dddddd"/>
                </a:solidFill>
                <a:latin typeface="IBM Plex Sans Thin"/>
              </a:rPr>
              <a:t>René Descartes, Wikipedia</a:t>
            </a:r>
            <a:endParaRPr b="0" lang="en-US" sz="1200" spc="-1" strike="noStrike">
              <a:latin typeface="Arial"/>
            </a:endParaRPr>
          </a:p>
        </p:txBody>
      </p:sp>
      <p:pic>
        <p:nvPicPr>
          <p:cNvPr id="53" name="" descr=""/>
          <p:cNvPicPr/>
          <p:nvPr/>
        </p:nvPicPr>
        <p:blipFill>
          <a:blip r:embed="rId1"/>
          <a:stretch/>
        </p:blipFill>
        <p:spPr>
          <a:xfrm>
            <a:off x="1371600" y="511920"/>
            <a:ext cx="3657600" cy="44773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1111"/>
        </a:solidFill>
      </p:bgPr>
    </p:bg>
    <p:spTree>
      <p:nvGrpSpPr>
        <p:cNvPr id="1" name=""/>
        <p:cNvGrpSpPr/>
        <p:nvPr/>
      </p:nvGrpSpPr>
      <p:grpSpPr>
        <a:xfrm>
          <a:off x="0" y="0"/>
          <a:ext cx="0" cy="0"/>
          <a:chOff x="0" y="0"/>
          <a:chExt cx="0" cy="0"/>
        </a:xfrm>
      </p:grpSpPr>
      <p:pic>
        <p:nvPicPr>
          <p:cNvPr id="54" name="" descr=""/>
          <p:cNvPicPr/>
          <p:nvPr/>
        </p:nvPicPr>
        <p:blipFill>
          <a:blip r:embed="rId1"/>
          <a:stretch/>
        </p:blipFill>
        <p:spPr>
          <a:xfrm>
            <a:off x="1871280" y="512640"/>
            <a:ext cx="6748200" cy="4480560"/>
          </a:xfrm>
          <a:prstGeom prst="rect">
            <a:avLst/>
          </a:prstGeom>
          <a:ln>
            <a:noFill/>
          </a:ln>
        </p:spPr>
      </p:pic>
      <p:sp>
        <p:nvSpPr>
          <p:cNvPr id="55" name="TextShape 1"/>
          <p:cNvSpPr txBox="1"/>
          <p:nvPr/>
        </p:nvSpPr>
        <p:spPr>
          <a:xfrm>
            <a:off x="1321920" y="5026320"/>
            <a:ext cx="3615840" cy="290160"/>
          </a:xfrm>
          <a:prstGeom prst="rect">
            <a:avLst/>
          </a:prstGeom>
          <a:noFill/>
          <a:ln>
            <a:noFill/>
          </a:ln>
        </p:spPr>
        <p:txBody>
          <a:bodyPr lIns="90000" rIns="90000" tIns="45000" bIns="45000">
            <a:noAutofit/>
          </a:bodyPr>
          <a:p>
            <a:r>
              <a:rPr b="0" i="1" lang="en-US" sz="1200" spc="-1" strike="noStrike">
                <a:solidFill>
                  <a:srgbClr val="dddddd"/>
                </a:solidFill>
                <a:latin typeface="IBM Plex Sans Thin"/>
              </a:rPr>
              <a:t>René Descartes, Wikipedia</a:t>
            </a:r>
            <a:endParaRPr b="0" lang="en-US" sz="1200" spc="-1" strike="noStrike">
              <a:latin typeface="Arial"/>
            </a:endParaRPr>
          </a:p>
        </p:txBody>
      </p:sp>
      <p:pic>
        <p:nvPicPr>
          <p:cNvPr id="56" name="" descr=""/>
          <p:cNvPicPr/>
          <p:nvPr/>
        </p:nvPicPr>
        <p:blipFill>
          <a:blip r:embed="rId2"/>
          <a:stretch/>
        </p:blipFill>
        <p:spPr>
          <a:xfrm>
            <a:off x="1371600" y="511920"/>
            <a:ext cx="3657600" cy="4477320"/>
          </a:xfrm>
          <a:prstGeom prst="rect">
            <a:avLst/>
          </a:prstGeom>
          <a:ln>
            <a:noFill/>
          </a:ln>
        </p:spPr>
      </p:pic>
      <p:sp>
        <p:nvSpPr>
          <p:cNvPr id="57" name="TextShape 2"/>
          <p:cNvSpPr txBox="1"/>
          <p:nvPr/>
        </p:nvSpPr>
        <p:spPr>
          <a:xfrm>
            <a:off x="4993920" y="5026320"/>
            <a:ext cx="3601440" cy="290160"/>
          </a:xfrm>
          <a:prstGeom prst="rect">
            <a:avLst/>
          </a:prstGeom>
          <a:noFill/>
          <a:ln>
            <a:noFill/>
          </a:ln>
        </p:spPr>
        <p:txBody>
          <a:bodyPr lIns="90000" rIns="90000" tIns="45000" bIns="45000">
            <a:noAutofit/>
          </a:bodyPr>
          <a:p>
            <a:r>
              <a:rPr b="0" i="1" lang="en-US" sz="1200" spc="-1" strike="noStrike">
                <a:solidFill>
                  <a:srgbClr val="dddddd"/>
                </a:solidFill>
                <a:latin typeface="IBM Plex Sans Thin"/>
              </a:rPr>
              <a:t>Dairy cows, ESE Magazine 2019</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58" name="TextShape 1"/>
          <p:cNvSpPr txBox="1"/>
          <p:nvPr/>
        </p:nvSpPr>
        <p:spPr>
          <a:xfrm>
            <a:off x="637200" y="764640"/>
            <a:ext cx="8781120" cy="3695400"/>
          </a:xfrm>
          <a:prstGeom prst="rect">
            <a:avLst/>
          </a:prstGeom>
          <a:noFill/>
          <a:ln>
            <a:noFill/>
          </a:ln>
        </p:spPr>
        <p:txBody>
          <a:bodyPr lIns="0" rIns="0" tIns="0" bIns="0">
            <a:noAutofit/>
          </a:bodyPr>
          <a:p>
            <a:r>
              <a:rPr b="0" i="1" lang="en-US" sz="2800" spc="-1" strike="noStrike">
                <a:latin typeface="IBM Plex Sans Thin"/>
              </a:rPr>
              <a:t>“</a:t>
            </a:r>
            <a:r>
              <a:rPr b="0" i="1" lang="en-US" sz="2800" spc="-1" strike="noStrike">
                <a:latin typeface="IBM Plex Sans Thin"/>
              </a:rPr>
              <a:t>It matters what matters we use to think other matters with; </a:t>
            </a:r>
            <a:r>
              <a:rPr b="0" lang="en-US" sz="2800" spc="-1" strike="noStrike">
                <a:latin typeface="IBM Plex Sans SemiBold"/>
              </a:rPr>
              <a:t>it matters what stories we tell to tell other stories with;</a:t>
            </a:r>
            <a:r>
              <a:rPr b="0" i="1" lang="en-US" sz="2800" spc="-1" strike="noStrike">
                <a:latin typeface="IBM Plex Sans Thin"/>
              </a:rPr>
              <a:t> it matters what knots knot knots, what thoughts think thoughts, what descriptions describe descriptions, what ties tie ties. It matters what stories make worlds, what worlds make stories.”</a:t>
            </a:r>
            <a:endParaRPr b="0" lang="en-US" sz="2800" spc="-1" strike="noStrike">
              <a:latin typeface="Arial"/>
            </a:endParaRPr>
          </a:p>
          <a:p>
            <a:endParaRPr b="0" lang="en-US" sz="2800" spc="-1" strike="noStrike">
              <a:latin typeface="Arial"/>
            </a:endParaRPr>
          </a:p>
          <a:p>
            <a:pPr algn="r"/>
            <a:r>
              <a:rPr b="0" i="1" lang="en-US" sz="2800" spc="-1" strike="noStrike">
                <a:latin typeface="IBM Plex Sans Thin"/>
              </a:rPr>
              <a:t>- Donna J. Haraway, Staying with the Trouble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59" name="TextShape 1"/>
          <p:cNvSpPr txBox="1"/>
          <p:nvPr/>
        </p:nvSpPr>
        <p:spPr>
          <a:xfrm>
            <a:off x="637200" y="764640"/>
            <a:ext cx="8781120" cy="3695400"/>
          </a:xfrm>
          <a:prstGeom prst="rect">
            <a:avLst/>
          </a:prstGeom>
          <a:noFill/>
          <a:ln>
            <a:noFill/>
          </a:ln>
        </p:spPr>
        <p:txBody>
          <a:bodyPr lIns="0" rIns="0" tIns="0" bIns="0">
            <a:noAutofit/>
          </a:bodyPr>
          <a:p>
            <a:r>
              <a:rPr b="0" i="1" lang="en-US" sz="2800" spc="-1" strike="noStrike">
                <a:latin typeface="IBM Plex Sans Thin"/>
              </a:rPr>
              <a:t> “</a:t>
            </a:r>
            <a:r>
              <a:rPr b="0" i="1" lang="en-US" sz="2800" spc="-1" strike="noStrike">
                <a:latin typeface="IBM Plex Sans Thin"/>
              </a:rPr>
              <a:t>If we pervade buildings, they also pervade us — entrances, corridors, stairs, lifts, large rooms, small rooms — all design our modes of spatial occupation and our movements through spaces, allowing some, not allowing others. </a:t>
            </a:r>
            <a:r>
              <a:rPr b="0" lang="en-US" sz="2800" spc="-1" strike="noStrike">
                <a:latin typeface="IBM Plex Sans SemiBold"/>
              </a:rPr>
              <a:t>While we as humans design buildings, they also design us.</a:t>
            </a:r>
            <a:r>
              <a:rPr b="0" i="1" lang="en-US" sz="2800" spc="-1" strike="noStrike">
                <a:latin typeface="IBM Plex Sans Thin"/>
              </a:rPr>
              <a:t>”</a:t>
            </a:r>
            <a:endParaRPr b="0" lang="en-US" sz="2800" spc="-1" strike="noStrike">
              <a:latin typeface="Arial"/>
            </a:endParaRPr>
          </a:p>
          <a:p>
            <a:endParaRPr b="0" lang="en-US" sz="2800" spc="-1" strike="noStrike">
              <a:latin typeface="Arial"/>
            </a:endParaRPr>
          </a:p>
          <a:p>
            <a:pPr algn="r"/>
            <a:r>
              <a:rPr b="0" i="1" lang="en-US" sz="2800" spc="-1" strike="noStrike">
                <a:latin typeface="IBM Plex Sans Thin"/>
              </a:rPr>
              <a:t>- Anne-Marie Willis, Ontological Designing</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60" name="TextShape 1"/>
          <p:cNvSpPr txBox="1"/>
          <p:nvPr/>
        </p:nvSpPr>
        <p:spPr>
          <a:xfrm>
            <a:off x="637200" y="764640"/>
            <a:ext cx="8781120" cy="2771640"/>
          </a:xfrm>
          <a:prstGeom prst="rect">
            <a:avLst/>
          </a:prstGeom>
          <a:noFill/>
          <a:ln>
            <a:noFill/>
          </a:ln>
        </p:spPr>
        <p:txBody>
          <a:bodyPr lIns="0" rIns="0" tIns="0" bIns="0">
            <a:noAutofit/>
          </a:bodyPr>
          <a:p>
            <a:r>
              <a:rPr b="0" i="1" lang="en-US" sz="2800" spc="-1" strike="noStrike">
                <a:latin typeface="IBM Plex Sans SemiBold"/>
              </a:rPr>
              <a:t>Animism</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61" name="TextShape 1"/>
          <p:cNvSpPr txBox="1"/>
          <p:nvPr/>
        </p:nvSpPr>
        <p:spPr>
          <a:xfrm>
            <a:off x="637200" y="764640"/>
            <a:ext cx="8781120" cy="2771640"/>
          </a:xfrm>
          <a:prstGeom prst="rect">
            <a:avLst/>
          </a:prstGeom>
          <a:noFill/>
          <a:ln>
            <a:noFill/>
          </a:ln>
        </p:spPr>
        <p:txBody>
          <a:bodyPr lIns="0" rIns="0" tIns="0" bIns="0">
            <a:noAutofit/>
          </a:bodyPr>
          <a:p>
            <a:r>
              <a:rPr b="0" i="1" lang="en-US" sz="2800" spc="-1" strike="noStrike">
                <a:latin typeface="IBM Plex Sans SemiBold"/>
              </a:rPr>
              <a:t>Shintoism</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TotalTime>
  <Application>LibreOffice/6.3.5.2$Windows_X86_64 LibreOffice_project/dd0751754f11728f69b42ee2af66670068624673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2020-06-05T09:50:59Z</dcterms:created>
  <dc:creator/>
  <dc:description/>
  <dc:language>en-US</dc:language>
  <cp:lastModifiedBy/>
  <dcterms:modified xsi:type="dcterms:W3CDTF">2020-06-09T20:33:05Z</dcterms:modified>
  <cp:revision>16</cp:revision>
  <dc:subject/>
  <dc:title/>
</cp:coreProperties>
</file>