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5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EFEBDB7-18E1-4EB7-9246-E41C5823DBED}">
  <a:tblStyle styleId="{2EFEBDB7-18E1-4EB7-9246-E41C5823DBED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1B0D669-24D0-41D5-A48C-B84F03C57C97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CDDC767-9371-4673-9661-F006E14E251F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0E4F239-AD56-4402-911A-4E534C600CCB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76" autoAdjust="0"/>
  </p:normalViewPr>
  <p:slideViewPr>
    <p:cSldViewPr snapToGrid="0" snapToObjects="1">
      <p:cViewPr varScale="1">
        <p:scale>
          <a:sx n="76" d="100"/>
          <a:sy n="76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53041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ASCII , ASCII Code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조합형 6가지 - 세운상가, 도깨비, 메모리 적게차지. 폰트카드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자소 단위로 입력할수있는 스펙.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ko.wikipedia.org/wiki/%EC%9C%A0%EB%8B%88%EC%BD%94%EB%93%9C_%ED%8F%89%EB%A9%B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ko.wikipedia.org/wiki/%EC%9C%A0%EB%8B%88%EC%BD%94%EB%93%9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6000"/>
              <a:t>Research on CJKV Input Method System (1)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/>
              <a:t>2012-08-05 일요일, 星期天, 日曜日, Sunday</a:t>
            </a:r>
          </a:p>
          <a:p>
            <a:pPr>
              <a:buNone/>
            </a:pPr>
            <a:r>
              <a:rPr lang="en"/>
              <a:t>DaeHyun Sung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Unicode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유니코드 값을 표현 - 코드포인트(code point)사용</a:t>
            </a:r>
          </a:p>
          <a:p>
            <a:pPr lvl="0" rtl="0">
              <a:buNone/>
            </a:pPr>
            <a:r>
              <a:rPr lang="en"/>
              <a:t>U+ 붙여 사용함.</a:t>
            </a:r>
          </a:p>
          <a:p>
            <a:pPr lvl="0" rtl="0">
              <a:buNone/>
            </a:pPr>
            <a:r>
              <a:rPr lang="en"/>
              <a:t>ex) 'A' - U+0041 (또는 \u0041)로 표기함.</a:t>
            </a:r>
          </a:p>
          <a:p>
            <a:pPr lvl="0" rtl="0">
              <a:buNone/>
            </a:pPr>
            <a:r>
              <a:rPr lang="en"/>
              <a:t>31비트 문자 집합</a:t>
            </a:r>
          </a:p>
          <a:p>
            <a:pPr lvl="0" rtl="0">
              <a:buNone/>
            </a:pPr>
            <a:r>
              <a:rPr lang="en"/>
              <a:t>논리적으로 평면(plane)이라는 개념을 이용, 구획을 나누고, 평면 개수는 총 17개</a:t>
            </a:r>
          </a:p>
          <a:p>
            <a:pPr>
              <a:buNone/>
            </a:pPr>
            <a:r>
              <a:rPr lang="en"/>
              <a:t>위키페디아 - </a:t>
            </a:r>
            <a:r>
              <a:rPr lang="en" u="sng">
                <a:solidFill>
                  <a:schemeClr val="hlink"/>
                </a:solidFill>
                <a:hlinkClick r:id="rId3"/>
              </a:rPr>
              <a:t>유니코드평면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Unicode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191919"/>
                </a:solidFill>
              </a:rPr>
              <a:t>0번 평면 - 기본 다국어 평면(BMP; Basic Multilingual Plane) ~ 16번 평면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191919"/>
                </a:solidFill>
              </a:rPr>
              <a:t>대부분의 문자는 U+0000~U+FFFF 범위에 있는 기본 다국어 평면에 속함.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191919"/>
                </a:solidFill>
              </a:rPr>
              <a:t>일부 한자는 보조 다국어 평면(SMP, Supplementary Multilingual Plane)인 U+10000~U+1FFFF 범위에 속함 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191919"/>
                </a:solidFill>
              </a:rPr>
              <a:t>한글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191919"/>
                </a:solidFill>
              </a:rPr>
              <a:t>한글 자모 영역 -  U+1100~U+11FF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191919"/>
                </a:solidFill>
              </a:rPr>
              <a:t>한글 소리 마디 영역 - U+AC00~U+D7AF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Unicode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Unicode Encoding 방식</a:t>
            </a:r>
          </a:p>
          <a:p>
            <a:pPr marL="9144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코드 포인트를 코드화</a:t>
            </a:r>
          </a:p>
          <a:p>
            <a:pPr marL="13716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UCS-2, UCS-4</a:t>
            </a:r>
          </a:p>
          <a:p>
            <a:pPr marL="9144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변환 인코딩 형식(UTC, UCS Transformation Format)</a:t>
            </a:r>
          </a:p>
          <a:p>
            <a:pPr marL="13716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UTF-7, UTF-8, UTF-16, UTF-32</a:t>
            </a:r>
          </a:p>
          <a:p>
            <a:pPr marL="0" lvl="0" indent="0" rtl="0">
              <a:buNone/>
            </a:pPr>
            <a:r>
              <a:rPr lang="en" sz="2400"/>
              <a:t>주로 UTF-8 인코딩을 가장 많이 사용함.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UTF-8 인코딩 방식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  <a:p>
            <a:endParaRPr lang="en"/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"한글"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코드포인트 - U+D55C U+AE00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UTF-8 인코딩 - 0xED 0x95 0x9C 0xEA 0xB8 0x80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UTF-8 인코딩에서 한글은 3바이트 인코딩.</a:t>
            </a:r>
          </a:p>
        </p:txBody>
      </p:sp>
      <p:graphicFrame>
        <p:nvGraphicFramePr>
          <p:cNvPr id="122" name="Shape 122"/>
          <p:cNvGraphicFramePr/>
          <p:nvPr/>
        </p:nvGraphicFramePr>
        <p:xfrm>
          <a:off x="457200" y="1888300"/>
          <a:ext cx="8188800" cy="2834490"/>
        </p:xfrm>
        <a:graphic>
          <a:graphicData uri="http://schemas.openxmlformats.org/drawingml/2006/table">
            <a:tbl>
              <a:tblPr>
                <a:noFill/>
                <a:tableStyleId>{2EFEBDB7-18E1-4EB7-9246-E41C5823DBED}</a:tableStyleId>
              </a:tblPr>
              <a:tblGrid>
                <a:gridCol w="2729600"/>
                <a:gridCol w="2729600"/>
                <a:gridCol w="2729600"/>
              </a:tblGrid>
              <a:tr h="3238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코</a:t>
                      </a:r>
                      <a:r>
                        <a:rPr lang="en" sz="1800" b="1"/>
                        <a:t>드 포인트 범위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 b="1"/>
                        <a:t>비트 수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 b="1"/>
                        <a:t>인코딩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U+0000~U+007F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그대로 인코딩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U+0080~U+07FF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110XXXXX 10XXXXXX</a:t>
                      </a:r>
                    </a:p>
                  </a:txBody>
                  <a:tcPr marL="91425" marR="91425" marT="91425" marB="91425"/>
                </a:tc>
              </a:tr>
              <a:tr h="640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U+0800~U+FFFF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1110XXXX 10XXXXXX 10XXXXXX</a:t>
                      </a:r>
                    </a:p>
                  </a:txBody>
                  <a:tcPr marL="91425" marR="91425" marT="91425" marB="91425"/>
                </a:tc>
              </a:tr>
              <a:tr h="6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U+10000~U+1FFFFF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11110XXX 10XXXXXX 10XXXXXX 10XXXXXX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유니코드에서 한글을 표현하는 방법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유니코드 범위 목록에서의 한글 관련 범위</a:t>
            </a:r>
          </a:p>
        </p:txBody>
      </p:sp>
      <p:graphicFrame>
        <p:nvGraphicFramePr>
          <p:cNvPr id="129" name="Shape 129"/>
          <p:cNvGraphicFramePr/>
          <p:nvPr/>
        </p:nvGraphicFramePr>
        <p:xfrm>
          <a:off x="457200" y="2656525"/>
          <a:ext cx="8300500" cy="3709584"/>
        </p:xfrm>
        <a:graphic>
          <a:graphicData uri="http://schemas.openxmlformats.org/drawingml/2006/table">
            <a:tbl>
              <a:tblPr>
                <a:noFill/>
                <a:tableStyleId>{D1B0D669-24D0-41D5-A48C-B84F03C57C97}</a:tableStyleId>
              </a:tblPr>
              <a:tblGrid>
                <a:gridCol w="4393725"/>
                <a:gridCol w="1418625"/>
                <a:gridCol w="1292975"/>
                <a:gridCol w="1195175"/>
              </a:tblGrid>
              <a:tr h="341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처음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끝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개수</a:t>
                      </a:r>
                    </a:p>
                  </a:txBody>
                  <a:tcPr marL="91425" marR="91425" marT="91425" marB="91425"/>
                </a:tc>
              </a:tr>
              <a:tr h="662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한글 자모(Hangul Jamo)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11FF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256</a:t>
                      </a:r>
                    </a:p>
                  </a:txBody>
                  <a:tcPr marL="91425" marR="91425" marT="91425" marB="91425"/>
                </a:tc>
              </a:tr>
              <a:tr h="662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호환용 한글 자모(Hangul Compatibility Jamo)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3130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318F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96</a:t>
                      </a:r>
                    </a:p>
                  </a:txBody>
                  <a:tcPr marL="91425" marR="91425" marT="91425" marB="91425"/>
                </a:tc>
              </a:tr>
              <a:tr h="662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한글 자모 확장 A(Hangul Jamo Extended A)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A960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A97F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32</a:t>
                      </a:r>
                    </a:p>
                  </a:txBody>
                  <a:tcPr marL="91425" marR="91425" marT="91425" marB="91425"/>
                </a:tc>
              </a:tr>
              <a:tr h="662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한글 소리 마디(Hangul Syllables)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AC00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D7AF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11184</a:t>
                      </a:r>
                    </a:p>
                  </a:txBody>
                  <a:tcPr marL="91425" marR="91425" marT="91425" marB="91425"/>
                </a:tc>
              </a:tr>
              <a:tr h="662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한글 자모 확장 B(Hangul Jamo Extended B)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D7B0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D7FF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80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한글 소리마디의 자모 결합하는 6가지 방법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1764375" y="2066732"/>
            <a:ext cx="5410200" cy="4381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유니코드에서의 한글 소리 마디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035687" y="1044776"/>
            <a:ext cx="5333414" cy="57495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009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한글 자모 코드 영역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2471817" y="911535"/>
            <a:ext cx="4200363" cy="594646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유니코드 동치성(Unicode equivalence)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한글 소리 마디와 한글 자모, 한글 자모 확장 2개의 코드 영역 -&gt; 같은 글자를 표현하는 서로 다른 두 개의 방법이 있음</a:t>
            </a:r>
          </a:p>
          <a:p>
            <a:endParaRPr lang="en"/>
          </a:p>
        </p:txBody>
      </p:sp>
      <p:graphicFrame>
        <p:nvGraphicFramePr>
          <p:cNvPr id="157" name="Shape 157"/>
          <p:cNvGraphicFramePr/>
          <p:nvPr/>
        </p:nvGraphicFramePr>
        <p:xfrm>
          <a:off x="538250" y="3437950"/>
          <a:ext cx="8113500" cy="2834489"/>
        </p:xfrm>
        <a:graphic>
          <a:graphicData uri="http://schemas.openxmlformats.org/drawingml/2006/table">
            <a:tbl>
              <a:tblPr>
                <a:noFill/>
                <a:tableStyleId>{ACDDC767-9371-4673-9661-F006E14E251F}</a:tableStyleId>
              </a:tblPr>
              <a:tblGrid>
                <a:gridCol w="4363600"/>
                <a:gridCol w="37499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/>
                        <a:t>정규화 방법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/>
                        <a:t>예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NFD (정준분해)</a:t>
                      </a:r>
                    </a:p>
                    <a:p>
                      <a:pPr>
                        <a:buNone/>
                      </a:pPr>
                      <a:r>
                        <a:rPr lang="en"/>
                        <a:t>Normalization Form Canonical Decomposition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À (U+00C0) → A (U+0041) + ̀ (U+0300)</a:t>
                      </a:r>
                    </a:p>
                    <a:p>
                      <a:pPr>
                        <a:buNone/>
                      </a:pPr>
                      <a:r>
                        <a:rPr lang="en"/>
                        <a:t>위 (U+C704) → ᄋ (U+110B) + ᅱ (U+1171)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NFC (정준 분해한 뒤 다시 정준 결합)</a:t>
                      </a:r>
                    </a:p>
                    <a:p>
                      <a:pPr>
                        <a:buNone/>
                      </a:pPr>
                      <a:r>
                        <a:rPr lang="en"/>
                        <a:t>Normalization Form Canonical Composition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A (U+0041) + ̀ (U+0300) → À (U+00C0)</a:t>
                      </a:r>
                    </a:p>
                    <a:p>
                      <a:pPr>
                        <a:buNone/>
                      </a:pPr>
                      <a:r>
                        <a:rPr lang="en"/>
                        <a:t>ᄋ (U+110B) + ᅱ (U+1171) → 위 (U+C704)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NFKD (호환 분해)</a:t>
                      </a:r>
                    </a:p>
                    <a:p>
                      <a:pPr>
                        <a:buNone/>
                      </a:pPr>
                      <a:r>
                        <a:rPr lang="en"/>
                        <a:t>Normalization Form Compatibility Decomposition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ﬁ (U+FB01) → f (U+0066) + i (U+0069)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NFKC (호환 분해한 뒤 다시 정준 결합)</a:t>
                      </a:r>
                    </a:p>
                    <a:p>
                      <a:pPr>
                        <a:buNone/>
                      </a:pPr>
                      <a:r>
                        <a:rPr lang="en"/>
                        <a:t>Normalization Form Compatibility Composition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樂 (U+F914), 樂 (U+F95C), 樂 (U+F9BF) → 樂 (U+6A02)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유니코드에서 한자 표현은?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중국 다르고, 일본 다르고, 대만 다르고, 한국 다르고, 베트남 다르고... 나라마다 쓰는 것도 다르고 멘붕입니다.</a:t>
            </a:r>
          </a:p>
        </p:txBody>
      </p:sp>
      <p:sp>
        <p:nvSpPr>
          <p:cNvPr id="164" name="Shape 164"/>
          <p:cNvSpPr/>
          <p:nvPr/>
        </p:nvSpPr>
        <p:spPr>
          <a:xfrm>
            <a:off x="679886" y="3376929"/>
            <a:ext cx="7586694" cy="34409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Encoding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문자 코드(영어: character code)</a:t>
            </a:r>
          </a:p>
          <a:p>
            <a:pPr marL="914400" lvl="1" indent="-4191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문자 인코딩을 통해 부호화되어, 복호화하면 본래의 문자나 기호를 뜻하게 되는 부호.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문자 인코딩(영어: character encoding) </a:t>
            </a:r>
          </a:p>
          <a:p>
            <a:pPr marL="914400" lvl="1" indent="-4191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문자나 기호들의 집합을 컴퓨터에서 저장하거나 통신에 사용할 목적으로 부호화하는 방법을 가리킨다. </a:t>
            </a:r>
          </a:p>
          <a:p>
            <a:pPr marL="914400" lvl="1" indent="-4191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예) 모르스부호, ASCII(American Standard Code for Information Interchange)</a:t>
            </a:r>
          </a:p>
          <a:p>
            <a:pPr marL="914400" lvl="1" indent="-4191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아스키(ASCII, 1963년), EBCDIC(1964년)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한자 비교 모델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843328" y="2100757"/>
            <a:ext cx="7583383" cy="41817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QWERTY Keyboard</a:t>
            </a:r>
          </a:p>
        </p:txBody>
      </p:sp>
      <p:sp>
        <p:nvSpPr>
          <p:cNvPr id="177" name="Shape 177"/>
          <p:cNvSpPr/>
          <p:nvPr/>
        </p:nvSpPr>
        <p:spPr>
          <a:xfrm>
            <a:off x="399796" y="1911184"/>
            <a:ext cx="8344406" cy="479441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Chinese Keyboard</a:t>
            </a:r>
          </a:p>
        </p:txBody>
      </p:sp>
      <p:sp>
        <p:nvSpPr>
          <p:cNvPr id="183" name="Shape 183"/>
          <p:cNvSpPr/>
          <p:nvPr/>
        </p:nvSpPr>
        <p:spPr>
          <a:xfrm>
            <a:off x="402448" y="2062720"/>
            <a:ext cx="8339103" cy="455776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Chinese Keyboard</a:t>
            </a:r>
          </a:p>
        </p:txBody>
      </p:sp>
      <p:sp>
        <p:nvSpPr>
          <p:cNvPr id="189" name="Shape 189"/>
          <p:cNvSpPr/>
          <p:nvPr/>
        </p:nvSpPr>
        <p:spPr>
          <a:xfrm>
            <a:off x="279913" y="1949237"/>
            <a:ext cx="8584171" cy="46625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Chinese Keyboard</a:t>
            </a:r>
          </a:p>
        </p:txBody>
      </p:sp>
      <p:sp>
        <p:nvSpPr>
          <p:cNvPr id="195" name="Shape 195"/>
          <p:cNvSpPr/>
          <p:nvPr/>
        </p:nvSpPr>
        <p:spPr>
          <a:xfrm>
            <a:off x="508145" y="2050387"/>
            <a:ext cx="8127709" cy="441793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Japanese Keyboard</a:t>
            </a:r>
          </a:p>
        </p:txBody>
      </p:sp>
      <p:sp>
        <p:nvSpPr>
          <p:cNvPr id="201" name="Shape 201"/>
          <p:cNvSpPr/>
          <p:nvPr/>
        </p:nvSpPr>
        <p:spPr>
          <a:xfrm>
            <a:off x="478138" y="1949237"/>
            <a:ext cx="8187723" cy="471385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Japanese Keyboard</a:t>
            </a:r>
          </a:p>
        </p:txBody>
      </p:sp>
      <p:sp>
        <p:nvSpPr>
          <p:cNvPr id="207" name="Shape 207"/>
          <p:cNvSpPr/>
          <p:nvPr/>
        </p:nvSpPr>
        <p:spPr>
          <a:xfrm>
            <a:off x="457200" y="1876425"/>
            <a:ext cx="8098595" cy="46428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Korean Keyboard</a:t>
            </a:r>
          </a:p>
        </p:txBody>
      </p:sp>
      <p:sp>
        <p:nvSpPr>
          <p:cNvPr id="213" name="Shape 213"/>
          <p:cNvSpPr/>
          <p:nvPr/>
        </p:nvSpPr>
        <p:spPr>
          <a:xfrm>
            <a:off x="457200" y="1962150"/>
            <a:ext cx="8155273" cy="440986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Korean Keyboard</a:t>
            </a:r>
          </a:p>
        </p:txBody>
      </p:sp>
      <p:sp>
        <p:nvSpPr>
          <p:cNvPr id="219" name="Shape 219"/>
          <p:cNvSpPr/>
          <p:nvPr/>
        </p:nvSpPr>
        <p:spPr>
          <a:xfrm>
            <a:off x="457200" y="1952625"/>
            <a:ext cx="8099321" cy="438790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CJKV Locales, Writing Systems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graphicFrame>
        <p:nvGraphicFramePr>
          <p:cNvPr id="226" name="Shape 226"/>
          <p:cNvGraphicFramePr/>
          <p:nvPr/>
        </p:nvGraphicFramePr>
        <p:xfrm>
          <a:off x="491550" y="2572725"/>
          <a:ext cx="8174850" cy="3017339"/>
        </p:xfrm>
        <a:graphic>
          <a:graphicData uri="http://schemas.openxmlformats.org/drawingml/2006/table">
            <a:tbl>
              <a:tblPr>
                <a:noFill/>
                <a:tableStyleId>{F0E4F239-AD56-4402-911A-4E534C600CCB}</a:tableStyleId>
              </a:tblPr>
              <a:tblGrid>
                <a:gridCol w="4087425"/>
                <a:gridCol w="408742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/>
                        <a:t>Locale (로케일)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/>
                        <a:t>Writing Systems (입력 시스템)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중국(China, People's Republic of China, 中华人民共和国)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Latin, hanzi(simplified) 简体中文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대만(Taiwan, Republic of China, 中華民國)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Latin, zhuyin 注音符號 and hanzi(traditional) 繁體中文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일본(Japan, 日本国)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Latin, hiraganaひらがな, Katakanaカタカナ, and kanji 漢字「かんじ」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한국(Korea, Republic of Korea, 대한민국)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Latin,  hangul 한글 and hanja 漢字[한자]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베트남(Vietnam, Socialist Republic of Vietnam)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Latin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영어의 문자 집합과 인코딩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ASCII</a:t>
            </a:r>
            <a:r>
              <a:rPr lang="en">
                <a:solidFill>
                  <a:srgbClr val="000000"/>
                </a:solidFill>
              </a:rPr>
              <a:t>(American Standard Code for Information Interchange)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0x00~0x7F 총 127문자(제어문자, 특수문자, 숫자, 알파벳등)으로 이뤄짐.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191919"/>
                </a:solidFill>
              </a:rPr>
              <a:t>http://www.asciitable.com/ 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확장 ASCII(Extended ASCII)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0x80~0xFF 128개 코드가 추가됨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독일어(덕어), 프랑스어(불어)등의 유럽어를 표현할수 있음.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ISO-8859 유럽 통일 표준안으로 제정됨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ISO 8859-1 서유럽언어, ISO 8859-2 동유럽 언어 표현하기 위한 표준안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Writing Systems(입력방법)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CJKV 문자를 입력할때 아래와 같은 입력 방식을 사용함.</a:t>
            </a:r>
          </a:p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Latin characters</a:t>
            </a:r>
          </a:p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Zhuyin 注音符號, 주음부호, bopomofo </a:t>
            </a:r>
          </a:p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Kana(hiraganaひらがな, Katakanaカタカナ) </a:t>
            </a:r>
          </a:p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Hangul 한글</a:t>
            </a:r>
          </a:p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Chinese characters 漢字 汉字 한자</a:t>
            </a:r>
          </a:p>
          <a:p>
            <a:pPr marL="457200" lvl="0" indent="-419100" rt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en" sz="2400"/>
              <a:t>Non-Chinese Chinese characters</a:t>
            </a:r>
          </a:p>
          <a:p>
            <a:pPr marL="914400" lvl="1" indent="-381000" rtl="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Japanese kokuji[国字]</a:t>
            </a:r>
          </a:p>
          <a:p>
            <a:pPr marL="914400" lvl="1" indent="-381000" rtl="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Korean </a:t>
            </a:r>
          </a:p>
          <a:p>
            <a:pPr marL="914400" lvl="1" indent="-38100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Vietnamese </a:t>
            </a:r>
            <a:r>
              <a:rPr lang="en" sz="1800">
                <a:solidFill>
                  <a:srgbClr val="191919"/>
                </a:solidFill>
              </a:rPr>
              <a:t>chữ Nôm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Chinese Transliteration Methods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한어병음[汉语拼音] 표기법</a:t>
            </a:r>
          </a:p>
          <a:p>
            <a:pPr marL="914400" lvl="1" indent="-381000" rtl="0">
              <a:buClr>
                <a:schemeClr val="dk2"/>
              </a:buClr>
              <a:buSzPct val="120000"/>
              <a:buFont typeface="Courier New"/>
              <a:buChar char="o"/>
            </a:pPr>
            <a:r>
              <a:rPr lang="en" sz="2000">
                <a:solidFill>
                  <a:srgbClr val="191919"/>
                </a:solidFill>
              </a:rPr>
              <a:t>1955년~1957년 문자개혁을 할 때 중국 문자 개혁 위원회(中国文字改革委员会)는 한어병음방안(汉语拼音方案)을 채택 </a:t>
            </a:r>
          </a:p>
          <a:p>
            <a:pPr marL="914400" lvl="1" indent="-381000" rtl="0">
              <a:buClr>
                <a:schemeClr val="dk2"/>
              </a:buClr>
              <a:buSzPct val="120000"/>
              <a:buFont typeface="Courier New"/>
              <a:buChar char="o"/>
            </a:pPr>
            <a:r>
              <a:rPr lang="en" sz="2000">
                <a:solidFill>
                  <a:srgbClr val="191919"/>
                </a:solidFill>
              </a:rPr>
              <a:t>1958년 2월 전국인민대표대회(全国人民代表大会)에서 이 안을 비준, 시행.</a:t>
            </a:r>
          </a:p>
          <a:p>
            <a:pPr marL="914400" lvl="1" indent="-381000" rtl="0">
              <a:buClr>
                <a:schemeClr val="dk2"/>
              </a:buClr>
              <a:buSzPct val="120000"/>
              <a:buFont typeface="Courier New"/>
              <a:buChar char="o"/>
            </a:pPr>
            <a:r>
              <a:rPr lang="en" sz="2000">
                <a:solidFill>
                  <a:srgbClr val="191919"/>
                </a:solidFill>
              </a:rPr>
              <a:t>1982년 국제표준ISO 7098이 되었다.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웨이드-자일스식 표기법</a:t>
            </a:r>
          </a:p>
          <a:p>
            <a:pPr marL="914400" lvl="1" indent="-381000" rtl="0">
              <a:buClr>
                <a:schemeClr val="dk2"/>
              </a:buClr>
              <a:buSzPct val="120000"/>
              <a:buFont typeface="Courier New"/>
              <a:buChar char="o"/>
            </a:pPr>
            <a:r>
              <a:rPr lang="en" sz="2000"/>
              <a:t>19세기 웨이드와 자일스가 중국어의 라틴어표기를 고안함.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주음부호[注音符號] 표기법</a:t>
            </a:r>
          </a:p>
          <a:p>
            <a:pPr marL="914400" lvl="1" indent="-381000" rtl="0">
              <a:buClr>
                <a:schemeClr val="dk2"/>
              </a:buClr>
              <a:buSzPct val="120000"/>
              <a:buFont typeface="Courier New"/>
              <a:buChar char="o"/>
            </a:pPr>
            <a:r>
              <a:rPr lang="en" sz="2000">
                <a:solidFill>
                  <a:srgbClr val="191919"/>
                </a:solidFill>
              </a:rPr>
              <a:t>1913년에 중국독음통일회에 의해 제정되었고 1918년에 베이징 북양정부가 공표. 난징 국민정부에서도 공인되었지만, 1930년에 ‘주음부호’로 개칭되고 한자의 발음기호로 축소. </a:t>
            </a:r>
            <a:r>
              <a:rPr lang="en" sz="2000"/>
              <a:t>현재 대만에서 사용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907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600"/>
              <a:t>Chinese Transliteration Methods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1831388" y="1181837"/>
            <a:ext cx="5481223" cy="56738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632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FFFFFF"/>
                </a:solidFill>
              </a:rPr>
              <a:t>Chinese Transliteration Method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1241955" y="2284129"/>
            <a:ext cx="6660088" cy="1216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53" name="Shape 253"/>
          <p:cNvSpPr/>
          <p:nvPr/>
        </p:nvSpPr>
        <p:spPr>
          <a:xfrm>
            <a:off x="1241955" y="3500250"/>
            <a:ext cx="6654346" cy="31106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Chinese Tone(성조,聲調)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310747" y="2556363"/>
            <a:ext cx="8495453" cy="29029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Japanese Transliteration Method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Hepburn System(ヘボン式)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미국 선교사 James Curtis Hepburn이 1887년도에 고안한 로마자 표기 방법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kunrei System(訓令式)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1937년 일본정부가 발표한 로마자 표기 방법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Nippon System(日本式)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191919"/>
                </a:solidFill>
              </a:rPr>
              <a:t>田中館愛橘(tanakadate aikitsu)가 1881년도에 고안한 로마자 표기 방법. 훈령식과 비슷하고 거의 사용안함.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Word Processor System(ワープロ式)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몇 십년전 일본의 워드프로세서 전용 기계에서 사용했던 일본어 입력 방법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Japanese hiragana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91977" y="2674501"/>
            <a:ext cx="8560044" cy="31659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Japanese katakana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29334" y="2718090"/>
            <a:ext cx="8485330" cy="307878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Korean Transliteration Method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국어의 로마자 표기법(</a:t>
            </a:r>
            <a:r>
              <a:rPr lang="en" i="1" dirty="0">
                <a:solidFill>
                  <a:srgbClr val="000000"/>
                </a:solidFill>
              </a:rPr>
              <a:t>The Re-vised Romanization of Korean, </a:t>
            </a:r>
            <a:r>
              <a:rPr lang="en" dirty="0">
                <a:solidFill>
                  <a:srgbClr val="000000"/>
                </a:solidFill>
              </a:rPr>
              <a:t>abbreviation RRK</a:t>
            </a:r>
            <a:r>
              <a:rPr lang="en" i="1" dirty="0">
                <a:solidFill>
                  <a:srgbClr val="000000"/>
                </a:solidFill>
              </a:rPr>
              <a:t>)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2000년 7월 7일 공표된 로마자 표기법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매큔-라이샤워 표기법(</a:t>
            </a:r>
            <a:r>
              <a:rPr lang="en" i="1" dirty="0">
                <a:solidFill>
                  <a:srgbClr val="000000"/>
                </a:solidFill>
              </a:rPr>
              <a:t>Ministry of Education </a:t>
            </a:r>
            <a:r>
              <a:rPr lang="en" dirty="0">
                <a:solidFill>
                  <a:srgbClr val="000000"/>
                </a:solidFill>
              </a:rPr>
              <a:t>(문교부)</a:t>
            </a:r>
            <a:r>
              <a:rPr lang="en" i="1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derived from and sometimes referred to as </a:t>
            </a:r>
            <a:r>
              <a:rPr lang="en" i="1" dirty="0">
                <a:solidFill>
                  <a:srgbClr val="000000"/>
                </a:solidFill>
              </a:rPr>
              <a:t>McCune-Reischauer</a:t>
            </a:r>
            <a:r>
              <a:rPr lang="en" dirty="0">
                <a:solidFill>
                  <a:srgbClr val="000000"/>
                </a:solidFill>
              </a:rPr>
              <a:t>)	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1984년 1월 13일 공표된 로마자 표기법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한글학회(</a:t>
            </a:r>
            <a:r>
              <a:rPr lang="en" i="1" dirty="0">
                <a:solidFill>
                  <a:srgbClr val="000000"/>
                </a:solidFill>
              </a:rPr>
              <a:t>Korean Language Society</a:t>
            </a:r>
            <a:r>
              <a:rPr lang="en" dirty="0">
                <a:solidFill>
                  <a:srgbClr val="000000"/>
                </a:solidFill>
              </a:rPr>
              <a:t>)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1996년도에 발표된 로마자 표기법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046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Korean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963637" y="369788"/>
            <a:ext cx="6095971" cy="636443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한글의 문자 집합과 인코딩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algn="just" rtl="0">
              <a:buNone/>
            </a:pPr>
            <a:r>
              <a:rPr lang="en" sz="2600"/>
              <a:t>중국, 일본, 한국, 베트남(CJKV, Chinese-Japanese-Korean-Vietnamese)에서 사용하는</a:t>
            </a:r>
          </a:p>
          <a:p>
            <a:pPr lvl="0" algn="just" rtl="0">
              <a:buNone/>
            </a:pPr>
            <a:r>
              <a:rPr lang="en" sz="2600"/>
              <a:t>문자 집합</a:t>
            </a:r>
          </a:p>
          <a:p>
            <a:pPr marL="457200" lvl="0" indent="-419100" algn="just" rtl="0">
              <a:buClr>
                <a:schemeClr val="dk2"/>
              </a:buClr>
              <a:buSzPct val="192307"/>
              <a:buFont typeface="Arial"/>
              <a:buChar char="•"/>
            </a:pPr>
            <a:r>
              <a:rPr lang="en" sz="2600"/>
              <a:t>한글(Hangul)</a:t>
            </a:r>
          </a:p>
          <a:p>
            <a:pPr marL="457200" lvl="0" indent="-419100" rtl="0">
              <a:buClr>
                <a:schemeClr val="dk2"/>
              </a:buClr>
              <a:buSzPct val="192307"/>
              <a:buFont typeface="Arial"/>
              <a:buChar char="•"/>
            </a:pPr>
            <a:r>
              <a:rPr lang="en" sz="2600"/>
              <a:t>한자(</a:t>
            </a:r>
            <a:r>
              <a:rPr lang="en" sz="4800"/>
              <a:t>漢字,汉字,    字</a:t>
            </a:r>
            <a:r>
              <a:rPr lang="en" sz="2600"/>
              <a:t>,</a:t>
            </a:r>
            <a:r>
              <a:rPr lang="en" sz="2400"/>
              <a:t>Hanja,Hanzi,Kanji</a:t>
            </a:r>
            <a:r>
              <a:rPr lang="en" sz="2600"/>
              <a:t>)</a:t>
            </a:r>
          </a:p>
          <a:p>
            <a:pPr marL="457200" lvl="0" indent="-419100" algn="just" rtl="0">
              <a:buClr>
                <a:schemeClr val="dk2"/>
              </a:buClr>
              <a:buSzPct val="192307"/>
              <a:buFont typeface="Arial"/>
              <a:buChar char="•"/>
            </a:pPr>
            <a:r>
              <a:rPr lang="en" sz="2600"/>
              <a:t>히라가나(ひらがな,Hiragana)</a:t>
            </a:r>
          </a:p>
          <a:p>
            <a:pPr marL="457200" lvl="0" indent="-419100" algn="just" rtl="0">
              <a:buClr>
                <a:schemeClr val="dk2"/>
              </a:buClr>
              <a:buSzPct val="192307"/>
              <a:buFont typeface="Arial"/>
              <a:buChar char="•"/>
            </a:pPr>
            <a:r>
              <a:rPr lang="en" sz="2600"/>
              <a:t>카타카나(カタカナ,Katakana)</a:t>
            </a:r>
          </a:p>
          <a:p>
            <a:pPr marL="457200" lvl="0" indent="-419100" algn="just" rtl="0">
              <a:buClr>
                <a:schemeClr val="dk2"/>
              </a:buClr>
              <a:buSzPct val="192307"/>
              <a:buFont typeface="Arial"/>
              <a:buChar char="•"/>
            </a:pPr>
            <a:r>
              <a:rPr lang="en" sz="2600"/>
              <a:t>주음부호(注音符號,bofomopo)</a:t>
            </a:r>
          </a:p>
          <a:p>
            <a:pPr lvl="0" algn="just" rtl="0">
              <a:buNone/>
            </a:pPr>
            <a:r>
              <a:rPr lang="en" sz="2600"/>
              <a:t>확장 ASCII 코드로 이 모두를 처리할 수 없다.</a:t>
            </a:r>
          </a:p>
          <a:p>
            <a:pPr lvl="0" algn="just" rtl="0">
              <a:buNone/>
            </a:pPr>
            <a:r>
              <a:rPr lang="en" sz="2600"/>
              <a:t>어떻게?????</a:t>
            </a:r>
          </a:p>
        </p:txBody>
      </p:sp>
      <p:sp>
        <p:nvSpPr>
          <p:cNvPr id="66" name="Shape 66"/>
          <p:cNvSpPr/>
          <p:nvPr/>
        </p:nvSpPr>
        <p:spPr>
          <a:xfrm>
            <a:off x="4634785" y="3834991"/>
            <a:ext cx="690348" cy="6925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Korean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953825" y="1947332"/>
            <a:ext cx="7097433" cy="460280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Korean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773762" y="131250"/>
            <a:ext cx="5687706" cy="66001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CJK Chinese Character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1160172" y="1953048"/>
            <a:ext cx="6850287" cy="399335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15" name="Shape 315"/>
          <p:cNvSpPr/>
          <p:nvPr/>
        </p:nvSpPr>
        <p:spPr>
          <a:xfrm>
            <a:off x="1160172" y="5946404"/>
            <a:ext cx="6823654" cy="7736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CJK Chinese Character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720462" y="1947332"/>
            <a:ext cx="7417776" cy="45257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CJK Chinese Character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869183" y="2085182"/>
            <a:ext cx="6796033" cy="16972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926337" y="3858662"/>
            <a:ext cx="6760594" cy="149735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31" name="Shape 331"/>
          <p:cNvSpPr/>
          <p:nvPr/>
        </p:nvSpPr>
        <p:spPr>
          <a:xfrm>
            <a:off x="870125" y="5366087"/>
            <a:ext cx="6991734" cy="106612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Japanese Kokuji(国字)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457200" y="2005568"/>
            <a:ext cx="8022764" cy="46857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" name="Shape 338"/>
          <p:cNvSpPr/>
          <p:nvPr/>
        </p:nvSpPr>
        <p:spPr>
          <a:xfrm>
            <a:off x="609600" y="2157968"/>
            <a:ext cx="8022764" cy="46857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한국식 한자(Hanguksik hanja, 韓國式漢字)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2047434" y="2954788"/>
            <a:ext cx="5049130" cy="260538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한국식 한자(Hanguksik hanja, 韓國式漢字)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07084" y="2139419"/>
            <a:ext cx="8095881" cy="40963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Vietnamese </a:t>
            </a:r>
            <a:r>
              <a:rPr lang="en" b="0" dirty="0"/>
              <a:t>chữ Nôm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641514" y="2342112"/>
            <a:ext cx="7860971" cy="354249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Q&amp;A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빙산의 일각입니다. 아직도 정리할 것 많지만 대강 알아야하는 부분만 정리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한글의 문자 집합과 인코딩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조합형과 완성형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조합형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한글의 제자원리(</a:t>
            </a:r>
            <a:r>
              <a:rPr lang="en">
                <a:solidFill>
                  <a:srgbClr val="191919"/>
                </a:solidFill>
              </a:rPr>
              <a:t>制字原理)에 기반하여 초성[初聲；첫소리, 닿소리]·중성[中聲；가운뎃소리, 홀소리]·종성[終聲:끝소리, 닿소리]에 각각 코드를 할당하는 방식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완성형 - 한글 표준안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'가','갸','거',...,'각','간'과 같은 완성된 문자에 코드를 할당하는 방식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유니코드의 한글 표현방식도 완성형, 조합형.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완성형 종류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2바이트 완성형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완성된 음절을 코드와 일대일 대응하는 방식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KSC5601:1987 -&gt; 현재는 KSX1001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'가' - 0xB0A1, '각' - 0xB0A2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0xA1A1~0xFEFE 영역 사용 8836글자만 사용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한글은 2350자만, 한자는 4888자, 부호, 일본어, 키릴문자에는 1598자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현기증난단말이에요 "</a:t>
            </a:r>
            <a:r>
              <a:rPr lang="en" b="1"/>
              <a:t>똠방각하</a:t>
            </a:r>
            <a:r>
              <a:rPr lang="en"/>
              <a:t>"를 입력할수 없어요. 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확장 완성형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MS사에서 독자적으로 제정한 문자 집합 - MS949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통합형 한글 코드(UHC, Unified Hangul Code)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완성형에서 표현할 수 없던 8,822자 추가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확장 완성형의 문자 정렬에 문제가 있음.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Unicode?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dirty="0"/>
              <a:t>한글 - 대한민국(KSX1001, EUC-KR) 조선민주주의인민공화국(KPS-9566)</a:t>
            </a:r>
          </a:p>
          <a:p>
            <a:pPr lvl="0" rtl="0">
              <a:buNone/>
            </a:pPr>
            <a:r>
              <a:rPr lang="en" dirty="0"/>
              <a:t>일본어 - 일본(Shift JIS,EUC-JP)</a:t>
            </a:r>
          </a:p>
          <a:p>
            <a:pPr lvl="0" rtl="0">
              <a:buNone/>
            </a:pPr>
            <a:r>
              <a:rPr lang="en" dirty="0"/>
              <a:t>중국어(번체) - 대만(Big5, EUC-TW)</a:t>
            </a:r>
          </a:p>
          <a:p>
            <a:pPr lvl="0" rtl="0">
              <a:buNone/>
            </a:pPr>
            <a:r>
              <a:rPr lang="en" dirty="0"/>
              <a:t>중국어(간체) - 중국(GB, EUC-CN)</a:t>
            </a:r>
          </a:p>
          <a:p>
            <a:pPr lvl="0" rtl="0">
              <a:buNone/>
            </a:pPr>
            <a:r>
              <a:rPr lang="en" dirty="0"/>
              <a:t>동시에 한글, 일본어, 중국어 간체 번체 표현할수 없을까?</a:t>
            </a:r>
          </a:p>
          <a:p>
            <a:pPr lvl="0" rtl="0">
              <a:buNone/>
            </a:pPr>
            <a:r>
              <a:rPr lang="en" dirty="0"/>
              <a:t>유로화(</a:t>
            </a:r>
            <a:r>
              <a:rPr lang="en" dirty="0">
                <a:solidFill>
                  <a:srgbClr val="191919"/>
                </a:solidFill>
              </a:rPr>
              <a:t>€)를 어떻게 표현하나?</a:t>
            </a:r>
          </a:p>
          <a:p>
            <a:pPr lvl="0" rtl="0">
              <a:buNone/>
            </a:pPr>
            <a:r>
              <a:rPr lang="en" dirty="0"/>
              <a:t>이럴바에 동시에 표현해버릴까?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CJK Encoding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91" name="Shape 91"/>
          <p:cNvSpPr/>
          <p:nvPr/>
        </p:nvSpPr>
        <p:spPr>
          <a:xfrm>
            <a:off x="2102125" y="1720637"/>
            <a:ext cx="5052765" cy="510553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Unicode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Unicode 1.0.0 - 1991년 8월 제정</a:t>
            </a:r>
          </a:p>
          <a:p>
            <a:pPr lvl="0" rtl="0">
              <a:buNone/>
            </a:pPr>
            <a:r>
              <a:rPr lang="en"/>
              <a:t>(생략)</a:t>
            </a:r>
          </a:p>
          <a:p>
            <a:pPr lvl="0" rtl="0">
              <a:buNone/>
            </a:pPr>
            <a:r>
              <a:rPr lang="en"/>
              <a:t>Unicode 6.0 - 2010년 10월 11일 제정 </a:t>
            </a:r>
          </a:p>
          <a:p>
            <a:pPr lvl="0" rtl="0">
              <a:buNone/>
            </a:pPr>
            <a:r>
              <a:rPr lang="en"/>
              <a:t>Unicode 6.1 - 2012년 2월 1일 제정</a:t>
            </a:r>
          </a:p>
          <a:p>
            <a:pPr lvl="0" rtl="0"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http://ko.wikipedia.org/wiki/%EC%9C%A0%EB%8B%88%EC%BD%94%EB%93%9C</a:t>
            </a:r>
          </a:p>
          <a:p>
            <a:endParaRPr lang="en" u="sng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1389</Words>
  <Application>Microsoft Macintosh PowerPoint</Application>
  <PresentationFormat>On-screen Show (4:3)</PresentationFormat>
  <Paragraphs>236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/>
      <vt:lpstr/>
      <vt:lpstr>Research on CJKV Input Method System (1)</vt:lpstr>
      <vt:lpstr>Encoding</vt:lpstr>
      <vt:lpstr>영어의 문자 집합과 인코딩</vt:lpstr>
      <vt:lpstr>한글의 문자 집합과 인코딩</vt:lpstr>
      <vt:lpstr>한글의 문자 집합과 인코딩</vt:lpstr>
      <vt:lpstr>완성형 종류</vt:lpstr>
      <vt:lpstr>Unicode?</vt:lpstr>
      <vt:lpstr>CJK Encoding</vt:lpstr>
      <vt:lpstr>Unicode</vt:lpstr>
      <vt:lpstr>Unicode</vt:lpstr>
      <vt:lpstr>Unicode</vt:lpstr>
      <vt:lpstr>Unicode</vt:lpstr>
      <vt:lpstr>UTF-8 인코딩 방식</vt:lpstr>
      <vt:lpstr>유니코드에서 한글을 표현하는 방법</vt:lpstr>
      <vt:lpstr>한글 소리마디의 자모 결합하는 6가지 방법</vt:lpstr>
      <vt:lpstr>유니코드에서의 한글 소리 마디</vt:lpstr>
      <vt:lpstr>한글 자모 코드 영역</vt:lpstr>
      <vt:lpstr>유니코드 동치성(Unicode equivalence)</vt:lpstr>
      <vt:lpstr>유니코드에서 한자 표현은?</vt:lpstr>
      <vt:lpstr>한자 비교 모델</vt:lpstr>
      <vt:lpstr>QWERTY Keyboard</vt:lpstr>
      <vt:lpstr>Chinese Keyboard</vt:lpstr>
      <vt:lpstr>Chinese Keyboard</vt:lpstr>
      <vt:lpstr>Chinese Keyboard</vt:lpstr>
      <vt:lpstr>Japanese Keyboard</vt:lpstr>
      <vt:lpstr>Japanese Keyboard</vt:lpstr>
      <vt:lpstr>Korean Keyboard</vt:lpstr>
      <vt:lpstr>Korean Keyboard</vt:lpstr>
      <vt:lpstr>CJKV Locales, Writing Systems</vt:lpstr>
      <vt:lpstr>Writing Systems(입력방법)</vt:lpstr>
      <vt:lpstr>Chinese Transliteration Methods</vt:lpstr>
      <vt:lpstr>Chinese Transliteration Methods</vt:lpstr>
      <vt:lpstr>Chinese Transliteration Method</vt:lpstr>
      <vt:lpstr>Chinese Tone(성조,聲調)</vt:lpstr>
      <vt:lpstr>Japanese Transliteration Method</vt:lpstr>
      <vt:lpstr>Japanese hiragana</vt:lpstr>
      <vt:lpstr>Japanese katakana</vt:lpstr>
      <vt:lpstr>Korean Transliteration Method</vt:lpstr>
      <vt:lpstr>Korean</vt:lpstr>
      <vt:lpstr>Korean</vt:lpstr>
      <vt:lpstr>Korean</vt:lpstr>
      <vt:lpstr>CJK Chinese Character</vt:lpstr>
      <vt:lpstr>CJK Chinese Character</vt:lpstr>
      <vt:lpstr>CJK Chinese Character</vt:lpstr>
      <vt:lpstr>Japanese Kokuji(国字)</vt:lpstr>
      <vt:lpstr>한국식 한자(Hanguksik hanja, 韓國式漢字)</vt:lpstr>
      <vt:lpstr>한국식 한자(Hanguksik hanja, 韓國式漢字)</vt:lpstr>
      <vt:lpstr>Vietnamese chữ Nôm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on CJKV Input Method System (1)</dc:title>
  <cp:lastModifiedBy>Dae-Hyun Sung</cp:lastModifiedBy>
  <cp:revision>2</cp:revision>
  <dcterms:modified xsi:type="dcterms:W3CDTF">2012-10-20T03:06:38Z</dcterms:modified>
</cp:coreProperties>
</file>