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Slides/notesSlide14.xml" ContentType="application/vnd.openxmlformats-officedocument.presentationml.notesSlide+xml"/>
  <Override PartName="/ppt/notesSlides/_rels/notesSlide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3.png" ContentType="image/png"/>
  <Override PartName="/ppt/media/image28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9.jpeg" ContentType="image/jpe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50.png" ContentType="image/png"/>
  <Override PartName="/ppt/media/image5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슬라이드를 이동하려면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&lt;머리글&gt;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FBDC5CB-43F2-4435-BABC-0C46F1CD8A88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280" cy="400860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4282200" y="10155600"/>
            <a:ext cx="327528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2079026-2E7D-4909-B7D9-D7F55F273A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56000" y="1698120"/>
            <a:ext cx="8567280" cy="621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756000" y="1698120"/>
            <a:ext cx="8567280" cy="621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756000" y="1698120"/>
            <a:ext cx="8567280" cy="621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756000" y="1698120"/>
            <a:ext cx="8567280" cy="621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6000" y="1698120"/>
            <a:ext cx="8567280" cy="621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756000" y="1698120"/>
            <a:ext cx="8567280" cy="621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1400" y="5328360"/>
            <a:ext cx="9096120" cy="3038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DejaVu Sans"/>
              </a:rPr>
              <a:t>※ 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DejaVu Sans"/>
              </a:rPr>
              <a:t>본문의 예시 내용을 지우고 과제 내용으로 변경하여 사용하세요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latin typeface="굴림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91400" y="5328360"/>
            <a:ext cx="9096120" cy="3038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DejaVu Sans"/>
              </a:rPr>
              <a:t>※ 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DejaVu Sans"/>
              </a:rPr>
              <a:t>본문의 예시 내용을 지우고 과제 내용으로 변경하여 사용하세요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0320" y="5329440"/>
            <a:ext cx="9097200" cy="3038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본문의 예시 내용을 지우고 과제 내용으로 변경하여 사용하세요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360" y="227160"/>
            <a:ext cx="9072000" cy="945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마스터 제목 스타일 편집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360" y="1323360"/>
            <a:ext cx="9072000" cy="374184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마스터 텍스트 스타일을 편집합니다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 marL="743040" indent="-2854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둘째 수준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 marL="1143000" indent="-228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셋째 수준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넷째 수준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다섯째 수준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503640" y="5256000"/>
            <a:ext cx="2352240" cy="301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349E7A-4445-4A57-A8FB-51F1B9913968}" type="datetime"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8/6/20</a:t>
            </a:fld>
            <a:endParaRPr b="0" lang="en-US" sz="1000" spc="-1" strike="noStrike">
              <a:latin typeface="바탕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444120" y="5256000"/>
            <a:ext cx="3191760" cy="301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한이음 ▶ 프로그램 설계서</a:t>
            </a:r>
            <a:endParaRPr b="0" lang="en-US" sz="1000" spc="-1" strike="noStrike">
              <a:latin typeface="바탕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7223760" y="5471280"/>
            <a:ext cx="2352240" cy="161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8A404DD-09BE-43B7-98C8-8BD8ABD3D25A}" type="slidenum"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&lt;숫자&gt;</a:t>
            </a:fld>
            <a:endParaRPr b="0" lang="en-US" sz="10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90320" y="5329440"/>
            <a:ext cx="9097200" cy="3038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본문의 예시 내용을 지우고 과제 내용으로 변경하여 사용하세요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504360" y="227160"/>
            <a:ext cx="9072000" cy="9450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마스터 제목 스타일 편집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360" y="1323360"/>
            <a:ext cx="9072000" cy="374184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마스터 텍스트 스타일을 편집합니다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 marL="743040" indent="-2854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둘째 수준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 marL="1143000" indent="-228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셋째 수준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넷째 수준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DejaVu Sans"/>
              </a:rPr>
              <a:t>다섯째 수준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503640" y="5256000"/>
            <a:ext cx="2352240" cy="301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44A5964-7C59-40F4-9673-76AB875CE416}" type="datetime"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8/6/20</a:t>
            </a:fld>
            <a:endParaRPr b="0" lang="en-US" sz="1000" spc="-1" strike="noStrike">
              <a:latin typeface="바탕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3444120" y="5256000"/>
            <a:ext cx="3191760" cy="301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한이음 ▶ 프로그램 설계서</a:t>
            </a:r>
            <a:endParaRPr b="0" lang="en-US" sz="1000" spc="-1" strike="noStrike">
              <a:latin typeface="바탕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7223760" y="5471280"/>
            <a:ext cx="2352240" cy="161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23A2B2F-FAA7-46E4-A47B-A7310E9601B6}" type="slidenum"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&lt;숫자&gt;</a:t>
            </a:fld>
            <a:endParaRPr b="0" lang="en-US" sz="10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latin typeface="굴림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개요 텍스트의 서식을 편집하려면 클릭하십시오</a:t>
            </a:r>
            <a:endParaRPr b="0" lang="en-US" sz="18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굴림"/>
              </a:rPr>
              <a:t>2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3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굴림"/>
              </a:rPr>
              <a:t>4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5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6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7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56000" y="1698120"/>
            <a:ext cx="8567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latin typeface="굴림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3728160"/>
            <a:ext cx="10078920" cy="19414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그림 7" descr=""/>
          <p:cNvPicPr/>
          <p:nvPr/>
        </p:nvPicPr>
        <p:blipFill>
          <a:blip r:embed="rId1"/>
          <a:stretch/>
        </p:blipFill>
        <p:spPr>
          <a:xfrm>
            <a:off x="8908560" y="95760"/>
            <a:ext cx="1031040" cy="404280"/>
          </a:xfrm>
          <a:prstGeom prst="rect">
            <a:avLst/>
          </a:prstGeom>
          <a:ln>
            <a:noFill/>
          </a:ln>
        </p:spPr>
      </p:pic>
      <p:pic>
        <p:nvPicPr>
          <p:cNvPr id="246" name="Picture 13" descr=""/>
          <p:cNvPicPr/>
          <p:nvPr/>
        </p:nvPicPr>
        <p:blipFill>
          <a:blip r:embed="rId2"/>
          <a:srcRect l="1043" t="0" r="0" b="0"/>
          <a:stretch/>
        </p:blipFill>
        <p:spPr>
          <a:xfrm>
            <a:off x="0" y="632520"/>
            <a:ext cx="5197680" cy="291312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1596960" y="1585080"/>
            <a:ext cx="707184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000" spc="-151" strike="noStrike">
                <a:solidFill>
                  <a:srgbClr val="953735"/>
                </a:solidFill>
                <a:latin typeface="맑은 고딕"/>
                <a:ea typeface="DejaVu Sans"/>
              </a:rPr>
              <a:t>SW</a:t>
            </a:r>
            <a:r>
              <a:rPr b="1" lang="en-US" sz="5000" spc="-151" strike="noStrike">
                <a:solidFill>
                  <a:srgbClr val="953735"/>
                </a:solidFill>
                <a:latin typeface="맑은 고딕"/>
                <a:ea typeface="DejaVu Sans"/>
              </a:rPr>
              <a:t>개발</a:t>
            </a:r>
            <a:r>
              <a:rPr b="1" lang="en-US" sz="5000" spc="-151" strike="noStrike">
                <a:solidFill>
                  <a:srgbClr val="953735"/>
                </a:solidFill>
                <a:latin typeface="맑은 고딕"/>
                <a:ea typeface="DejaVu Sans"/>
              </a:rPr>
              <a:t>/HW</a:t>
            </a:r>
            <a:r>
              <a:rPr b="1" lang="en-US" sz="5000" spc="-151" strike="noStrike">
                <a:solidFill>
                  <a:srgbClr val="953735"/>
                </a:solidFill>
                <a:latin typeface="맑은 고딕"/>
                <a:ea typeface="DejaVu Sans"/>
              </a:rPr>
              <a:t>제작 설계서</a:t>
            </a:r>
            <a:endParaRPr b="0" lang="en-US" sz="5000" spc="-1" strike="noStrike">
              <a:latin typeface="굴림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943640" y="3251880"/>
            <a:ext cx="7043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51" strike="noStrike">
                <a:solidFill>
                  <a:srgbClr val="77787b"/>
                </a:solidFill>
                <a:latin typeface="맑은 고딕"/>
                <a:ea typeface="DejaVu Sans"/>
              </a:rPr>
              <a:t>프로젝트 명 </a:t>
            </a:r>
            <a:r>
              <a:rPr b="1" lang="en-US" sz="2400" spc="-151" strike="noStrike">
                <a:solidFill>
                  <a:srgbClr val="77787b"/>
                </a:solidFill>
                <a:latin typeface="맑은 고딕"/>
                <a:ea typeface="DejaVu Sans"/>
              </a:rPr>
              <a:t>: </a:t>
            </a:r>
            <a:r>
              <a:rPr b="1" lang="en-US" sz="2400" spc="-151" strike="noStrike">
                <a:solidFill>
                  <a:srgbClr val="77787b"/>
                </a:solidFill>
                <a:latin typeface="맑은 고딕"/>
                <a:ea typeface="DejaVu Sans"/>
              </a:rPr>
              <a:t>스마트 쓰레기통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3443760" y="5255280"/>
            <a:ext cx="3191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한이음 ▶ 프로그램 설계서</a:t>
            </a:r>
            <a:endParaRPr b="0" lang="en-US" sz="1200" spc="-1" strike="noStrike">
              <a:latin typeface="굴림"/>
            </a:endParaRPr>
          </a:p>
        </p:txBody>
      </p:sp>
      <p:grpSp>
        <p:nvGrpSpPr>
          <p:cNvPr id="250" name="Group 5"/>
          <p:cNvGrpSpPr/>
          <p:nvPr/>
        </p:nvGrpSpPr>
        <p:grpSpPr>
          <a:xfrm>
            <a:off x="83160" y="137880"/>
            <a:ext cx="2415960" cy="495720"/>
            <a:chOff x="83160" y="137880"/>
            <a:chExt cx="2415960" cy="495720"/>
          </a:xfrm>
        </p:grpSpPr>
        <p:grpSp>
          <p:nvGrpSpPr>
            <p:cNvPr id="251" name="Group 6"/>
            <p:cNvGrpSpPr/>
            <p:nvPr/>
          </p:nvGrpSpPr>
          <p:grpSpPr>
            <a:xfrm>
              <a:off x="803160" y="164520"/>
              <a:ext cx="1695960" cy="454680"/>
              <a:chOff x="803160" y="164520"/>
              <a:chExt cx="1695960" cy="454680"/>
            </a:xfrm>
          </p:grpSpPr>
          <p:sp>
            <p:nvSpPr>
              <p:cNvPr id="252" name="Line 7"/>
              <p:cNvSpPr/>
              <p:nvPr/>
            </p:nvSpPr>
            <p:spPr>
              <a:xfrm>
                <a:off x="803160" y="169920"/>
                <a:ext cx="1695960" cy="0"/>
              </a:xfrm>
              <a:prstGeom prst="line">
                <a:avLst/>
              </a:prstGeom>
              <a:ln w="38160">
                <a:solidFill>
                  <a:srgbClr val="3b5aa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CustomShape 8"/>
              <p:cNvSpPr/>
              <p:nvPr/>
            </p:nvSpPr>
            <p:spPr>
              <a:xfrm>
                <a:off x="836640" y="164520"/>
                <a:ext cx="143244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내가 기획한 </a:t>
                </a: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ICT</a:t>
                </a: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가</a:t>
                </a:r>
                <a:endParaRPr b="0" lang="en-US" sz="1200" spc="-1" strike="noStrike">
                  <a:latin typeface="굴림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세상을 바꾼다면</a:t>
                </a: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?</a:t>
                </a:r>
                <a:endParaRPr b="0" lang="en-US" sz="1200" spc="-1" strike="noStrike">
                  <a:latin typeface="굴림"/>
                </a:endParaRPr>
              </a:p>
            </p:txBody>
          </p:sp>
        </p:grpSp>
        <p:pic>
          <p:nvPicPr>
            <p:cNvPr id="254" name="Picture 3" descr=""/>
            <p:cNvPicPr/>
            <p:nvPr/>
          </p:nvPicPr>
          <p:blipFill>
            <a:blip r:embed="rId3"/>
            <a:stretch/>
          </p:blipFill>
          <p:spPr>
            <a:xfrm>
              <a:off x="83160" y="137880"/>
              <a:ext cx="668880" cy="495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5" name="CustomShape 9"/>
          <p:cNvSpPr/>
          <p:nvPr/>
        </p:nvSpPr>
        <p:spPr>
          <a:xfrm>
            <a:off x="891000" y="3930480"/>
            <a:ext cx="829584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2020. 08. XX</a:t>
            </a:r>
            <a:endParaRPr b="0" lang="en-US" sz="1600" spc="-1" strike="noStrike">
              <a:latin typeface="굴림"/>
            </a:endParaRPr>
          </a:p>
          <a:p>
            <a:pPr algn="ctr">
              <a:lnSpc>
                <a:spcPct val="150000"/>
              </a:lnSpc>
            </a:pP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[20_HF240]</a:t>
            </a: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환경을 생각하는 친환경 쓰레기 – 고광엽</a:t>
            </a: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손하영</a:t>
            </a: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송찬영</a:t>
            </a: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허정주</a:t>
            </a:r>
            <a:endParaRPr b="0" lang="en-US" sz="1600" spc="-1" strike="noStrike">
              <a:latin typeface="굴림"/>
            </a:endParaRPr>
          </a:p>
          <a:p>
            <a:pPr algn="ctr">
              <a:lnSpc>
                <a:spcPct val="150000"/>
              </a:lnSpc>
            </a:pP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Mentor  </a:t>
            </a:r>
            <a:r>
              <a:rPr b="0" lang="en-US" sz="1600" spc="-1" strike="noStrike">
                <a:solidFill>
                  <a:srgbClr val="404040"/>
                </a:solidFill>
                <a:latin typeface="맑은 고딕"/>
                <a:ea typeface="DejaVu Sans"/>
              </a:rPr>
              <a:t>전 일</a:t>
            </a:r>
            <a:endParaRPr b="0" lang="en-US" sz="16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18800" y="720"/>
            <a:ext cx="3412080" cy="9288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2"/>
          <p:cNvSpPr/>
          <p:nvPr/>
        </p:nvSpPr>
        <p:spPr>
          <a:xfrm>
            <a:off x="356760" y="591840"/>
            <a:ext cx="309456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메뉴 구성도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346" name="Picture 6" descr=""/>
          <p:cNvPicPr/>
          <p:nvPr/>
        </p:nvPicPr>
        <p:blipFill>
          <a:blip r:embed="rId1"/>
          <a:stretch/>
        </p:blipFill>
        <p:spPr>
          <a:xfrm>
            <a:off x="9247680" y="64800"/>
            <a:ext cx="745200" cy="328680"/>
          </a:xfrm>
          <a:prstGeom prst="rect">
            <a:avLst/>
          </a:prstGeom>
          <a:ln>
            <a:noFill/>
          </a:ln>
        </p:spPr>
      </p:pic>
      <p:pic>
        <p:nvPicPr>
          <p:cNvPr id="347" name="그림 295" descr=""/>
          <p:cNvPicPr/>
          <p:nvPr/>
        </p:nvPicPr>
        <p:blipFill>
          <a:blip r:embed="rId2"/>
          <a:stretch/>
        </p:blipFill>
        <p:spPr>
          <a:xfrm>
            <a:off x="720" y="1467360"/>
            <a:ext cx="10078920" cy="2817720"/>
          </a:xfrm>
          <a:prstGeom prst="rect">
            <a:avLst/>
          </a:prstGeom>
          <a:ln>
            <a:noFill/>
          </a:ln>
        </p:spPr>
      </p:pic>
      <p:sp>
        <p:nvSpPr>
          <p:cNvPr id="348" name="Line 3"/>
          <p:cNvSpPr/>
          <p:nvPr/>
        </p:nvSpPr>
        <p:spPr>
          <a:xfrm>
            <a:off x="3611160" y="453240"/>
            <a:ext cx="587412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349" name="Picture 2" descr=""/>
          <p:cNvPicPr/>
          <p:nvPr/>
        </p:nvPicPr>
        <p:blipFill>
          <a:blip r:embed="rId3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sp>
        <p:nvSpPr>
          <p:cNvPr id="350" name="CustomShape 4"/>
          <p:cNvSpPr/>
          <p:nvPr/>
        </p:nvSpPr>
        <p:spPr>
          <a:xfrm flipV="1">
            <a:off x="-575640" y="-576000"/>
            <a:ext cx="1180800" cy="116604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18800" y="720"/>
            <a:ext cx="3412080" cy="9288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2"/>
          <p:cNvSpPr/>
          <p:nvPr/>
        </p:nvSpPr>
        <p:spPr>
          <a:xfrm>
            <a:off x="3611160" y="453240"/>
            <a:ext cx="587412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353" name="Picture 6" descr=""/>
          <p:cNvPicPr/>
          <p:nvPr/>
        </p:nvPicPr>
        <p:blipFill>
          <a:blip r:embed="rId1"/>
          <a:stretch/>
        </p:blipFill>
        <p:spPr>
          <a:xfrm>
            <a:off x="9247680" y="65520"/>
            <a:ext cx="745200" cy="328680"/>
          </a:xfrm>
          <a:prstGeom prst="rect">
            <a:avLst/>
          </a:prstGeom>
          <a:ln>
            <a:noFill/>
          </a:ln>
        </p:spPr>
      </p:pic>
      <p:pic>
        <p:nvPicPr>
          <p:cNvPr id="354" name="Picture 2" descr=""/>
          <p:cNvPicPr/>
          <p:nvPr/>
        </p:nvPicPr>
        <p:blipFill>
          <a:blip r:embed="rId2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pic>
        <p:nvPicPr>
          <p:cNvPr id="355" name="Picture 2" descr=""/>
          <p:cNvPicPr/>
          <p:nvPr/>
        </p:nvPicPr>
        <p:blipFill>
          <a:blip r:embed="rId3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pic>
        <p:nvPicPr>
          <p:cNvPr id="356" name="Picture 2" descr=""/>
          <p:cNvPicPr/>
          <p:nvPr/>
        </p:nvPicPr>
        <p:blipFill>
          <a:blip r:embed="rId4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pic>
        <p:nvPicPr>
          <p:cNvPr id="357" name="Picture 2" descr=""/>
          <p:cNvPicPr/>
          <p:nvPr/>
        </p:nvPicPr>
        <p:blipFill>
          <a:blip r:embed="rId5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sp>
        <p:nvSpPr>
          <p:cNvPr id="358" name="Line 3"/>
          <p:cNvSpPr/>
          <p:nvPr/>
        </p:nvSpPr>
        <p:spPr>
          <a:xfrm>
            <a:off x="424080" y="540720"/>
            <a:ext cx="2592000" cy="0"/>
          </a:xfrm>
          <a:prstGeom prst="line">
            <a:avLst/>
          </a:prstGeom>
          <a:ln w="284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4"/>
          <p:cNvSpPr/>
          <p:nvPr/>
        </p:nvSpPr>
        <p:spPr>
          <a:xfrm flipV="1">
            <a:off x="-575640" y="-577440"/>
            <a:ext cx="1180800" cy="116604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5"/>
          <p:cNvSpPr/>
          <p:nvPr/>
        </p:nvSpPr>
        <p:spPr>
          <a:xfrm>
            <a:off x="324000" y="593640"/>
            <a:ext cx="295164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하드웨어 설계도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361" name="그림 1" descr=""/>
          <p:cNvPicPr/>
          <p:nvPr/>
        </p:nvPicPr>
        <p:blipFill>
          <a:blip r:embed="rId6"/>
          <a:stretch/>
        </p:blipFill>
        <p:spPr>
          <a:xfrm>
            <a:off x="1044000" y="1353960"/>
            <a:ext cx="7163640" cy="375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18800" y="720"/>
            <a:ext cx="3412080" cy="9288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2"/>
          <p:cNvSpPr/>
          <p:nvPr/>
        </p:nvSpPr>
        <p:spPr>
          <a:xfrm>
            <a:off x="356760" y="591840"/>
            <a:ext cx="309456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프로그램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-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목록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364" name="그림 312" descr=""/>
          <p:cNvPicPr/>
          <p:nvPr/>
        </p:nvPicPr>
        <p:blipFill>
          <a:blip r:embed="rId1"/>
          <a:stretch/>
        </p:blipFill>
        <p:spPr>
          <a:xfrm>
            <a:off x="7560" y="1227600"/>
            <a:ext cx="10078920" cy="3219120"/>
          </a:xfrm>
          <a:prstGeom prst="rect">
            <a:avLst/>
          </a:prstGeom>
          <a:ln>
            <a:noFill/>
          </a:ln>
        </p:spPr>
      </p:pic>
      <p:pic>
        <p:nvPicPr>
          <p:cNvPr id="365" name="Picture 6" descr=""/>
          <p:cNvPicPr/>
          <p:nvPr/>
        </p:nvPicPr>
        <p:blipFill>
          <a:blip r:embed="rId2"/>
          <a:stretch/>
        </p:blipFill>
        <p:spPr>
          <a:xfrm>
            <a:off x="9247680" y="64800"/>
            <a:ext cx="745200" cy="328680"/>
          </a:xfrm>
          <a:prstGeom prst="rect">
            <a:avLst/>
          </a:prstGeom>
          <a:ln>
            <a:noFill/>
          </a:ln>
        </p:spPr>
      </p:pic>
      <p:sp>
        <p:nvSpPr>
          <p:cNvPr id="366" name="Line 3"/>
          <p:cNvSpPr/>
          <p:nvPr/>
        </p:nvSpPr>
        <p:spPr>
          <a:xfrm>
            <a:off x="3611160" y="453240"/>
            <a:ext cx="587412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367" name="Picture 2" descr=""/>
          <p:cNvPicPr/>
          <p:nvPr/>
        </p:nvPicPr>
        <p:blipFill>
          <a:blip r:embed="rId3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sp>
        <p:nvSpPr>
          <p:cNvPr id="368" name="CustomShape 4"/>
          <p:cNvSpPr/>
          <p:nvPr/>
        </p:nvSpPr>
        <p:spPr>
          <a:xfrm flipV="1">
            <a:off x="-575640" y="-576000"/>
            <a:ext cx="1180800" cy="116604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18800" y="720"/>
            <a:ext cx="3412080" cy="92916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Line 2"/>
          <p:cNvSpPr/>
          <p:nvPr/>
        </p:nvSpPr>
        <p:spPr>
          <a:xfrm>
            <a:off x="467280" y="446760"/>
            <a:ext cx="2857320" cy="0"/>
          </a:xfrm>
          <a:prstGeom prst="line">
            <a:avLst/>
          </a:prstGeom>
          <a:ln w="284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Line 3"/>
          <p:cNvSpPr/>
          <p:nvPr/>
        </p:nvSpPr>
        <p:spPr>
          <a:xfrm>
            <a:off x="3610440" y="453240"/>
            <a:ext cx="587448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372" name="Picture 6" descr=""/>
          <p:cNvPicPr/>
          <p:nvPr/>
        </p:nvPicPr>
        <p:blipFill>
          <a:blip r:embed="rId1"/>
          <a:stretch/>
        </p:blipFill>
        <p:spPr>
          <a:xfrm>
            <a:off x="9246960" y="64080"/>
            <a:ext cx="745920" cy="328680"/>
          </a:xfrm>
          <a:prstGeom prst="rect">
            <a:avLst/>
          </a:prstGeom>
          <a:ln>
            <a:noFill/>
          </a:ln>
        </p:spPr>
      </p:pic>
      <p:pic>
        <p:nvPicPr>
          <p:cNvPr id="373" name="Picture 2" descr=""/>
          <p:cNvPicPr/>
          <p:nvPr/>
        </p:nvPicPr>
        <p:blipFill>
          <a:blip r:embed="rId2"/>
          <a:stretch/>
        </p:blipFill>
        <p:spPr>
          <a:xfrm>
            <a:off x="9564480" y="393840"/>
            <a:ext cx="500760" cy="131040"/>
          </a:xfrm>
          <a:prstGeom prst="rect">
            <a:avLst/>
          </a:prstGeom>
          <a:ln w="9360">
            <a:noFill/>
          </a:ln>
        </p:spPr>
      </p:pic>
      <p:sp>
        <p:nvSpPr>
          <p:cNvPr id="374" name="CustomShape 4"/>
          <p:cNvSpPr/>
          <p:nvPr/>
        </p:nvSpPr>
        <p:spPr>
          <a:xfrm flipV="1">
            <a:off x="-635760" y="-477000"/>
            <a:ext cx="1301400" cy="96408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443760" y="5255280"/>
            <a:ext cx="3191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한이음 ▶ 프로그램 설계서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76" name="CustomShape 6"/>
          <p:cNvSpPr/>
          <p:nvPr/>
        </p:nvSpPr>
        <p:spPr>
          <a:xfrm>
            <a:off x="912600" y="5123160"/>
            <a:ext cx="8175240" cy="50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324000" y="548640"/>
            <a:ext cx="309600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참조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- H/W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기능 실사사진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378" name="그림 326" descr=""/>
          <p:cNvPicPr/>
          <p:nvPr/>
        </p:nvPicPr>
        <p:blipFill>
          <a:blip r:embed="rId3"/>
          <a:stretch/>
        </p:blipFill>
        <p:spPr>
          <a:xfrm>
            <a:off x="720000" y="1080000"/>
            <a:ext cx="3841560" cy="4247280"/>
          </a:xfrm>
          <a:prstGeom prst="rect">
            <a:avLst/>
          </a:prstGeom>
          <a:ln>
            <a:noFill/>
          </a:ln>
        </p:spPr>
      </p:pic>
      <p:pic>
        <p:nvPicPr>
          <p:cNvPr id="379" name="그림 327" descr=""/>
          <p:cNvPicPr/>
          <p:nvPr/>
        </p:nvPicPr>
        <p:blipFill>
          <a:blip r:embed="rId4"/>
          <a:stretch/>
        </p:blipFill>
        <p:spPr>
          <a:xfrm>
            <a:off x="4824000" y="1296000"/>
            <a:ext cx="4543200" cy="761760"/>
          </a:xfrm>
          <a:prstGeom prst="rect">
            <a:avLst/>
          </a:prstGeom>
          <a:ln>
            <a:noFill/>
          </a:ln>
        </p:spPr>
      </p:pic>
      <p:pic>
        <p:nvPicPr>
          <p:cNvPr id="380" name="그림 328" descr=""/>
          <p:cNvPicPr/>
          <p:nvPr/>
        </p:nvPicPr>
        <p:blipFill>
          <a:blip r:embed="rId5"/>
          <a:stretch/>
        </p:blipFill>
        <p:spPr>
          <a:xfrm>
            <a:off x="4847040" y="2736360"/>
            <a:ext cx="465660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그림 7" descr=""/>
          <p:cNvPicPr/>
          <p:nvPr/>
        </p:nvPicPr>
        <p:blipFill>
          <a:blip r:embed="rId1"/>
          <a:stretch/>
        </p:blipFill>
        <p:spPr>
          <a:xfrm>
            <a:off x="8908560" y="95760"/>
            <a:ext cx="1031040" cy="404280"/>
          </a:xfrm>
          <a:prstGeom prst="rect">
            <a:avLst/>
          </a:prstGeom>
          <a:ln>
            <a:noFill/>
          </a:ln>
        </p:spPr>
      </p:pic>
      <p:pic>
        <p:nvPicPr>
          <p:cNvPr id="382" name="Picture 13" descr=""/>
          <p:cNvPicPr/>
          <p:nvPr/>
        </p:nvPicPr>
        <p:blipFill>
          <a:blip r:embed="rId2"/>
          <a:srcRect l="1043" t="0" r="0" b="0"/>
          <a:stretch/>
        </p:blipFill>
        <p:spPr>
          <a:xfrm rot="10800000">
            <a:off x="4747680" y="2666880"/>
            <a:ext cx="5332320" cy="2988720"/>
          </a:xfrm>
          <a:prstGeom prst="rect">
            <a:avLst/>
          </a:prstGeom>
          <a:ln>
            <a:noFill/>
          </a:ln>
        </p:spPr>
      </p:pic>
      <p:sp>
        <p:nvSpPr>
          <p:cNvPr id="383" name="CustomShape 1"/>
          <p:cNvSpPr/>
          <p:nvPr/>
        </p:nvSpPr>
        <p:spPr>
          <a:xfrm>
            <a:off x="3432960" y="2478240"/>
            <a:ext cx="321336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000" spc="-151" strike="noStrike">
                <a:solidFill>
                  <a:srgbClr val="3b5aa8"/>
                </a:solidFill>
                <a:latin typeface="맑은 고딕"/>
                <a:ea typeface="DejaVu Sans"/>
              </a:rPr>
              <a:t>Thank you</a:t>
            </a:r>
            <a:endParaRPr b="0" lang="en-US" sz="5000" spc="-1" strike="noStrike">
              <a:latin typeface="굴림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3443760" y="5255280"/>
            <a:ext cx="3191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한이음 ▶ 프로그램 설계서</a:t>
            </a:r>
            <a:endParaRPr b="0" lang="en-US" sz="1200" spc="-1" strike="noStrike">
              <a:latin typeface="굴림"/>
            </a:endParaRPr>
          </a:p>
        </p:txBody>
      </p:sp>
      <p:grpSp>
        <p:nvGrpSpPr>
          <p:cNvPr id="385" name="Group 3"/>
          <p:cNvGrpSpPr/>
          <p:nvPr/>
        </p:nvGrpSpPr>
        <p:grpSpPr>
          <a:xfrm>
            <a:off x="83160" y="137880"/>
            <a:ext cx="2415960" cy="495720"/>
            <a:chOff x="83160" y="137880"/>
            <a:chExt cx="2415960" cy="495720"/>
          </a:xfrm>
        </p:grpSpPr>
        <p:grpSp>
          <p:nvGrpSpPr>
            <p:cNvPr id="386" name="Group 4"/>
            <p:cNvGrpSpPr/>
            <p:nvPr/>
          </p:nvGrpSpPr>
          <p:grpSpPr>
            <a:xfrm>
              <a:off x="803160" y="164520"/>
              <a:ext cx="1695960" cy="454680"/>
              <a:chOff x="803160" y="164520"/>
              <a:chExt cx="1695960" cy="454680"/>
            </a:xfrm>
          </p:grpSpPr>
          <p:sp>
            <p:nvSpPr>
              <p:cNvPr id="387" name="Line 5"/>
              <p:cNvSpPr/>
              <p:nvPr/>
            </p:nvSpPr>
            <p:spPr>
              <a:xfrm>
                <a:off x="803160" y="169920"/>
                <a:ext cx="1695960" cy="0"/>
              </a:xfrm>
              <a:prstGeom prst="line">
                <a:avLst/>
              </a:prstGeom>
              <a:ln w="38160">
                <a:solidFill>
                  <a:srgbClr val="3b5aa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8" name="CustomShape 6"/>
              <p:cNvSpPr/>
              <p:nvPr/>
            </p:nvSpPr>
            <p:spPr>
              <a:xfrm>
                <a:off x="836640" y="164520"/>
                <a:ext cx="1432440" cy="45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내가 기획한 </a:t>
                </a: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ICT</a:t>
                </a: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가</a:t>
                </a:r>
                <a:endParaRPr b="0" lang="en-US" sz="1200" spc="-1" strike="noStrike">
                  <a:latin typeface="굴림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세상을 바꾼다면</a:t>
                </a:r>
                <a:r>
                  <a:rPr b="1" lang="en-US" sz="1200" spc="-1" strike="noStrike">
                    <a:solidFill>
                      <a:srgbClr val="3b5aa8"/>
                    </a:solidFill>
                    <a:latin typeface="굴림"/>
                    <a:ea typeface="DejaVu Sans"/>
                  </a:rPr>
                  <a:t>?</a:t>
                </a:r>
                <a:endParaRPr b="0" lang="en-US" sz="1200" spc="-1" strike="noStrike">
                  <a:latin typeface="굴림"/>
                </a:endParaRPr>
              </a:p>
            </p:txBody>
          </p:sp>
        </p:grpSp>
        <p:pic>
          <p:nvPicPr>
            <p:cNvPr id="389" name="Picture 3" descr=""/>
            <p:cNvPicPr/>
            <p:nvPr/>
          </p:nvPicPr>
          <p:blipFill>
            <a:blip r:embed="rId3"/>
            <a:stretch/>
          </p:blipFill>
          <p:spPr>
            <a:xfrm>
              <a:off x="83160" y="137880"/>
              <a:ext cx="668880" cy="495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90" name="CustomShape 7"/>
          <p:cNvSpPr/>
          <p:nvPr/>
        </p:nvSpPr>
        <p:spPr>
          <a:xfrm>
            <a:off x="1071360" y="5335200"/>
            <a:ext cx="7778520" cy="29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18800" y="720"/>
            <a:ext cx="3412080" cy="92916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2"/>
          <p:cNvSpPr/>
          <p:nvPr/>
        </p:nvSpPr>
        <p:spPr>
          <a:xfrm>
            <a:off x="467280" y="446760"/>
            <a:ext cx="2857320" cy="0"/>
          </a:xfrm>
          <a:prstGeom prst="line">
            <a:avLst/>
          </a:prstGeom>
          <a:ln w="284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Line 3"/>
          <p:cNvSpPr/>
          <p:nvPr/>
        </p:nvSpPr>
        <p:spPr>
          <a:xfrm>
            <a:off x="3610440" y="453240"/>
            <a:ext cx="587448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59" name="CustomShape 4"/>
          <p:cNvSpPr/>
          <p:nvPr/>
        </p:nvSpPr>
        <p:spPr>
          <a:xfrm>
            <a:off x="356760" y="572040"/>
            <a:ext cx="309456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요구사항 정의서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260" name="Picture 6" descr=""/>
          <p:cNvPicPr/>
          <p:nvPr/>
        </p:nvPicPr>
        <p:blipFill>
          <a:blip r:embed="rId1"/>
          <a:stretch/>
        </p:blipFill>
        <p:spPr>
          <a:xfrm>
            <a:off x="9246960" y="64080"/>
            <a:ext cx="745920" cy="328680"/>
          </a:xfrm>
          <a:prstGeom prst="rect">
            <a:avLst/>
          </a:prstGeom>
          <a:ln>
            <a:noFill/>
          </a:ln>
        </p:spPr>
      </p:pic>
      <p:pic>
        <p:nvPicPr>
          <p:cNvPr id="261" name="Picture 2" descr=""/>
          <p:cNvPicPr/>
          <p:nvPr/>
        </p:nvPicPr>
        <p:blipFill>
          <a:blip r:embed="rId2"/>
          <a:stretch/>
        </p:blipFill>
        <p:spPr>
          <a:xfrm>
            <a:off x="9564480" y="393840"/>
            <a:ext cx="500760" cy="131040"/>
          </a:xfrm>
          <a:prstGeom prst="rect">
            <a:avLst/>
          </a:prstGeom>
          <a:ln w="9360">
            <a:noFill/>
          </a:ln>
        </p:spPr>
      </p:pic>
      <p:sp>
        <p:nvSpPr>
          <p:cNvPr id="262" name="CustomShape 5"/>
          <p:cNvSpPr/>
          <p:nvPr/>
        </p:nvSpPr>
        <p:spPr>
          <a:xfrm flipV="1">
            <a:off x="-635760" y="-477000"/>
            <a:ext cx="1301400" cy="96408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6"/>
          <p:cNvSpPr/>
          <p:nvPr/>
        </p:nvSpPr>
        <p:spPr>
          <a:xfrm>
            <a:off x="3443760" y="5255280"/>
            <a:ext cx="3191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한이음 ▶ 프로그램 설계서</a:t>
            </a:r>
            <a:endParaRPr b="0" lang="en-US" sz="1200" spc="-1" strike="noStrike">
              <a:latin typeface="굴림"/>
            </a:endParaRPr>
          </a:p>
        </p:txBody>
      </p:sp>
      <p:graphicFrame>
        <p:nvGraphicFramePr>
          <p:cNvPr id="264" name="Table 7"/>
          <p:cNvGraphicFramePr/>
          <p:nvPr/>
        </p:nvGraphicFramePr>
        <p:xfrm>
          <a:off x="277200" y="1048680"/>
          <a:ext cx="4761720" cy="3809520"/>
        </p:xfrm>
        <a:graphic>
          <a:graphicData uri="http://schemas.openxmlformats.org/drawingml/2006/table">
            <a:tbl>
              <a:tblPr/>
              <a:tblGrid>
                <a:gridCol w="475920"/>
                <a:gridCol w="1348920"/>
                <a:gridCol w="2937240"/>
              </a:tblGrid>
              <a:tr h="33516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solidFill>
                      <a:srgbClr val="b9cde5"/>
                    </a:solidFill>
                  </a:tcPr>
                </a:tc>
              </a:tr>
              <a:tr h="750600">
                <a:tc rowSpan="3"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S/W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쓰레기통 위치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안드로이드 애플리케이션을 통해 지도에 표시 되어 있는 쓰레기통 위치를 확인할 수 있다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785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쓰레기 투기 확인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안드로이드 애플리케이션을 통해 라즈베리 카메라를 통하여 실시간으로 확인이 가능하다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52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쓰레기 인식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딥 러닝을 통해 쓰레기를 종류별로 학습 시켜 쓰레기를 보여줄 때 마다 쓰레기를 구분한다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6000" marR="3600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5" name="Table 8"/>
          <p:cNvGraphicFramePr/>
          <p:nvPr/>
        </p:nvGraphicFramePr>
        <p:xfrm>
          <a:off x="5268960" y="1048680"/>
          <a:ext cx="4532760" cy="3822120"/>
        </p:xfrm>
        <a:graphic>
          <a:graphicData uri="http://schemas.openxmlformats.org/drawingml/2006/table">
            <a:tbl>
              <a:tblPr/>
              <a:tblGrid>
                <a:gridCol w="475920"/>
                <a:gridCol w="1348920"/>
                <a:gridCol w="2708280"/>
              </a:tblGrid>
              <a:tr h="335160">
                <a:tc>
                  <a:txBody>
                    <a:bodyPr lIns="30960" rIns="3096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solidFill>
                      <a:srgbClr val="b9cde5"/>
                    </a:solidFill>
                  </a:tcPr>
                </a:tc>
              </a:tr>
              <a:tr h="51156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H/W</a:t>
                      </a:r>
                      <a:endParaRPr b="0" lang="en-US" sz="1000" spc="-1" strike="noStrike">
                        <a:latin typeface="굴림"/>
                      </a:endParaRPr>
                    </a:p>
                  </a:txBody>
                  <a:tcPr marL="91440" marR="91440">
                    <a:lnT w="36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라즈베리파이 웹 서버 연동</a:t>
                      </a:r>
                      <a:endParaRPr b="0" lang="en-US" sz="1000" spc="-1" strike="noStrike">
                        <a:latin typeface="굴림"/>
                      </a:endParaRPr>
                    </a:p>
                  </a:txBody>
                  <a:tcPr marL="30960" marR="30960"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원활한 물체 인식을 위한 웹 서버 연동을 합니다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b="0" lang="en-US" sz="10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27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쓰레기 채움 감지</a:t>
                      </a:r>
                      <a:endParaRPr b="0" lang="en-US" sz="10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물체 감지 센서를 활용하여 쓰레기가 가득 찼을 경우를 감지합니다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b="0" lang="en-US" sz="10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0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쓰레기 채움 알림</a:t>
                      </a:r>
                      <a:endParaRPr b="0" lang="en-US" sz="10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부서 센서를 활용하여 쓰레기가 가득 찼을 경우 부저가 울립니다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b="0" lang="en-US" sz="10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702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쓰레기 자동 열림</a:t>
                      </a:r>
                      <a:endParaRPr b="0" lang="en-US" sz="10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0960" rIns="30960">
                      <a:noAutofit/>
                    </a:bodyPr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모터 센서를 활용하여 쓰레기를 감지했을 때 해당 쓰레기통이 자동으로 열리게 합니다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b="0" lang="en-US" sz="1000" spc="-1" strike="noStrike">
                        <a:latin typeface="굴림"/>
                      </a:endParaRPr>
                    </a:p>
                  </a:txBody>
                  <a:tcPr marL="30960" marR="30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6" name="CustomShape 9"/>
          <p:cNvSpPr/>
          <p:nvPr/>
        </p:nvSpPr>
        <p:spPr>
          <a:xfrm>
            <a:off x="912600" y="5255280"/>
            <a:ext cx="8175240" cy="37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18800" y="720"/>
            <a:ext cx="3412080" cy="92916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2"/>
          <p:cNvSpPr/>
          <p:nvPr/>
        </p:nvSpPr>
        <p:spPr>
          <a:xfrm>
            <a:off x="467280" y="446760"/>
            <a:ext cx="2857320" cy="0"/>
          </a:xfrm>
          <a:prstGeom prst="line">
            <a:avLst/>
          </a:prstGeom>
          <a:ln w="284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3"/>
          <p:cNvSpPr/>
          <p:nvPr/>
        </p:nvSpPr>
        <p:spPr>
          <a:xfrm>
            <a:off x="3610440" y="453240"/>
            <a:ext cx="587448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0" name="CustomShape 4"/>
          <p:cNvSpPr/>
          <p:nvPr/>
        </p:nvSpPr>
        <p:spPr>
          <a:xfrm>
            <a:off x="356760" y="572040"/>
            <a:ext cx="325332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기능 처리도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(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기능 흐름도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)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271" name="Picture 6" descr=""/>
          <p:cNvPicPr/>
          <p:nvPr/>
        </p:nvPicPr>
        <p:blipFill>
          <a:blip r:embed="rId1"/>
          <a:stretch/>
        </p:blipFill>
        <p:spPr>
          <a:xfrm>
            <a:off x="9246960" y="64080"/>
            <a:ext cx="745920" cy="328680"/>
          </a:xfrm>
          <a:prstGeom prst="rect">
            <a:avLst/>
          </a:prstGeom>
          <a:ln>
            <a:noFill/>
          </a:ln>
        </p:spPr>
      </p:pic>
      <p:pic>
        <p:nvPicPr>
          <p:cNvPr id="272" name="Picture 2" descr=""/>
          <p:cNvPicPr/>
          <p:nvPr/>
        </p:nvPicPr>
        <p:blipFill>
          <a:blip r:embed="rId2"/>
          <a:stretch/>
        </p:blipFill>
        <p:spPr>
          <a:xfrm>
            <a:off x="9564480" y="393840"/>
            <a:ext cx="500760" cy="131040"/>
          </a:xfrm>
          <a:prstGeom prst="rect">
            <a:avLst/>
          </a:prstGeom>
          <a:ln w="9360">
            <a:noFill/>
          </a:ln>
        </p:spPr>
      </p:pic>
      <p:sp>
        <p:nvSpPr>
          <p:cNvPr id="273" name="CustomShape 5"/>
          <p:cNvSpPr/>
          <p:nvPr/>
        </p:nvSpPr>
        <p:spPr>
          <a:xfrm flipV="1">
            <a:off x="-635760" y="-477000"/>
            <a:ext cx="1301400" cy="96408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6"/>
          <p:cNvSpPr/>
          <p:nvPr/>
        </p:nvSpPr>
        <p:spPr>
          <a:xfrm>
            <a:off x="3443760" y="5255280"/>
            <a:ext cx="3191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한이음 ▶ 프로그램 설계서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912600" y="5123160"/>
            <a:ext cx="8175240" cy="50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그림 3" descr=""/>
          <p:cNvPicPr/>
          <p:nvPr/>
        </p:nvPicPr>
        <p:blipFill>
          <a:blip r:embed="rId3"/>
          <a:stretch/>
        </p:blipFill>
        <p:spPr>
          <a:xfrm>
            <a:off x="654120" y="1280160"/>
            <a:ext cx="8770320" cy="3688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18800" y="720"/>
            <a:ext cx="3412080" cy="92916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Line 2"/>
          <p:cNvSpPr/>
          <p:nvPr/>
        </p:nvSpPr>
        <p:spPr>
          <a:xfrm>
            <a:off x="467280" y="446760"/>
            <a:ext cx="2857320" cy="0"/>
          </a:xfrm>
          <a:prstGeom prst="line">
            <a:avLst/>
          </a:prstGeom>
          <a:ln w="284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Line 3"/>
          <p:cNvSpPr/>
          <p:nvPr/>
        </p:nvSpPr>
        <p:spPr>
          <a:xfrm>
            <a:off x="3610440" y="453240"/>
            <a:ext cx="587448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356760" y="572040"/>
            <a:ext cx="325332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기능 처리도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(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기능 흐름도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)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281" name="Picture 6" descr=""/>
          <p:cNvPicPr/>
          <p:nvPr/>
        </p:nvPicPr>
        <p:blipFill>
          <a:blip r:embed="rId1"/>
          <a:stretch/>
        </p:blipFill>
        <p:spPr>
          <a:xfrm>
            <a:off x="9246960" y="64080"/>
            <a:ext cx="745920" cy="328680"/>
          </a:xfrm>
          <a:prstGeom prst="rect">
            <a:avLst/>
          </a:prstGeom>
          <a:ln>
            <a:noFill/>
          </a:ln>
        </p:spPr>
      </p:pic>
      <p:pic>
        <p:nvPicPr>
          <p:cNvPr id="282" name="Picture 2" descr=""/>
          <p:cNvPicPr/>
          <p:nvPr/>
        </p:nvPicPr>
        <p:blipFill>
          <a:blip r:embed="rId2"/>
          <a:stretch/>
        </p:blipFill>
        <p:spPr>
          <a:xfrm>
            <a:off x="9564480" y="393840"/>
            <a:ext cx="500760" cy="131040"/>
          </a:xfrm>
          <a:prstGeom prst="rect">
            <a:avLst/>
          </a:prstGeom>
          <a:ln w="9360">
            <a:noFill/>
          </a:ln>
        </p:spPr>
      </p:pic>
      <p:sp>
        <p:nvSpPr>
          <p:cNvPr id="283" name="CustomShape 5"/>
          <p:cNvSpPr/>
          <p:nvPr/>
        </p:nvSpPr>
        <p:spPr>
          <a:xfrm flipV="1">
            <a:off x="-635760" y="-477000"/>
            <a:ext cx="1301400" cy="96408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6"/>
          <p:cNvSpPr/>
          <p:nvPr/>
        </p:nvSpPr>
        <p:spPr>
          <a:xfrm>
            <a:off x="3443760" y="5255280"/>
            <a:ext cx="3191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한이음 ▶ 프로그램 설계서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912600" y="5123160"/>
            <a:ext cx="8175240" cy="50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그림 4" descr=""/>
          <p:cNvPicPr/>
          <p:nvPr/>
        </p:nvPicPr>
        <p:blipFill>
          <a:blip r:embed="rId3"/>
          <a:stretch/>
        </p:blipFill>
        <p:spPr>
          <a:xfrm>
            <a:off x="741600" y="1377360"/>
            <a:ext cx="8505000" cy="3593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18800" y="720"/>
            <a:ext cx="3412080" cy="92916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Line 2"/>
          <p:cNvSpPr/>
          <p:nvPr/>
        </p:nvSpPr>
        <p:spPr>
          <a:xfrm>
            <a:off x="467280" y="446760"/>
            <a:ext cx="2857320" cy="0"/>
          </a:xfrm>
          <a:prstGeom prst="line">
            <a:avLst/>
          </a:prstGeom>
          <a:ln w="284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3"/>
          <p:cNvSpPr/>
          <p:nvPr/>
        </p:nvSpPr>
        <p:spPr>
          <a:xfrm>
            <a:off x="3610440" y="453240"/>
            <a:ext cx="587448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90" name="CustomShape 4"/>
          <p:cNvSpPr/>
          <p:nvPr/>
        </p:nvSpPr>
        <p:spPr>
          <a:xfrm>
            <a:off x="356760" y="572040"/>
            <a:ext cx="325332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기능 처리도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(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기능 흐름도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)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291" name="Picture 6" descr=""/>
          <p:cNvPicPr/>
          <p:nvPr/>
        </p:nvPicPr>
        <p:blipFill>
          <a:blip r:embed="rId1"/>
          <a:stretch/>
        </p:blipFill>
        <p:spPr>
          <a:xfrm>
            <a:off x="9246960" y="64080"/>
            <a:ext cx="745920" cy="328680"/>
          </a:xfrm>
          <a:prstGeom prst="rect">
            <a:avLst/>
          </a:prstGeom>
          <a:ln>
            <a:noFill/>
          </a:ln>
        </p:spPr>
      </p:pic>
      <p:pic>
        <p:nvPicPr>
          <p:cNvPr id="292" name="Picture 2" descr=""/>
          <p:cNvPicPr/>
          <p:nvPr/>
        </p:nvPicPr>
        <p:blipFill>
          <a:blip r:embed="rId2"/>
          <a:stretch/>
        </p:blipFill>
        <p:spPr>
          <a:xfrm>
            <a:off x="9564480" y="393840"/>
            <a:ext cx="500760" cy="131040"/>
          </a:xfrm>
          <a:prstGeom prst="rect">
            <a:avLst/>
          </a:prstGeom>
          <a:ln w="9360">
            <a:noFill/>
          </a:ln>
        </p:spPr>
      </p:pic>
      <p:sp>
        <p:nvSpPr>
          <p:cNvPr id="293" name="CustomShape 5"/>
          <p:cNvSpPr/>
          <p:nvPr/>
        </p:nvSpPr>
        <p:spPr>
          <a:xfrm flipV="1">
            <a:off x="-635760" y="-477000"/>
            <a:ext cx="1301400" cy="96408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3443760" y="5255280"/>
            <a:ext cx="3191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한이음 ▶ 프로그램 설계서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912600" y="5123160"/>
            <a:ext cx="8175240" cy="50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그림 3" descr=""/>
          <p:cNvPicPr/>
          <p:nvPr/>
        </p:nvPicPr>
        <p:blipFill>
          <a:blip r:embed="rId3"/>
          <a:stretch/>
        </p:blipFill>
        <p:spPr>
          <a:xfrm>
            <a:off x="937800" y="1370160"/>
            <a:ext cx="8175240" cy="3442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348920" y="-720"/>
            <a:ext cx="2559240" cy="92988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Line 2"/>
          <p:cNvSpPr/>
          <p:nvPr/>
        </p:nvSpPr>
        <p:spPr>
          <a:xfrm>
            <a:off x="1609560" y="446760"/>
            <a:ext cx="2143080" cy="720"/>
          </a:xfrm>
          <a:prstGeom prst="line">
            <a:avLst/>
          </a:prstGeom>
          <a:ln w="28440">
            <a:solidFill>
              <a:schemeClr val="bg1">
                <a:lumMod val="95000"/>
                <a:alpha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Line 3"/>
          <p:cNvSpPr/>
          <p:nvPr/>
        </p:nvSpPr>
        <p:spPr>
          <a:xfrm>
            <a:off x="3967920" y="453240"/>
            <a:ext cx="4406400" cy="720"/>
          </a:xfrm>
          <a:prstGeom prst="line">
            <a:avLst/>
          </a:prstGeom>
          <a:ln w="28440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00" name="CustomShape 4"/>
          <p:cNvSpPr/>
          <p:nvPr/>
        </p:nvSpPr>
        <p:spPr>
          <a:xfrm>
            <a:off x="1526400" y="572760"/>
            <a:ext cx="24411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Arial"/>
                <a:ea typeface="맑은 고딕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알고리즘</a:t>
            </a:r>
            <a:r>
              <a:rPr b="1" lang="en-US" sz="1700" spc="-1" strike="noStrike">
                <a:solidFill>
                  <a:srgbClr val="ffffff"/>
                </a:solidFill>
                <a:latin typeface="Arial"/>
                <a:ea typeface="맑은 고딕"/>
              </a:rPr>
              <a:t> </a:t>
            </a:r>
            <a:r>
              <a:rPr b="1" lang="en-US" sz="17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명세서</a:t>
            </a:r>
            <a:r>
              <a:rPr b="1" lang="en-US" sz="1700" spc="-1" strike="noStrike">
                <a:solidFill>
                  <a:srgbClr val="ffffff"/>
                </a:solidFill>
                <a:latin typeface="Arial"/>
                <a:ea typeface="맑은 고딕"/>
              </a:rPr>
              <a:t> 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301" name="그림 28" descr=""/>
          <p:cNvPicPr/>
          <p:nvPr/>
        </p:nvPicPr>
        <p:blipFill>
          <a:blip r:embed="rId1"/>
          <a:stretch/>
        </p:blipFill>
        <p:spPr>
          <a:xfrm>
            <a:off x="8195400" y="64800"/>
            <a:ext cx="560520" cy="329040"/>
          </a:xfrm>
          <a:prstGeom prst="rect">
            <a:avLst/>
          </a:prstGeom>
          <a:ln>
            <a:noFill/>
          </a:ln>
        </p:spPr>
      </p:pic>
      <p:pic>
        <p:nvPicPr>
          <p:cNvPr id="302" name="그림 29" descr=""/>
          <p:cNvPicPr/>
          <p:nvPr/>
        </p:nvPicPr>
        <p:blipFill>
          <a:blip r:embed="rId2"/>
          <a:stretch/>
        </p:blipFill>
        <p:spPr>
          <a:xfrm>
            <a:off x="8433360" y="394200"/>
            <a:ext cx="376200" cy="131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 flipV="1">
            <a:off x="782280" y="-476280"/>
            <a:ext cx="975600" cy="96408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560"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6"/>
          <p:cNvSpPr/>
          <p:nvPr/>
        </p:nvSpPr>
        <p:spPr>
          <a:xfrm>
            <a:off x="1442880" y="1219320"/>
            <a:ext cx="3548520" cy="3626280"/>
          </a:xfrm>
          <a:prstGeom prst="rect">
            <a:avLst/>
          </a:prstGeom>
          <a:noFill/>
          <a:ln>
            <a:solidFill>
              <a:schemeClr val="accent1">
                <a:alpha val="10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7"/>
          <p:cNvSpPr/>
          <p:nvPr/>
        </p:nvSpPr>
        <p:spPr>
          <a:xfrm>
            <a:off x="5039280" y="1219320"/>
            <a:ext cx="3548520" cy="3626280"/>
          </a:xfrm>
          <a:prstGeom prst="rect">
            <a:avLst/>
          </a:prstGeom>
          <a:noFill/>
          <a:ln>
            <a:solidFill>
              <a:schemeClr val="accent1">
                <a:alpha val="10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그림 51" descr=""/>
          <p:cNvPicPr/>
          <p:nvPr/>
        </p:nvPicPr>
        <p:blipFill>
          <a:blip r:embed="rId3"/>
          <a:stretch/>
        </p:blipFill>
        <p:spPr>
          <a:xfrm>
            <a:off x="5128200" y="2055600"/>
            <a:ext cx="3346560" cy="1861920"/>
          </a:xfrm>
          <a:prstGeom prst="rect">
            <a:avLst/>
          </a:prstGeom>
          <a:ln>
            <a:noFill/>
          </a:ln>
        </p:spPr>
      </p:pic>
      <p:pic>
        <p:nvPicPr>
          <p:cNvPr id="307" name="그림 52" descr=""/>
          <p:cNvPicPr/>
          <p:nvPr/>
        </p:nvPicPr>
        <p:blipFill>
          <a:blip r:embed="rId4"/>
          <a:stretch/>
        </p:blipFill>
        <p:spPr>
          <a:xfrm>
            <a:off x="2368440" y="1341720"/>
            <a:ext cx="1600560" cy="346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348920" y="-720"/>
            <a:ext cx="2559240" cy="92988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2"/>
          <p:cNvSpPr/>
          <p:nvPr/>
        </p:nvSpPr>
        <p:spPr>
          <a:xfrm>
            <a:off x="1609560" y="446760"/>
            <a:ext cx="2143080" cy="720"/>
          </a:xfrm>
          <a:prstGeom prst="line">
            <a:avLst/>
          </a:prstGeom>
          <a:ln w="28440">
            <a:solidFill>
              <a:schemeClr val="bg1">
                <a:lumMod val="95000"/>
                <a:alpha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3"/>
          <p:cNvSpPr/>
          <p:nvPr/>
        </p:nvSpPr>
        <p:spPr>
          <a:xfrm>
            <a:off x="3967920" y="453240"/>
            <a:ext cx="4406400" cy="720"/>
          </a:xfrm>
          <a:prstGeom prst="line">
            <a:avLst/>
          </a:prstGeom>
          <a:ln w="28440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1526400" y="572760"/>
            <a:ext cx="24411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Arial"/>
                <a:ea typeface="맑은 고딕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알고리즘</a:t>
            </a:r>
            <a:r>
              <a:rPr b="1" lang="en-US" sz="1700" spc="-1" strike="noStrike">
                <a:solidFill>
                  <a:srgbClr val="ffffff"/>
                </a:solidFill>
                <a:latin typeface="Arial"/>
                <a:ea typeface="맑은 고딕"/>
              </a:rPr>
              <a:t> </a:t>
            </a:r>
            <a:r>
              <a:rPr b="1" lang="en-US" sz="17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상세</a:t>
            </a:r>
            <a:r>
              <a:rPr b="1" lang="en-US" sz="1700" spc="-1" strike="noStrike">
                <a:solidFill>
                  <a:srgbClr val="ffffff"/>
                </a:solidFill>
                <a:latin typeface="Arial"/>
                <a:ea typeface="맑은 고딕"/>
              </a:rPr>
              <a:t> </a:t>
            </a:r>
            <a:r>
              <a:rPr b="1" lang="en-US" sz="17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설명서</a:t>
            </a:r>
            <a:endParaRPr b="0" lang="en-US" sz="1700" spc="-1" strike="noStrike">
              <a:latin typeface="굴림"/>
            </a:endParaRPr>
          </a:p>
        </p:txBody>
      </p:sp>
      <p:pic>
        <p:nvPicPr>
          <p:cNvPr id="312" name="그림 28" descr=""/>
          <p:cNvPicPr/>
          <p:nvPr/>
        </p:nvPicPr>
        <p:blipFill>
          <a:blip r:embed="rId1"/>
          <a:stretch/>
        </p:blipFill>
        <p:spPr>
          <a:xfrm>
            <a:off x="8195400" y="64800"/>
            <a:ext cx="560520" cy="329040"/>
          </a:xfrm>
          <a:prstGeom prst="rect">
            <a:avLst/>
          </a:prstGeom>
          <a:ln>
            <a:noFill/>
          </a:ln>
        </p:spPr>
      </p:pic>
      <p:pic>
        <p:nvPicPr>
          <p:cNvPr id="313" name="그림 29" descr=""/>
          <p:cNvPicPr/>
          <p:nvPr/>
        </p:nvPicPr>
        <p:blipFill>
          <a:blip r:embed="rId2"/>
          <a:stretch/>
        </p:blipFill>
        <p:spPr>
          <a:xfrm>
            <a:off x="8433360" y="394200"/>
            <a:ext cx="376200" cy="131040"/>
          </a:xfrm>
          <a:prstGeom prst="rect">
            <a:avLst/>
          </a:prstGeom>
          <a:ln>
            <a:noFill/>
          </a:ln>
        </p:spPr>
      </p:pic>
      <p:sp>
        <p:nvSpPr>
          <p:cNvPr id="314" name="CustomShape 5"/>
          <p:cNvSpPr/>
          <p:nvPr/>
        </p:nvSpPr>
        <p:spPr>
          <a:xfrm flipV="1">
            <a:off x="782280" y="-476280"/>
            <a:ext cx="975600" cy="96408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560"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6"/>
          <p:cNvSpPr/>
          <p:nvPr/>
        </p:nvSpPr>
        <p:spPr>
          <a:xfrm>
            <a:off x="1443240" y="1218600"/>
            <a:ext cx="7226640" cy="2126160"/>
          </a:xfrm>
          <a:prstGeom prst="rect">
            <a:avLst/>
          </a:prstGeom>
          <a:noFill/>
          <a:ln>
            <a:solidFill>
              <a:schemeClr val="accent1">
                <a:alpha val="10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7"/>
          <p:cNvSpPr/>
          <p:nvPr/>
        </p:nvSpPr>
        <p:spPr>
          <a:xfrm>
            <a:off x="1452960" y="3542040"/>
            <a:ext cx="7216560" cy="1573920"/>
          </a:xfrm>
          <a:prstGeom prst="rect">
            <a:avLst/>
          </a:prstGeom>
          <a:noFill/>
          <a:ln>
            <a:solidFill>
              <a:schemeClr val="accent1">
                <a:alpha val="10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그림 51" descr=""/>
          <p:cNvPicPr/>
          <p:nvPr/>
        </p:nvPicPr>
        <p:blipFill>
          <a:blip r:embed="rId3"/>
          <a:stretch/>
        </p:blipFill>
        <p:spPr>
          <a:xfrm>
            <a:off x="2266920" y="3542760"/>
            <a:ext cx="5138640" cy="1520640"/>
          </a:xfrm>
          <a:prstGeom prst="rect">
            <a:avLst/>
          </a:prstGeom>
          <a:ln>
            <a:noFill/>
          </a:ln>
        </p:spPr>
      </p:pic>
      <p:pic>
        <p:nvPicPr>
          <p:cNvPr id="318" name="그림 52" descr=""/>
          <p:cNvPicPr/>
          <p:nvPr/>
        </p:nvPicPr>
        <p:blipFill>
          <a:blip r:embed="rId4"/>
          <a:stretch/>
        </p:blipFill>
        <p:spPr>
          <a:xfrm>
            <a:off x="1443240" y="1316520"/>
            <a:ext cx="7184520" cy="163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18800" y="720"/>
            <a:ext cx="3412080" cy="92916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Line 2"/>
          <p:cNvSpPr/>
          <p:nvPr/>
        </p:nvSpPr>
        <p:spPr>
          <a:xfrm>
            <a:off x="467280" y="446760"/>
            <a:ext cx="2857320" cy="0"/>
          </a:xfrm>
          <a:prstGeom prst="line">
            <a:avLst/>
          </a:prstGeom>
          <a:ln w="284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Line 3"/>
          <p:cNvSpPr/>
          <p:nvPr/>
        </p:nvSpPr>
        <p:spPr>
          <a:xfrm>
            <a:off x="3610440" y="453240"/>
            <a:ext cx="587448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22" name="CustomShape 4"/>
          <p:cNvSpPr/>
          <p:nvPr/>
        </p:nvSpPr>
        <p:spPr>
          <a:xfrm>
            <a:off x="356400" y="572040"/>
            <a:ext cx="392976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서비스 구성도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- </a:t>
            </a:r>
            <a:r>
              <a:rPr b="1" lang="en-US" sz="1050" spc="-1" strike="noStrike">
                <a:solidFill>
                  <a:srgbClr val="ffffff"/>
                </a:solidFill>
                <a:latin typeface="굴림"/>
                <a:ea typeface="DejaVu Sans"/>
              </a:rPr>
              <a:t>서비스 시나리오</a:t>
            </a:r>
            <a:endParaRPr b="0" lang="en-US" sz="1050" spc="-1" strike="noStrike">
              <a:latin typeface="굴림"/>
            </a:endParaRPr>
          </a:p>
        </p:txBody>
      </p:sp>
      <p:pic>
        <p:nvPicPr>
          <p:cNvPr id="323" name="Picture 6" descr=""/>
          <p:cNvPicPr/>
          <p:nvPr/>
        </p:nvPicPr>
        <p:blipFill>
          <a:blip r:embed="rId1"/>
          <a:stretch/>
        </p:blipFill>
        <p:spPr>
          <a:xfrm>
            <a:off x="9246960" y="64080"/>
            <a:ext cx="745920" cy="328680"/>
          </a:xfrm>
          <a:prstGeom prst="rect">
            <a:avLst/>
          </a:prstGeom>
          <a:ln>
            <a:noFill/>
          </a:ln>
        </p:spPr>
      </p:pic>
      <p:pic>
        <p:nvPicPr>
          <p:cNvPr id="324" name="Picture 2" descr=""/>
          <p:cNvPicPr/>
          <p:nvPr/>
        </p:nvPicPr>
        <p:blipFill>
          <a:blip r:embed="rId2"/>
          <a:stretch/>
        </p:blipFill>
        <p:spPr>
          <a:xfrm>
            <a:off x="9564480" y="393840"/>
            <a:ext cx="500760" cy="131040"/>
          </a:xfrm>
          <a:prstGeom prst="rect">
            <a:avLst/>
          </a:prstGeom>
          <a:ln w="9360">
            <a:noFill/>
          </a:ln>
        </p:spPr>
      </p:pic>
      <p:sp>
        <p:nvSpPr>
          <p:cNvPr id="325" name="CustomShape 5"/>
          <p:cNvSpPr/>
          <p:nvPr/>
        </p:nvSpPr>
        <p:spPr>
          <a:xfrm flipV="1">
            <a:off x="-635760" y="-477000"/>
            <a:ext cx="1301400" cy="96408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6"/>
          <p:cNvSpPr/>
          <p:nvPr/>
        </p:nvSpPr>
        <p:spPr>
          <a:xfrm>
            <a:off x="3443760" y="5255280"/>
            <a:ext cx="3191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한이음 ▶ 프로그램 설계서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245160" y="1217880"/>
            <a:ext cx="4729680" cy="3626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8"/>
          <p:cNvSpPr/>
          <p:nvPr/>
        </p:nvSpPr>
        <p:spPr>
          <a:xfrm>
            <a:off x="5039280" y="1217880"/>
            <a:ext cx="4729680" cy="3626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쓰레기통 사용</a:t>
            </a:r>
            <a:endParaRPr b="0" lang="en-US" sz="1800" spc="-1" strike="noStrike">
              <a:latin typeface="굴림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사용자가 쓰레기통 앞에 설치된 카메라에 쓰레기를 보여줌</a:t>
            </a:r>
            <a:endParaRPr b="0" lang="en-US" sz="1200" spc="-1" strike="noStrike">
              <a:latin typeface="굴림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실시간으로 켜져 있는 카메라에 비춰진 쓰레기를 인식</a:t>
            </a:r>
            <a:endParaRPr b="0" lang="en-US" sz="1200" spc="-1" strike="noStrike">
              <a:latin typeface="굴림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인식된 쓰레기에 해당하는 쓰레기통 오픈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지도 사용</a:t>
            </a:r>
            <a:endParaRPr b="0" lang="en-US" sz="1800" spc="-1" strike="noStrike">
              <a:latin typeface="굴림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사용자가 앱을 실행</a:t>
            </a:r>
            <a:endParaRPr b="0" lang="en-US" sz="1100" spc="-1" strike="noStrike">
              <a:latin typeface="굴림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지도 앱을 사용하여 내 위치 확인을 이용해 현재 위치 확인</a:t>
            </a:r>
            <a:endParaRPr b="0" lang="en-US" sz="1100" spc="-1" strike="noStrike">
              <a:latin typeface="굴림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쓰레기통 위치가 마킹 되어져 있음으로 현재위치와 쓰레기통 거리를 확인 후 길찾기 </a:t>
            </a:r>
            <a:endParaRPr b="0" lang="en-US" sz="11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스트리밍 사용</a:t>
            </a:r>
            <a:endParaRPr b="0" lang="en-US" sz="1800" spc="-1" strike="noStrike">
              <a:latin typeface="굴림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사용자가 앱을 실행</a:t>
            </a:r>
            <a:endParaRPr b="0" lang="en-US" sz="1100" spc="-1" strike="noStrike">
              <a:latin typeface="굴림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실시간 스트리밍 앱을 통해 쓰레기통에 설치된 카메라를 이용해 쓰레기통 앞을 확인 후 불법투기나 훼손행위 신고 가능</a:t>
            </a:r>
            <a:endParaRPr b="0" lang="en-US" sz="11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굴림"/>
            </a:endParaRPr>
          </a:p>
        </p:txBody>
      </p:sp>
      <p:pic>
        <p:nvPicPr>
          <p:cNvPr id="329" name="그림 3" descr=""/>
          <p:cNvPicPr/>
          <p:nvPr/>
        </p:nvPicPr>
        <p:blipFill>
          <a:blip r:embed="rId3"/>
          <a:stretch/>
        </p:blipFill>
        <p:spPr>
          <a:xfrm>
            <a:off x="664920" y="1343160"/>
            <a:ext cx="3554280" cy="3376440"/>
          </a:xfrm>
          <a:prstGeom prst="rect">
            <a:avLst/>
          </a:prstGeom>
          <a:ln>
            <a:noFill/>
          </a:ln>
        </p:spPr>
      </p:pic>
      <p:sp>
        <p:nvSpPr>
          <p:cNvPr id="330" name="CustomShape 9"/>
          <p:cNvSpPr/>
          <p:nvPr/>
        </p:nvSpPr>
        <p:spPr>
          <a:xfrm>
            <a:off x="768240" y="5025960"/>
            <a:ext cx="8810280" cy="578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Line 1"/>
          <p:cNvSpPr/>
          <p:nvPr/>
        </p:nvSpPr>
        <p:spPr>
          <a:xfrm>
            <a:off x="3611160" y="453240"/>
            <a:ext cx="5874120" cy="0"/>
          </a:xfrm>
          <a:prstGeom prst="line">
            <a:avLst/>
          </a:prstGeom>
          <a:ln w="28440">
            <a:solidFill>
              <a:srgbClr val="3b5aa8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332" name="Picture 6" descr=""/>
          <p:cNvPicPr/>
          <p:nvPr/>
        </p:nvPicPr>
        <p:blipFill>
          <a:blip r:embed="rId1"/>
          <a:stretch/>
        </p:blipFill>
        <p:spPr>
          <a:xfrm>
            <a:off x="9247680" y="65520"/>
            <a:ext cx="745200" cy="328680"/>
          </a:xfrm>
          <a:prstGeom prst="rect">
            <a:avLst/>
          </a:prstGeom>
          <a:ln>
            <a:noFill/>
          </a:ln>
        </p:spPr>
      </p:pic>
      <p:pic>
        <p:nvPicPr>
          <p:cNvPr id="333" name="Picture 2" descr=""/>
          <p:cNvPicPr/>
          <p:nvPr/>
        </p:nvPicPr>
        <p:blipFill>
          <a:blip r:embed="rId2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pic>
        <p:nvPicPr>
          <p:cNvPr id="334" name="Picture 2" descr=""/>
          <p:cNvPicPr/>
          <p:nvPr/>
        </p:nvPicPr>
        <p:blipFill>
          <a:blip r:embed="rId3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pic>
        <p:nvPicPr>
          <p:cNvPr id="335" name="Picture 2" descr=""/>
          <p:cNvPicPr/>
          <p:nvPr/>
        </p:nvPicPr>
        <p:blipFill>
          <a:blip r:embed="rId4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pic>
        <p:nvPicPr>
          <p:cNvPr id="336" name="Picture 2" descr=""/>
          <p:cNvPicPr/>
          <p:nvPr/>
        </p:nvPicPr>
        <p:blipFill>
          <a:blip r:embed="rId5"/>
          <a:stretch/>
        </p:blipFill>
        <p:spPr>
          <a:xfrm>
            <a:off x="9564840" y="393840"/>
            <a:ext cx="500760" cy="130320"/>
          </a:xfrm>
          <a:prstGeom prst="rect">
            <a:avLst/>
          </a:prstGeom>
          <a:ln w="9360"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324000" y="485640"/>
            <a:ext cx="295164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하드웨어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/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센서 구성도</a:t>
            </a:r>
            <a:endParaRPr b="0" lang="en-US" sz="1700" spc="-1" strike="noStrike">
              <a:latin typeface="굴림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108000" y="0"/>
            <a:ext cx="3096000" cy="112428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324000" y="738000"/>
            <a:ext cx="295164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| 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하드웨어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/</a:t>
            </a:r>
            <a:r>
              <a:rPr b="1" lang="en-US" sz="1700" spc="-1" strike="noStrike">
                <a:solidFill>
                  <a:srgbClr val="ffffff"/>
                </a:solidFill>
                <a:latin typeface="굴림"/>
                <a:ea typeface="DejaVu Sans"/>
              </a:rPr>
              <a:t>센서 구성도</a:t>
            </a:r>
            <a:endParaRPr b="0" lang="en-US" sz="1700" spc="-1" strike="noStrike">
              <a:latin typeface="굴림"/>
            </a:endParaRPr>
          </a:p>
        </p:txBody>
      </p:sp>
      <p:sp>
        <p:nvSpPr>
          <p:cNvPr id="340" name="Line 5"/>
          <p:cNvSpPr/>
          <p:nvPr/>
        </p:nvSpPr>
        <p:spPr>
          <a:xfrm>
            <a:off x="424080" y="540720"/>
            <a:ext cx="2592000" cy="0"/>
          </a:xfrm>
          <a:prstGeom prst="line">
            <a:avLst/>
          </a:prstGeom>
          <a:ln w="284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6"/>
          <p:cNvSpPr/>
          <p:nvPr/>
        </p:nvSpPr>
        <p:spPr>
          <a:xfrm flipV="1">
            <a:off x="-531720" y="-577440"/>
            <a:ext cx="1180800" cy="116604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42" name="Table 7"/>
          <p:cNvGraphicFramePr/>
          <p:nvPr/>
        </p:nvGraphicFramePr>
        <p:xfrm>
          <a:off x="5955120" y="752400"/>
          <a:ext cx="3447720" cy="4679640"/>
        </p:xfrm>
        <a:graphic>
          <a:graphicData uri="http://schemas.openxmlformats.org/drawingml/2006/table">
            <a:tbl>
              <a:tblPr/>
              <a:tblGrid>
                <a:gridCol w="730800"/>
                <a:gridCol w="700920"/>
                <a:gridCol w="2016360"/>
              </a:tblGrid>
              <a:tr h="401040"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센서 종류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연결 핀 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solidFill>
                      <a:srgbClr val="b9cde5"/>
                    </a:solidFill>
                  </a:tcPr>
                </a:tc>
              </a:tr>
              <a:tr h="391680">
                <a:tc rowSpan="3"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서브 모터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VCC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Ground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1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5V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1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번 핀에 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1680">
                <a:tc rowSpan="3"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적외선 송수신</a:t>
                      </a:r>
                      <a:endParaRPr b="0" lang="en-US" sz="900" spc="-1" strike="noStrike">
                        <a:latin typeface="굴림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센서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VCC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Ground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1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5V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1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번 핀에 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1680">
                <a:tc rowSpan="3"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적외선 감지 센서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VCC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Ground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1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5V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1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번 핀에 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3840">
                <a:tc>
                  <a:txBody>
                    <a:bodyPr lIns="57960" rIns="5796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Camera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57960" rIns="5796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라즈베리 파이의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CSI Camera Connector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연결</a:t>
                      </a:r>
                      <a:endParaRPr b="0" lang="en-US" sz="900" spc="-1" strike="noStrike">
                        <a:latin typeface="굴림"/>
                      </a:endParaRPr>
                    </a:p>
                  </a:txBody>
                  <a:tcPr marL="57960" marR="57960">
                    <a:lnL w="3600">
                      <a:solidFill>
                        <a:srgbClr val="000000"/>
                      </a:solidFill>
                    </a:lnL>
                    <a:lnR w="3600">
                      <a:solidFill>
                        <a:srgbClr val="000000"/>
                      </a:solidFill>
                    </a:lnR>
                    <a:lnT w="3600">
                      <a:solidFill>
                        <a:srgbClr val="000000"/>
                      </a:solidFill>
                    </a:lnT>
                    <a:lnB w="36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343" name="그림 2" descr=""/>
          <p:cNvPicPr/>
          <p:nvPr/>
        </p:nvPicPr>
        <p:blipFill>
          <a:blip r:embed="rId6"/>
          <a:stretch/>
        </p:blipFill>
        <p:spPr>
          <a:xfrm>
            <a:off x="278280" y="1224360"/>
            <a:ext cx="5121720" cy="398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Trio_Office/6.2.8.2$Windows_x86 LibreOffice_project/</Application>
  <Pages>14</Pages>
  <Words>0</Words>
  <Characters>0</Characters>
  <CharactersWithSpaces>0</CharactersWithSpace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2020-08-06T11:42:47Z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</vt:lpwstr>
  </property>
  <property fmtid="{D5CDD505-2E9C-101B-9397-08002B2CF9AE}" pid="3" name="DocSecurity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