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303" r:id="rId3"/>
    <p:sldId id="321" r:id="rId4"/>
    <p:sldId id="304" r:id="rId5"/>
    <p:sldId id="310" r:id="rId6"/>
    <p:sldId id="305" r:id="rId7"/>
    <p:sldId id="307" r:id="rId8"/>
    <p:sldId id="315" r:id="rId9"/>
    <p:sldId id="318" r:id="rId10"/>
    <p:sldId id="322" r:id="rId11"/>
    <p:sldId id="302" r:id="rId12"/>
    <p:sldId id="320"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78D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63537"/>
  </p:normalViewPr>
  <p:slideViewPr>
    <p:cSldViewPr snapToGrid="0">
      <p:cViewPr varScale="1">
        <p:scale>
          <a:sx n="79" d="100"/>
          <a:sy n="79" d="100"/>
        </p:scale>
        <p:origin x="24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Titanic Survivors by Passenger Type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spPr>
            <a:solidFill>
              <a:srgbClr val="4B78D7"/>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Calibri" panose="020F0502020204030204" pitchFamily="34" charset="0"/>
                    <a:ea typeface="+mn-ea"/>
                    <a:cs typeface="Calibri" panose="020F0502020204030204" pitchFamily="34"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Children </c:v>
                </c:pt>
                <c:pt idx="1">
                  <c:v>Adult Females </c:v>
                </c:pt>
                <c:pt idx="2">
                  <c:v>Adult Males</c:v>
                </c:pt>
              </c:strCache>
            </c:strRef>
          </c:cat>
          <c:val>
            <c:numRef>
              <c:f>Sheet1!$B$2:$B$4</c:f>
              <c:numCache>
                <c:formatCode>General</c:formatCode>
                <c:ptCount val="3"/>
                <c:pt idx="0">
                  <c:v>50.8</c:v>
                </c:pt>
                <c:pt idx="1">
                  <c:v>71.5</c:v>
                </c:pt>
                <c:pt idx="2">
                  <c:v>16.8</c:v>
                </c:pt>
              </c:numCache>
            </c:numRef>
          </c:val>
          <c:extLst>
            <c:ext xmlns:c16="http://schemas.microsoft.com/office/drawing/2014/chart" uri="{C3380CC4-5D6E-409C-BE32-E72D297353CC}">
              <c16:uniqueId val="{00000000-1532-C142-917D-B253EEF371AB}"/>
            </c:ext>
          </c:extLst>
        </c:ser>
        <c:dLbls>
          <c:showLegendKey val="0"/>
          <c:showVal val="0"/>
          <c:showCatName val="0"/>
          <c:showSerName val="0"/>
          <c:showPercent val="0"/>
          <c:showBubbleSize val="0"/>
        </c:dLbls>
        <c:gapWidth val="182"/>
        <c:axId val="455335519"/>
        <c:axId val="455337231"/>
      </c:barChart>
      <c:catAx>
        <c:axId val="45533551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Calibri" panose="020F0502020204030204" pitchFamily="34" charset="0"/>
                <a:ea typeface="+mn-ea"/>
                <a:cs typeface="Calibri" panose="020F0502020204030204" pitchFamily="34" charset="0"/>
              </a:defRPr>
            </a:pPr>
            <a:endParaRPr lang="en-US"/>
          </a:p>
        </c:txPr>
        <c:crossAx val="455337231"/>
        <c:crosses val="autoZero"/>
        <c:auto val="1"/>
        <c:lblAlgn val="ctr"/>
        <c:lblOffset val="100"/>
        <c:noMultiLvlLbl val="0"/>
      </c:catAx>
      <c:valAx>
        <c:axId val="45533723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5335519"/>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B90D21-1285-584E-B0FA-088372C12282}" type="datetimeFigureOut">
              <a:rPr lang="en-US" smtClean="0"/>
              <a:t>4/29/24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BA482-DB9A-C243-AF29-54FA7D072E78}" type="slidenum">
              <a:rPr lang="en-US" smtClean="0"/>
              <a:t>‹#›</a:t>
            </a:fld>
            <a:endParaRPr lang="en-US"/>
          </a:p>
        </p:txBody>
      </p:sp>
    </p:spTree>
    <p:extLst>
      <p:ext uri="{BB962C8B-B14F-4D97-AF65-F5344CB8AC3E}">
        <p14:creationId xmlns:p14="http://schemas.microsoft.com/office/powerpoint/2010/main" val="1574990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a:t>
            </a:r>
          </a:p>
          <a:p>
            <a:pPr marL="171450" indent="-171450">
              <a:buFontTx/>
              <a:buChar char="-"/>
            </a:pPr>
            <a:r>
              <a:rPr lang="en-US" dirty="0"/>
              <a:t>Introduce the topic and the question that you are investigating.</a:t>
            </a:r>
          </a:p>
          <a:p>
            <a:pPr algn="l"/>
            <a:endParaRPr lang="en-US" b="0" i="0" dirty="0">
              <a:solidFill>
                <a:srgbClr val="000000"/>
              </a:solidFill>
              <a:effectLst/>
              <a:highlight>
                <a:srgbClr val="F6F6EF"/>
              </a:highlight>
              <a:latin typeface="Verdana" panose="020B0604030504040204" pitchFamily="34" charset="0"/>
            </a:endParaRPr>
          </a:p>
          <a:p>
            <a:pPr marL="171450" indent="-171450">
              <a:buFontTx/>
              <a:buChar char="-"/>
            </a:pPr>
            <a:endParaRPr lang="en-US" dirty="0"/>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E47BA482-DB9A-C243-AF29-54FA7D072E78}" type="slidenum">
              <a:rPr lang="en-US" smtClean="0"/>
              <a:t>1</a:t>
            </a:fld>
            <a:endParaRPr lang="en-US"/>
          </a:p>
        </p:txBody>
      </p:sp>
    </p:spTree>
    <p:extLst>
      <p:ext uri="{BB962C8B-B14F-4D97-AF65-F5344CB8AC3E}">
        <p14:creationId xmlns:p14="http://schemas.microsoft.com/office/powerpoint/2010/main" val="31312523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0F72B-75D2-E176-EC7D-1635B6D51A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48D5FB-202C-3ED4-F407-F45C455B2D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BDC162-2888-28A1-2A2F-4861E03F0927}"/>
              </a:ext>
            </a:extLst>
          </p:cNvPr>
          <p:cNvSpPr>
            <a:spLocks noGrp="1"/>
          </p:cNvSpPr>
          <p:nvPr>
            <p:ph type="body" idx="1"/>
          </p:nvPr>
        </p:nvSpPr>
        <p:spPr/>
        <p:txBody>
          <a:bodyPr/>
          <a:lstStyle/>
          <a:p>
            <a:pPr marL="0" marR="0" indent="0">
              <a:lnSpc>
                <a:spcPct val="200000"/>
              </a:lnSpc>
              <a:spcBef>
                <a:spcPts val="0"/>
              </a:spcBef>
              <a:spcAft>
                <a:spcPts val="0"/>
              </a:spcAft>
            </a:pPr>
            <a:r>
              <a:rPr lang="en-US" sz="1200" kern="1400" dirty="0">
                <a:effectLst/>
                <a:latin typeface="Times New Roman" panose="02020603050405020304" pitchFamily="18" charset="0"/>
                <a:sym typeface="Wingdings" pitchFamily="2" charset="2"/>
              </a:rPr>
              <a:t>Possible future </a:t>
            </a:r>
            <a:r>
              <a:rPr lang="en-US" sz="1200" kern="1400">
                <a:effectLst/>
                <a:latin typeface="Times New Roman" panose="02020603050405020304" pitchFamily="18" charset="0"/>
                <a:sym typeface="Wingdings" pitchFamily="2" charset="2"/>
              </a:rPr>
              <a:t>works:</a:t>
            </a:r>
          </a:p>
          <a:p>
            <a:pPr marL="0" marR="0" indent="0">
              <a:lnSpc>
                <a:spcPct val="200000"/>
              </a:lnSpc>
              <a:spcBef>
                <a:spcPts val="0"/>
              </a:spcBef>
              <a:spcAft>
                <a:spcPts val="0"/>
              </a:spcAft>
            </a:pPr>
            <a:endParaRPr lang="en-US" sz="1200" kern="1400" dirty="0">
              <a:effectLst/>
              <a:latin typeface="Times New Roman" panose="02020603050405020304" pitchFamily="18" charset="0"/>
              <a:sym typeface="Wingdings" pitchFamily="2" charset="2"/>
            </a:endParaRPr>
          </a:p>
          <a:p>
            <a:pPr marL="171450" marR="0" indent="-171450">
              <a:lnSpc>
                <a:spcPct val="200000"/>
              </a:lnSpc>
              <a:spcBef>
                <a:spcPts val="0"/>
              </a:spcBef>
              <a:spcAft>
                <a:spcPts val="0"/>
              </a:spcAft>
              <a:buFontTx/>
              <a:buChar char="-"/>
            </a:pPr>
            <a:r>
              <a:rPr lang="en-US" sz="1200" kern="1400" dirty="0">
                <a:effectLst/>
                <a:latin typeface="Times New Roman" panose="02020603050405020304" pitchFamily="18" charset="0"/>
                <a:sym typeface="Wingdings" pitchFamily="2" charset="2"/>
              </a:rPr>
              <a:t>Re-examining using 16 as the adult/child delimiter. Some researchers have suggested that societal norm where not applied equally across all levels of society.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By blanketly using 16 years of age as the sole determining metric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between an adult and child, we cannot know if that same metric would have been applied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during the evacuation process. There are no reports of crew members asking individuals their age as the boats were being loaded.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So it is possible that our metric is different from one that could have been used on the Titanic.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effectLst/>
                <a:latin typeface="Times New Roman" panose="02020603050405020304" pitchFamily="18" charset="0"/>
                <a:sym typeface="Wingdings" pitchFamily="2" charset="2"/>
              </a:rPr>
              <a:t>- Understanding how passenger class fit into the evacuation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171450" marR="0" indent="-171450">
              <a:lnSpc>
                <a:spcPct val="200000"/>
              </a:lnSpc>
              <a:spcBef>
                <a:spcPts val="0"/>
              </a:spcBef>
              <a:spcAft>
                <a:spcPts val="0"/>
              </a:spcAft>
              <a:buFontTx/>
              <a:buChar cha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D998ADD2-C44F-8AD2-CA02-74503DDDFC2A}"/>
              </a:ext>
            </a:extLst>
          </p:cNvPr>
          <p:cNvSpPr>
            <a:spLocks noGrp="1"/>
          </p:cNvSpPr>
          <p:nvPr>
            <p:ph type="sldNum" sz="quarter" idx="5"/>
          </p:nvPr>
        </p:nvSpPr>
        <p:spPr/>
        <p:txBody>
          <a:bodyPr/>
          <a:lstStyle/>
          <a:p>
            <a:fld id="{E47BA482-DB9A-C243-AF29-54FA7D072E78}" type="slidenum">
              <a:rPr lang="en-US" smtClean="0"/>
              <a:t>10</a:t>
            </a:fld>
            <a:endParaRPr lang="en-US"/>
          </a:p>
        </p:txBody>
      </p:sp>
    </p:spTree>
    <p:extLst>
      <p:ext uri="{BB962C8B-B14F-4D97-AF65-F5344CB8AC3E}">
        <p14:creationId xmlns:p14="http://schemas.microsoft.com/office/powerpoint/2010/main" val="2942023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A3854-925F-0727-86CE-77F1031FDE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644DC1-0EC1-12D4-EA94-5966DAE53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E61497-D5D1-4D5F-91FC-0CFADBADE9C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Reference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B589E391-4823-48C7-4F48-731F96B7C876}"/>
              </a:ext>
            </a:extLst>
          </p:cNvPr>
          <p:cNvSpPr>
            <a:spLocks noGrp="1"/>
          </p:cNvSpPr>
          <p:nvPr>
            <p:ph type="sldNum" sz="quarter" idx="5"/>
          </p:nvPr>
        </p:nvSpPr>
        <p:spPr/>
        <p:txBody>
          <a:bodyPr/>
          <a:lstStyle/>
          <a:p>
            <a:fld id="{E47BA482-DB9A-C243-AF29-54FA7D072E78}" type="slidenum">
              <a:rPr lang="en-US" smtClean="0"/>
              <a:t>11</a:t>
            </a:fld>
            <a:endParaRPr lang="en-US"/>
          </a:p>
        </p:txBody>
      </p:sp>
    </p:spTree>
    <p:extLst>
      <p:ext uri="{BB962C8B-B14F-4D97-AF65-F5344CB8AC3E}">
        <p14:creationId xmlns:p14="http://schemas.microsoft.com/office/powerpoint/2010/main" val="3083219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7386A-D7B7-AFF9-74C9-8C62E4D837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5C01F5-E641-E3AD-BFA4-6EE0914B54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2F5FF9-8862-2DAF-80AB-8285A4C99CF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Reference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C486FEC8-DE2B-935F-D74B-1CB2ACF0B094}"/>
              </a:ext>
            </a:extLst>
          </p:cNvPr>
          <p:cNvSpPr>
            <a:spLocks noGrp="1"/>
          </p:cNvSpPr>
          <p:nvPr>
            <p:ph type="sldNum" sz="quarter" idx="5"/>
          </p:nvPr>
        </p:nvSpPr>
        <p:spPr/>
        <p:txBody>
          <a:bodyPr/>
          <a:lstStyle/>
          <a:p>
            <a:fld id="{E47BA482-DB9A-C243-AF29-54FA7D072E78}" type="slidenum">
              <a:rPr lang="en-US" smtClean="0"/>
              <a:t>12</a:t>
            </a:fld>
            <a:endParaRPr lang="en-US"/>
          </a:p>
        </p:txBody>
      </p:sp>
    </p:spTree>
    <p:extLst>
      <p:ext uri="{BB962C8B-B14F-4D97-AF65-F5344CB8AC3E}">
        <p14:creationId xmlns:p14="http://schemas.microsoft.com/office/powerpoint/2010/main" val="1131990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F7B61-1E7A-4ACE-F471-CC97B4333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893DF8-62E0-BDD1-5D60-6FBE07AD6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2BAB7E-92BF-3621-67AB-DA51C5FE43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highlight>
                  <a:srgbClr val="F6F6EF"/>
                </a:highlight>
                <a:latin typeface="Verdana" panose="020B0604030504040204" pitchFamily="34" charset="0"/>
              </a:rPr>
              <a:t>What I’ve found is that there are a lot of misconceptions about the facts associated with various historical events.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0000"/>
              </a:solidFill>
              <a:effectLst/>
              <a:highlight>
                <a:srgbClr val="F6F6EF"/>
              </a:highlight>
              <a:latin typeface="Verdana" panose="020B060403050404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highlight>
                  <a:srgbClr val="F6F6EF"/>
                </a:highlight>
                <a:latin typeface="Verdana" panose="020B0604030504040204" pitchFamily="34" charset="0"/>
              </a:rPr>
              <a:t>Joseph Goebbels: "If you state something enough and keep repeating it, people will eventually come to believe 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B2B2B"/>
                </a:solidFill>
                <a:effectLst/>
                <a:highlight>
                  <a:srgbClr val="FFFFFF"/>
                </a:highlight>
                <a:latin typeface="inherit"/>
              </a:rPr>
              <a:t>History is what happened, not what we wish had happened.” — Thomas Sowell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B2B2B"/>
              </a:solidFill>
              <a:effectLst/>
              <a:highlight>
                <a:srgbClr val="FFFFFF"/>
              </a:highligh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B2B2B"/>
              </a:solidFill>
              <a:effectLst/>
              <a:highlight>
                <a:srgbClr val="FFFFFF"/>
              </a:highlight>
              <a:latin typeface="inheri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B2B2B"/>
                </a:solidFill>
                <a:effectLst/>
                <a:highlight>
                  <a:srgbClr val="FFFFFF"/>
                </a:highlight>
                <a:latin typeface="inherit"/>
              </a:rPr>
              <a:t>What are some of the ”facts” that you all have heard about the Titanic?</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2B2B2B"/>
                </a:solidFill>
                <a:effectLst/>
                <a:highlight>
                  <a:srgbClr val="FFFFFF"/>
                </a:highlight>
                <a:latin typeface="inherit"/>
              </a:rPr>
              <a:t>3</a:t>
            </a:r>
            <a:r>
              <a:rPr lang="en-US" b="0" i="0" baseline="30000" dirty="0">
                <a:solidFill>
                  <a:srgbClr val="2B2B2B"/>
                </a:solidFill>
                <a:effectLst/>
                <a:highlight>
                  <a:srgbClr val="FFFFFF"/>
                </a:highlight>
                <a:latin typeface="inherit"/>
              </a:rPr>
              <a:t>rd</a:t>
            </a:r>
            <a:r>
              <a:rPr lang="en-US" b="0" i="0" dirty="0">
                <a:solidFill>
                  <a:srgbClr val="2B2B2B"/>
                </a:solidFill>
                <a:effectLst/>
                <a:highlight>
                  <a:srgbClr val="FFFFFF"/>
                </a:highlight>
                <a:latin typeface="inherit"/>
              </a:rPr>
              <a:t> class passengers were locked in the belly of the Titanic and left to die – need context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2B2B2B"/>
                </a:solidFill>
                <a:effectLst/>
                <a:highlight>
                  <a:srgbClr val="FFFFFF"/>
                </a:highlight>
                <a:latin typeface="inherit"/>
              </a:rPr>
              <a:t>Titanic was unsinkable – needs context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2B2B2B"/>
                </a:solidFill>
                <a:effectLst/>
                <a:highlight>
                  <a:srgbClr val="FFFFFF"/>
                </a:highlight>
                <a:latin typeface="inherit"/>
              </a:rPr>
              <a:t>The champagne bottle used to christen the ship didn’t break, signally a cursed ship - myth</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2B2B2B"/>
                </a:solidFill>
                <a:effectLst/>
                <a:highlight>
                  <a:srgbClr val="FFFFFF"/>
                </a:highlight>
                <a:latin typeface="inherit"/>
              </a:rPr>
              <a:t>The shortage of lifeboats  resulted in the high number of casualties –myth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2B2B2B"/>
                </a:solidFill>
                <a:effectLst/>
                <a:highlight>
                  <a:srgbClr val="FFFFFF"/>
                </a:highlight>
                <a:latin typeface="inherit"/>
              </a:rPr>
              <a:t>The band continued to play as the Titanic sank – fact</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2B2B2B"/>
                </a:solidFill>
                <a:effectLst/>
                <a:highlight>
                  <a:srgbClr val="FFFFFF"/>
                </a:highlight>
                <a:latin typeface="inherit"/>
              </a:rPr>
              <a:t>Women and Children First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2B2B2B"/>
              </a:solidFill>
              <a:effectLst/>
              <a:highlight>
                <a:srgbClr val="FFFFFF"/>
              </a:highlight>
              <a:latin typeface="inheri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latin typeface="+mn-lt"/>
              </a:rPr>
              <a:t>Truth or Myth: Were women and children given priority during the evacuation of the Titan.</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2B2B2B"/>
              </a:solidFill>
              <a:effectLst/>
              <a:highlight>
                <a:srgbClr val="FFFFFF"/>
              </a:highlight>
              <a:latin typeface="inherit"/>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121212"/>
              </a:solidFill>
              <a:effectLst/>
              <a:latin typeface="GeographEditWe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121212"/>
              </a:solidFill>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21212"/>
              </a:solidFill>
              <a:effectLst/>
              <a:latin typeface="GeographEditWe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21212"/>
              </a:solidFill>
              <a:effectLst/>
              <a:latin typeface="GeographEditWe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p:txBody>
      </p:sp>
      <p:sp>
        <p:nvSpPr>
          <p:cNvPr id="4" name="Slide Number Placeholder 3">
            <a:extLst>
              <a:ext uri="{FF2B5EF4-FFF2-40B4-BE49-F238E27FC236}">
                <a16:creationId xmlns:a16="http://schemas.microsoft.com/office/drawing/2014/main" id="{62CC8C8C-0EC4-6ABB-91D8-3EB38322D061}"/>
              </a:ext>
            </a:extLst>
          </p:cNvPr>
          <p:cNvSpPr>
            <a:spLocks noGrp="1"/>
          </p:cNvSpPr>
          <p:nvPr>
            <p:ph type="sldNum" sz="quarter" idx="5"/>
          </p:nvPr>
        </p:nvSpPr>
        <p:spPr/>
        <p:txBody>
          <a:bodyPr/>
          <a:lstStyle/>
          <a:p>
            <a:fld id="{E47BA482-DB9A-C243-AF29-54FA7D072E78}" type="slidenum">
              <a:rPr lang="en-US" smtClean="0"/>
              <a:t>2</a:t>
            </a:fld>
            <a:endParaRPr lang="en-US"/>
          </a:p>
        </p:txBody>
      </p:sp>
    </p:spTree>
    <p:extLst>
      <p:ext uri="{BB962C8B-B14F-4D97-AF65-F5344CB8AC3E}">
        <p14:creationId xmlns:p14="http://schemas.microsoft.com/office/powerpoint/2010/main" val="17752118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F7B61-1E7A-4ACE-F471-CC97B4333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893DF8-62E0-BDD1-5D60-6FBE07AD6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2BAB7E-92BF-3621-67AB-DA51C5FE43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sym typeface="Wingdings" pitchFamily="2" charset="2"/>
              </a:rPr>
              <a:t>On April 14, 1912, the RMS Titanic collided with an iceberg in the North Atlantic and sank on its maiden voyage.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21212"/>
                </a:solidFill>
                <a:effectLst/>
                <a:latin typeface="+mn-lt"/>
              </a:rPr>
              <a:t>On board the Titanic:</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21212"/>
                </a:solidFill>
                <a:effectLst/>
                <a:latin typeface="+mn-lt"/>
              </a:rPr>
              <a:t>1309 passengers: 1</a:t>
            </a:r>
            <a:r>
              <a:rPr lang="en-US" sz="1200" b="0" i="0" baseline="0" dirty="0">
                <a:solidFill>
                  <a:srgbClr val="121212"/>
                </a:solidFill>
                <a:effectLst/>
                <a:latin typeface="+mn-lt"/>
              </a:rPr>
              <a:t>st </a:t>
            </a:r>
            <a:r>
              <a:rPr lang="en-US" sz="1200" b="0" i="0" dirty="0">
                <a:solidFill>
                  <a:srgbClr val="121212"/>
                </a:solidFill>
                <a:effectLst/>
                <a:latin typeface="+mn-lt"/>
              </a:rPr>
              <a:t>(324), 2</a:t>
            </a:r>
            <a:r>
              <a:rPr lang="en-US" sz="1200" b="0" i="0" baseline="0" dirty="0">
                <a:solidFill>
                  <a:srgbClr val="121212"/>
                </a:solidFill>
                <a:effectLst/>
                <a:latin typeface="+mn-lt"/>
              </a:rPr>
              <a:t>nd </a:t>
            </a:r>
            <a:r>
              <a:rPr lang="en-US" sz="1200" b="0" i="0" dirty="0">
                <a:solidFill>
                  <a:srgbClr val="121212"/>
                </a:solidFill>
                <a:effectLst/>
                <a:latin typeface="+mn-lt"/>
              </a:rPr>
              <a:t>(284), and 3</a:t>
            </a:r>
            <a:r>
              <a:rPr lang="en-US" sz="1200" b="0" i="0" baseline="0" dirty="0">
                <a:solidFill>
                  <a:srgbClr val="121212"/>
                </a:solidFill>
                <a:effectLst/>
                <a:latin typeface="+mn-lt"/>
              </a:rPr>
              <a:t>rd (709)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121212"/>
                </a:solidFill>
                <a:effectLst/>
                <a:latin typeface="+mn-lt"/>
              </a:rPr>
              <a:t>Many of the 2nd and 3rd passengers were European citizens immigrating to America to start a new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baseline="0" dirty="0">
                <a:solidFill>
                  <a:srgbClr val="121212"/>
                </a:solidFill>
                <a:effectLst/>
                <a:latin typeface="+mn-lt"/>
              </a:rPr>
              <a:t>Just over 900 crew members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baseline="0" dirty="0">
              <a:solidFill>
                <a:srgbClr val="121212"/>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baseline="0" dirty="0">
                <a:solidFill>
                  <a:srgbClr val="121212"/>
                </a:solidFill>
                <a:effectLst/>
                <a:latin typeface="+mn-lt"/>
              </a:rPr>
              <a:t>Review timeline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baseline="0" dirty="0">
              <a:solidFill>
                <a:srgbClr val="121212"/>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baseline="0" dirty="0">
                <a:solidFill>
                  <a:srgbClr val="121212"/>
                </a:solidFill>
                <a:effectLst/>
                <a:latin typeface="+mn-lt"/>
              </a:rPr>
              <a:t>Text of the distress telegram.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baseline="0" dirty="0">
                <a:solidFill>
                  <a:srgbClr val="121212"/>
                </a:solidFill>
                <a:effectLst/>
                <a:latin typeface="+mn-lt"/>
              </a:rPr>
              <a:t>“We have struck an iceberg we are sinking fast come to our assistance.”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baseline="0" dirty="0">
              <a:solidFill>
                <a:srgbClr val="121212"/>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baseline="0" dirty="0">
                <a:solidFill>
                  <a:srgbClr val="121212"/>
                </a:solidFill>
                <a:effectLst/>
                <a:latin typeface="+mn-lt"/>
              </a:rPr>
              <a:t>What is a “Birkenhead Drill”?</a:t>
            </a:r>
            <a:endParaRPr lang="en-US" sz="1200" b="0" i="0" dirty="0">
              <a:solidFill>
                <a:srgbClr val="121212"/>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21212"/>
              </a:solidFill>
              <a:effectLst/>
              <a:latin typeface="GeographEditWe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121212"/>
              </a:solidFill>
              <a:effectLst/>
              <a:latin typeface="Calibri" panose="020F050202020403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21212"/>
              </a:solidFill>
              <a:effectLst/>
              <a:latin typeface="GeographEditWe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21212"/>
              </a:solidFill>
              <a:effectLst/>
              <a:latin typeface="GeographEditWeb"/>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p:txBody>
      </p:sp>
      <p:sp>
        <p:nvSpPr>
          <p:cNvPr id="4" name="Slide Number Placeholder 3">
            <a:extLst>
              <a:ext uri="{FF2B5EF4-FFF2-40B4-BE49-F238E27FC236}">
                <a16:creationId xmlns:a16="http://schemas.microsoft.com/office/drawing/2014/main" id="{62CC8C8C-0EC4-6ABB-91D8-3EB38322D061}"/>
              </a:ext>
            </a:extLst>
          </p:cNvPr>
          <p:cNvSpPr>
            <a:spLocks noGrp="1"/>
          </p:cNvSpPr>
          <p:nvPr>
            <p:ph type="sldNum" sz="quarter" idx="5"/>
          </p:nvPr>
        </p:nvSpPr>
        <p:spPr/>
        <p:txBody>
          <a:bodyPr/>
          <a:lstStyle/>
          <a:p>
            <a:fld id="{E47BA482-DB9A-C243-AF29-54FA7D072E78}" type="slidenum">
              <a:rPr lang="en-US" smtClean="0"/>
              <a:t>3</a:t>
            </a:fld>
            <a:endParaRPr lang="en-US"/>
          </a:p>
        </p:txBody>
      </p:sp>
    </p:spTree>
    <p:extLst>
      <p:ext uri="{BB962C8B-B14F-4D97-AF65-F5344CB8AC3E}">
        <p14:creationId xmlns:p14="http://schemas.microsoft.com/office/powerpoint/2010/main" val="762427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12B4C9-8D0B-CD7E-3E57-D536D6D260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26A592-6A4B-259E-458C-B39D7041FF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D9A4FC-5DBB-E230-3AB0-E657D1E3DDE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6323E"/>
                </a:solidFill>
                <a:effectLst/>
                <a:latin typeface="+mn-lt"/>
              </a:rPr>
              <a:t>The phrase  “Birkenhead Drill” originated from another maritime disaster in 1852.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6323E"/>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6323E"/>
                </a:solidFill>
                <a:effectLst/>
                <a:latin typeface="+mn-lt"/>
              </a:rPr>
              <a:t>The HMS Birkenhead was transporting British soldiers and supplies to the Eighth Cape Frontier Wars. Also abroad were 27 women and children.</a:t>
            </a:r>
            <a:endParaRPr lang="en-US" b="0" i="0" dirty="0">
              <a:solidFill>
                <a:srgbClr val="26323E"/>
              </a:solidFill>
              <a:effectLst/>
              <a:highlight>
                <a:srgbClr val="FFFFFF"/>
              </a:highlight>
              <a:latin typeface="freight-text-pr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6323E"/>
              </a:solidFill>
              <a:effectLst/>
              <a:highlight>
                <a:srgbClr val="FFFFFF"/>
              </a:highlight>
              <a:latin typeface="freight-text-pr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6323E"/>
                </a:solidFill>
                <a:effectLst/>
                <a:latin typeface="+mn-lt"/>
              </a:rPr>
              <a:t>On February 26, the Birkenhead struck some rocks, tearing open the hull of the ship.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6323E"/>
              </a:solidFill>
              <a:effectLst/>
              <a:latin typeface="+mn-lt"/>
            </a:endParaRPr>
          </a:p>
          <a:p>
            <a:pPr algn="l"/>
            <a:r>
              <a:rPr lang="en-US" sz="1200" b="0" i="0" dirty="0">
                <a:solidFill>
                  <a:srgbClr val="26323E"/>
                </a:solidFill>
                <a:effectLst/>
                <a:latin typeface="+mn-lt"/>
              </a:rPr>
              <a:t>The commanding officer of the Birkenhead ordered his crew to prioritize the evacuation of the “youngest passengers and the women who cared for them”.</a:t>
            </a:r>
          </a:p>
          <a:p>
            <a:pPr algn="l"/>
            <a:r>
              <a:rPr lang="en-US" sz="1200" b="0" i="0" dirty="0">
                <a:solidFill>
                  <a:srgbClr val="26323E"/>
                </a:solidFill>
                <a:effectLst/>
                <a:latin typeface="+mn-lt"/>
              </a:rPr>
              <a:t>After loading and lowering the lifeboats, the remaining men went down with the ship and either drown or fell victim to shark attacks. </a:t>
            </a:r>
          </a:p>
          <a:p>
            <a:pPr algn="l"/>
            <a:r>
              <a:rPr lang="en-US" sz="1200" b="0" i="0" dirty="0">
                <a:solidFill>
                  <a:srgbClr val="26323E"/>
                </a:solidFill>
                <a:effectLst/>
                <a:latin typeface="+mn-lt"/>
              </a:rPr>
              <a:t>However, every woman and child on board the Birkenhead survived</a:t>
            </a:r>
          </a:p>
          <a:p>
            <a:pPr algn="l"/>
            <a:endParaRPr lang="en-US" sz="1200" b="0" i="0" dirty="0">
              <a:solidFill>
                <a:srgbClr val="26323E"/>
              </a:solidFill>
              <a:effectLst/>
              <a:latin typeface="+mn-lt"/>
            </a:endParaRPr>
          </a:p>
          <a:p>
            <a:pPr algn="l"/>
            <a:r>
              <a:rPr lang="en-US" b="0" i="0" dirty="0">
                <a:solidFill>
                  <a:srgbClr val="333333"/>
                </a:solidFill>
                <a:effectLst/>
                <a:highlight>
                  <a:srgbClr val="FCFCFC"/>
                </a:highlight>
                <a:latin typeface="aleoregular"/>
              </a:rPr>
              <a:t>King Frederick William of Prussia:  the story read aloud to every regiment in his army as an example of supreme discipline, courage and self-sacrifice.</a:t>
            </a:r>
          </a:p>
          <a:p>
            <a:pPr algn="l"/>
            <a:r>
              <a:rPr lang="en-US" b="0" i="0" dirty="0">
                <a:solidFill>
                  <a:srgbClr val="333333"/>
                </a:solidFill>
                <a:effectLst/>
                <a:highlight>
                  <a:srgbClr val="FCFCFC"/>
                </a:highlight>
                <a:latin typeface="aleoregular"/>
              </a:rPr>
              <a:t>The disaster also gave rise to the ‘Birkenhead Drill’ meaning ‘women and children first’ as a standard procedure during any sinking.</a:t>
            </a:r>
          </a:p>
          <a:p>
            <a:pPr algn="l"/>
            <a:endParaRPr lang="en-US" sz="1200" b="0" i="0" dirty="0">
              <a:solidFill>
                <a:srgbClr val="26323E"/>
              </a:solidFill>
              <a:effectLst/>
              <a:latin typeface="+mn-lt"/>
            </a:endParaRPr>
          </a:p>
          <a:p>
            <a:pPr algn="l" fontAlgn="base"/>
            <a:endParaRPr lang="en-US" b="0" i="0" dirty="0">
              <a:solidFill>
                <a:srgbClr val="333333"/>
              </a:solidFill>
              <a:effectLst/>
              <a:latin typeface="Georgia" panose="02040502050405020303"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C2624470-3535-3212-1C4C-4A28C501899A}"/>
              </a:ext>
            </a:extLst>
          </p:cNvPr>
          <p:cNvSpPr>
            <a:spLocks noGrp="1"/>
          </p:cNvSpPr>
          <p:nvPr>
            <p:ph type="sldNum" sz="quarter" idx="5"/>
          </p:nvPr>
        </p:nvSpPr>
        <p:spPr/>
        <p:txBody>
          <a:bodyPr/>
          <a:lstStyle/>
          <a:p>
            <a:fld id="{E47BA482-DB9A-C243-AF29-54FA7D072E78}" type="slidenum">
              <a:rPr lang="en-US" smtClean="0"/>
              <a:t>4</a:t>
            </a:fld>
            <a:endParaRPr lang="en-US"/>
          </a:p>
        </p:txBody>
      </p:sp>
    </p:spTree>
    <p:extLst>
      <p:ext uri="{BB962C8B-B14F-4D97-AF65-F5344CB8AC3E}">
        <p14:creationId xmlns:p14="http://schemas.microsoft.com/office/powerpoint/2010/main" val="5279150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B0322-9A27-19A3-E665-CB2148526F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14508-B87C-971A-D8DD-6F9616FFA82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A5BB4A-216B-4875-67EF-EF20292AC2B4}"/>
              </a:ext>
            </a:extLst>
          </p:cNvPr>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200" kern="1400" dirty="0">
                <a:effectLst/>
                <a:latin typeface="+mn-lt"/>
                <a:ea typeface="Calibri" panose="020F0502020204030204" pitchFamily="34" charset="0"/>
              </a:rPr>
              <a:t>In 1912, no maritime governing body oversaw the safety of transatlantic passenger vessels </a:t>
            </a:r>
          </a:p>
          <a:p>
            <a:pPr marL="0" marR="0" lvl="0" indent="0" algn="l" defTabSz="914400" rtl="0" eaLnBrk="1" fontAlgn="base" latinLnBrk="0" hangingPunct="1">
              <a:lnSpc>
                <a:spcPct val="100000"/>
              </a:lnSpc>
              <a:spcBef>
                <a:spcPts val="0"/>
              </a:spcBef>
              <a:spcAft>
                <a:spcPts val="0"/>
              </a:spcAft>
              <a:buClrTx/>
              <a:buSzTx/>
              <a:buFontTx/>
              <a:buNone/>
              <a:tabLst/>
              <a:defRPr/>
            </a:pPr>
            <a:r>
              <a:rPr lang="en-US" sz="1200" kern="1400" dirty="0">
                <a:effectLst/>
                <a:latin typeface="+mn-lt"/>
                <a:ea typeface="Calibri" panose="020F0502020204030204" pitchFamily="34" charset="0"/>
              </a:rPr>
              <a:t>However, the Birkenhead Drill was part of the code of conduct that all ship officers pledged to follow</a:t>
            </a:r>
            <a:endParaRPr lang="en-US" b="0" i="0" dirty="0">
              <a:solidFill>
                <a:srgbClr val="333333"/>
              </a:solidFill>
              <a:effectLst/>
              <a:latin typeface="Georgia" panose="02040502050405020303" pitchFamily="18" charset="0"/>
            </a:endParaRPr>
          </a:p>
          <a:p>
            <a:pPr algn="l"/>
            <a:r>
              <a:rPr lang="en-US" sz="1200" b="0" i="0" dirty="0">
                <a:solidFill>
                  <a:srgbClr val="26323E"/>
                </a:solidFill>
                <a:effectLst/>
                <a:latin typeface="+mn-lt"/>
              </a:rPr>
              <a:t>In fact, evacuation of the HMS Birkenhead, is more of a rare exception instead of the standard practice. </a:t>
            </a:r>
          </a:p>
          <a:p>
            <a:pPr algn="l"/>
            <a:endParaRPr lang="en-US" sz="1200" b="0" i="0" dirty="0">
              <a:solidFill>
                <a:srgbClr val="26323E"/>
              </a:solidFill>
              <a:effectLst/>
              <a:latin typeface="+mn-lt"/>
            </a:endParaRPr>
          </a:p>
          <a:p>
            <a:pPr algn="l"/>
            <a:r>
              <a:rPr lang="en-US" sz="1200" b="0" i="0" dirty="0">
                <a:solidFill>
                  <a:srgbClr val="26323E"/>
                </a:solidFill>
                <a:effectLst/>
                <a:latin typeface="+mn-lt"/>
              </a:rPr>
              <a:t>In 2012, researchers with </a:t>
            </a:r>
            <a:r>
              <a:rPr lang="en-US" b="0" i="0" dirty="0">
                <a:solidFill>
                  <a:srgbClr val="222222"/>
                </a:solidFill>
                <a:effectLst/>
                <a:highlight>
                  <a:srgbClr val="F9F9F9"/>
                </a:highlight>
                <a:latin typeface="PT Serif" panose="020A0603040505020204" pitchFamily="18" charset="77"/>
              </a:rPr>
              <a:t>Stockholm’s Research Institute of Industrial Economics examined </a:t>
            </a:r>
            <a:r>
              <a:rPr lang="en-US" sz="1200" b="0" i="0" dirty="0">
                <a:solidFill>
                  <a:srgbClr val="26323E"/>
                </a:solidFill>
                <a:effectLst/>
                <a:latin typeface="+mn-lt"/>
              </a:rPr>
              <a:t>18 famous shipwrecks (1851 and 2011), </a:t>
            </a:r>
          </a:p>
          <a:p>
            <a:pPr algn="l"/>
            <a:r>
              <a:rPr lang="en-US" sz="1200" b="0" i="0" dirty="0">
                <a:solidFill>
                  <a:srgbClr val="26323E"/>
                </a:solidFill>
                <a:effectLst/>
                <a:latin typeface="+mn-lt"/>
              </a:rPr>
              <a:t>and found that women and children tend to survive at a lower rate than their male counterparts.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6323E"/>
                </a:solidFill>
                <a:effectLst/>
                <a:latin typeface="+mn-lt"/>
              </a:rPr>
              <a:t>In fact, it would appear that it is “crew and captain first”.</a:t>
            </a:r>
          </a:p>
          <a:p>
            <a:pPr algn="l"/>
            <a:endParaRPr lang="en-US" sz="1200" b="0" i="0" dirty="0">
              <a:solidFill>
                <a:srgbClr val="26323E"/>
              </a:solidFill>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6323E"/>
                </a:solidFill>
                <a:effectLst/>
                <a:latin typeface="+mn-lt"/>
              </a:rPr>
              <a:t>Further noting the idea that women and children are given preferential treatment in maritime disasters is a myth. </a:t>
            </a:r>
          </a:p>
          <a:p>
            <a:pPr algn="l"/>
            <a:endParaRPr lang="en-US" sz="1200" b="0" i="0" dirty="0">
              <a:solidFill>
                <a:srgbClr val="26323E"/>
              </a:solidFill>
              <a:effectLst/>
              <a:latin typeface="+mn-lt"/>
            </a:endParaRPr>
          </a:p>
          <a:p>
            <a:pPr algn="l"/>
            <a:r>
              <a:rPr lang="en-US" sz="1200" b="0" i="0" dirty="0">
                <a:solidFill>
                  <a:srgbClr val="26323E"/>
                </a:solidFill>
                <a:effectLst/>
                <a:latin typeface="+mn-lt"/>
              </a:rPr>
              <a:t>However, two noted exceptions to this conclusion were the HMS Birkenhead disaster in 1852 and the RMS Titanic disaster in 1912.</a:t>
            </a:r>
          </a:p>
          <a:p>
            <a:pPr algn="l"/>
            <a:r>
              <a:rPr lang="en-US" sz="1200" b="0" i="0" dirty="0">
                <a:solidFill>
                  <a:srgbClr val="26323E"/>
                </a:solidFill>
                <a:effectLst/>
                <a:latin typeface="+mn-lt"/>
              </a:rPr>
              <a:t>Perhaps the principle of “women and children first” was observed aboard the Titanic and that’s why it has been tied to the Titanic disaster.</a:t>
            </a:r>
          </a:p>
          <a:p>
            <a:pPr algn="l"/>
            <a:endParaRPr lang="en-US" b="0" i="0" dirty="0">
              <a:solidFill>
                <a:srgbClr val="26323E"/>
              </a:solidFill>
              <a:effectLst/>
              <a:latin typeface="freight-text-pr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A49F1871-4D04-022F-6318-A13B1C0A4FB2}"/>
              </a:ext>
            </a:extLst>
          </p:cNvPr>
          <p:cNvSpPr>
            <a:spLocks noGrp="1"/>
          </p:cNvSpPr>
          <p:nvPr>
            <p:ph type="sldNum" sz="quarter" idx="5"/>
          </p:nvPr>
        </p:nvSpPr>
        <p:spPr/>
        <p:txBody>
          <a:bodyPr/>
          <a:lstStyle/>
          <a:p>
            <a:fld id="{E47BA482-DB9A-C243-AF29-54FA7D072E78}" type="slidenum">
              <a:rPr lang="en-US" smtClean="0"/>
              <a:t>5</a:t>
            </a:fld>
            <a:endParaRPr lang="en-US"/>
          </a:p>
        </p:txBody>
      </p:sp>
    </p:spTree>
    <p:extLst>
      <p:ext uri="{BB962C8B-B14F-4D97-AF65-F5344CB8AC3E}">
        <p14:creationId xmlns:p14="http://schemas.microsoft.com/office/powerpoint/2010/main" val="3349223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81B15-7BF3-AF02-2DB7-308F84D83B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D916F3-B4D0-B830-74BA-99D6747C63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B7B7DF-24A9-9993-D105-87B90E35D2F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sym typeface="Wingdings" pitchFamily="2" charset="2"/>
              </a:rPr>
              <a:t>Didn’t use Kaggle version of the dataset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mn-lt"/>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mn-lt"/>
                <a:sym typeface="Wingdings" pitchFamily="2" charset="2"/>
              </a:rPr>
              <a:t>The dataset utilized in this analysis was curated </a:t>
            </a:r>
            <a:r>
              <a:rPr lang="en-US" sz="1200" kern="1400" dirty="0">
                <a:solidFill>
                  <a:srgbClr val="000000"/>
                </a:solidFill>
                <a:effectLst/>
                <a:latin typeface="+mn-lt"/>
                <a:ea typeface="Calibri" panose="020F0502020204030204" pitchFamily="34" charset="0"/>
              </a:rPr>
              <a:t>by Dave Fowler (2022).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solidFill>
                  <a:srgbClr val="000000"/>
                </a:solidFill>
                <a:effectLst/>
                <a:latin typeface="+mn-lt"/>
                <a:ea typeface="Calibri" panose="020F0502020204030204" pitchFamily="34" charset="0"/>
              </a:rPr>
              <a:t>Fowler used a combination of historical documents, census data, and genealogical records to reconstruct the demographics of each of the Titanic’s passengers.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solidFill>
                  <a:srgbClr val="000000"/>
                </a:solidFill>
                <a:effectLst/>
                <a:latin typeface="+mn-lt"/>
                <a:ea typeface="Calibri" panose="020F0502020204030204" pitchFamily="34" charset="0"/>
              </a:rPr>
              <a:t>Fowler’s dataset is the most comprehensive and complete view of the Titanic passengers. </a:t>
            </a:r>
            <a:r>
              <a:rPr lang="en-US" sz="1200" kern="1400" dirty="0">
                <a:solidFill>
                  <a:srgbClr val="222222"/>
                </a:solidFill>
                <a:effectLst/>
                <a:latin typeface="+mn-lt"/>
                <a:ea typeface="Calibri" panose="020F0502020204030204" pitchFamily="34" charset="0"/>
              </a:rPr>
              <a:t> </a:t>
            </a:r>
            <a:endParaRPr lang="en-US" sz="1200" kern="1400" dirty="0">
              <a:effectLst/>
              <a:latin typeface="+mn-l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400" dirty="0">
              <a:solidFill>
                <a:srgbClr val="333333"/>
              </a:solidFill>
              <a:effectLst/>
              <a:latin typeface="+mn-l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solidFill>
                  <a:srgbClr val="333333"/>
                </a:solidFill>
                <a:effectLst/>
                <a:latin typeface="+mn-lt"/>
                <a:ea typeface="Times New Roman" panose="02020603050405020304" pitchFamily="18" charset="0"/>
              </a:rPr>
              <a:t>To accommodate our analysis, the original dataset needed to be extended to include a feature indicating whether the passenger was an adult or a child.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solidFill>
                  <a:srgbClr val="333333"/>
                </a:solidFill>
                <a:effectLst/>
                <a:latin typeface="+mn-lt"/>
                <a:ea typeface="Times New Roman" panose="02020603050405020304" pitchFamily="18" charset="0"/>
              </a:rPr>
              <a:t>Fowler noted that the Titanic offered a child passage rate for guests 12 years of age and under.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solidFill>
                  <a:srgbClr val="333333"/>
                </a:solidFill>
                <a:effectLst/>
                <a:latin typeface="+mn-lt"/>
                <a:ea typeface="Times New Roman" panose="02020603050405020304" pitchFamily="18" charset="0"/>
              </a:rPr>
              <a:t>However, the societal norm in the 1910s was to consider the age of 16 to distinguish between adults and youth.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400" dirty="0">
              <a:solidFill>
                <a:srgbClr val="333333"/>
              </a:solidFill>
              <a:effectLst/>
              <a:latin typeface="+mn-l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solidFill>
                  <a:srgbClr val="333333"/>
                </a:solidFill>
                <a:effectLst/>
                <a:latin typeface="+mn-lt"/>
                <a:ea typeface="Times New Roman" panose="02020603050405020304" pitchFamily="18" charset="0"/>
              </a:rPr>
              <a:t>For this analysis, we will use the societal norms of the time and conclude that passengers 16 and older as adults.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400" dirty="0">
              <a:solidFill>
                <a:srgbClr val="333333"/>
              </a:solidFill>
              <a:effectLst/>
              <a:latin typeface="+mn-l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effectLst/>
                <a:latin typeface="+mn-lt"/>
                <a:ea typeface="Calibri" panose="020F0502020204030204" pitchFamily="34" charset="0"/>
              </a:rPr>
              <a:t>The principle explicitly calls out “women and children.” So, let’s collapse everything into three groups: children, women (adult females), and adult males.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400" dirty="0">
              <a:effectLst/>
              <a:latin typeface="+mn-lt"/>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effectLst/>
                <a:latin typeface="+mn-lt"/>
                <a:ea typeface="Calibri" panose="020F0502020204030204" pitchFamily="34" charset="0"/>
              </a:rPr>
              <a:t>Good news , bad news…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effectLst/>
                <a:latin typeface="+mn-lt"/>
                <a:ea typeface="Calibri" panose="020F0502020204030204" pitchFamily="34" charset="0"/>
              </a:rPr>
              <a:t>We now see a distinct difference in the survival rate of adult males versus children or adult females.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effectLst/>
                <a:latin typeface="+mn-lt"/>
                <a:ea typeface="Calibri" panose="020F0502020204030204" pitchFamily="34" charset="0"/>
              </a:rPr>
              <a:t>However, a significant gap exists in the survival rate of adult females and children. </a:t>
            </a:r>
            <a:endParaRPr lang="en-US" sz="1200" dirty="0">
              <a:latin typeface="+mn-lt"/>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400" dirty="0">
              <a:solidFill>
                <a:srgbClr val="000000"/>
              </a:solidFill>
              <a:effectLst/>
              <a:latin typeface="+mn-l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2860CE0F-5F46-C3B7-70EF-989C961A0F47}"/>
              </a:ext>
            </a:extLst>
          </p:cNvPr>
          <p:cNvSpPr>
            <a:spLocks noGrp="1"/>
          </p:cNvSpPr>
          <p:nvPr>
            <p:ph type="sldNum" sz="quarter" idx="5"/>
          </p:nvPr>
        </p:nvSpPr>
        <p:spPr/>
        <p:txBody>
          <a:bodyPr/>
          <a:lstStyle/>
          <a:p>
            <a:fld id="{E47BA482-DB9A-C243-AF29-54FA7D072E78}" type="slidenum">
              <a:rPr lang="en-US" smtClean="0"/>
              <a:t>6</a:t>
            </a:fld>
            <a:endParaRPr lang="en-US"/>
          </a:p>
        </p:txBody>
      </p:sp>
    </p:spTree>
    <p:extLst>
      <p:ext uri="{BB962C8B-B14F-4D97-AF65-F5344CB8AC3E}">
        <p14:creationId xmlns:p14="http://schemas.microsoft.com/office/powerpoint/2010/main" val="3503705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AE880-B7BD-B4D8-AF3F-51448B9D07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A1E52-DEEA-D736-B7DC-55B636D9D2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F63DCA-2FC1-CA5D-549D-8BB3A27DFD3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effectLst/>
                <a:latin typeface="+mn-lt"/>
                <a:ea typeface="Calibri" panose="020F0502020204030204" pitchFamily="34" charset="0"/>
              </a:rPr>
              <a:t>Maybe hypothesis testing can shed some light on this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400" dirty="0">
              <a:effectLst/>
              <a:latin typeface="+mn-lt"/>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solidFill>
                  <a:srgbClr val="000000"/>
                </a:solidFill>
                <a:effectLst/>
                <a:latin typeface="+mn-lt"/>
                <a:ea typeface="Times New Roman" panose="02020603050405020304" pitchFamily="18" charset="0"/>
              </a:rPr>
              <a:t>If the principle “women and children first” were observed during the Titanic’s evacuation, we’d expect to see a difference in the mean survival age between female and male passengers.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400" dirty="0">
              <a:solidFill>
                <a:srgbClr val="000000"/>
              </a:solidFill>
              <a:effectLst/>
              <a:latin typeface="+mn-lt"/>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solidFill>
                  <a:srgbClr val="000000"/>
                </a:solidFill>
                <a:effectLst/>
                <a:latin typeface="+mn-lt"/>
                <a:ea typeface="Times New Roman" panose="02020603050405020304" pitchFamily="18" charset="0"/>
              </a:rPr>
              <a:t>Here’s our reasoning: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Adult and child females should have been prioritized when evacuating the Titanic.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Compare that to males, where only children were to be given priority.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Thus, we expect the mean age of survivors in females to be higher than in males.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In other words, if we test for the means to be equal, we should see that our hypothesis is not statistically supported by the data if “women and children” were prioritized during the evacuation.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But first we should probably stop and verify that the mean age between the two genders was similar to begin with.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Both of these tests use an alpha of 5% to evaluate the null hypotheses.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mn-lt"/>
              </a:rPr>
              <a:t>Concluding that there is no difference between the average age of female and male Titanic survivors.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mn-lt"/>
              </a:rPr>
              <a:t>Not exactly what we were expecting to find if “women and children” were given priority during the evacuation of the Titanic.</a:t>
            </a:r>
            <a:endParaRPr lang="en-US" dirty="0">
              <a:latin typeface="+mn-lt"/>
            </a:endParaRPr>
          </a:p>
          <a:p>
            <a:pPr marL="0" marR="0" indent="0">
              <a:lnSpc>
                <a:spcPct val="200000"/>
              </a:lnSpc>
              <a:spcBef>
                <a:spcPts val="0"/>
              </a:spcBef>
              <a:spcAft>
                <a:spcPts val="0"/>
              </a:spcAft>
            </a:pPr>
            <a:endParaRPr lang="en-US" sz="1200" kern="1400" dirty="0">
              <a:effectLst/>
              <a:latin typeface="+mn-lt"/>
              <a:ea typeface="Calibri" panose="020F0502020204030204" pitchFamily="34" charset="0"/>
            </a:endParaRPr>
          </a:p>
          <a:p>
            <a:pPr marL="0" marR="0" indent="0">
              <a:lnSpc>
                <a:spcPct val="200000"/>
              </a:lnSpc>
              <a:spcBef>
                <a:spcPts val="0"/>
              </a:spcBef>
              <a:spcAft>
                <a:spcPts val="0"/>
              </a:spcAft>
            </a:pPr>
            <a:endParaRPr lang="en-US" sz="1800" kern="14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pPr>
            <a:endParaRPr lang="en-US" sz="1800" kern="14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943F1FDA-9AAF-1E5A-4DB8-743CD2DEF3E2}"/>
              </a:ext>
            </a:extLst>
          </p:cNvPr>
          <p:cNvSpPr>
            <a:spLocks noGrp="1"/>
          </p:cNvSpPr>
          <p:nvPr>
            <p:ph type="sldNum" sz="quarter" idx="5"/>
          </p:nvPr>
        </p:nvSpPr>
        <p:spPr/>
        <p:txBody>
          <a:bodyPr/>
          <a:lstStyle/>
          <a:p>
            <a:fld id="{E47BA482-DB9A-C243-AF29-54FA7D072E78}" type="slidenum">
              <a:rPr lang="en-US" smtClean="0"/>
              <a:t>7</a:t>
            </a:fld>
            <a:endParaRPr lang="en-US"/>
          </a:p>
        </p:txBody>
      </p:sp>
    </p:spTree>
    <p:extLst>
      <p:ext uri="{BB962C8B-B14F-4D97-AF65-F5344CB8AC3E}">
        <p14:creationId xmlns:p14="http://schemas.microsoft.com/office/powerpoint/2010/main" val="7806041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0F72B-75D2-E176-EC7D-1635B6D51A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48D5FB-202C-3ED4-F407-F45C455B2DF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BDC162-2888-28A1-2A2F-4861E03F092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What is the Random Number Trick?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The Random Number leverages the features of importance results from a random forest model.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Add a random num feature to the dataset - t</a:t>
            </a:r>
            <a:r>
              <a:rPr lang="en-US" sz="1800" kern="1400" dirty="0">
                <a:effectLst/>
                <a:latin typeface="Times New Roman" panose="02020603050405020304" pitchFamily="18" charset="0"/>
                <a:ea typeface="Calibri" panose="020F0502020204030204" pitchFamily="34" charset="0"/>
              </a:rPr>
              <a:t>he goal is to mimic a genuinely random process in this newly created feature.</a:t>
            </a:r>
            <a:r>
              <a:rPr lang="en-US" dirty="0">
                <a:effectLst/>
              </a:rPr>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Construct a random forest model to represent the underlying data (with the new </a:t>
            </a:r>
            <a:r>
              <a:rPr lang="en-US" dirty="0" err="1">
                <a:effectLst/>
              </a:rPr>
              <a:t>rand_num</a:t>
            </a:r>
            <a:r>
              <a:rPr lang="en-US" dirty="0">
                <a:effectLst/>
              </a:rPr>
              <a:t> feature)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For this analysis, the features </a:t>
            </a:r>
            <a:r>
              <a:rPr lang="en-US" dirty="0" err="1">
                <a:effectLst/>
              </a:rPr>
              <a:t>pclass</a:t>
            </a:r>
            <a:r>
              <a:rPr lang="en-US" dirty="0">
                <a:effectLst/>
              </a:rPr>
              <a:t>, sex and </a:t>
            </a:r>
            <a:r>
              <a:rPr lang="en-US" dirty="0" err="1">
                <a:effectLst/>
              </a:rPr>
              <a:t>p_type</a:t>
            </a:r>
            <a:r>
              <a:rPr lang="en-US" dirty="0">
                <a:effectLst/>
              </a:rPr>
              <a:t>  and survived as the target were used in constructing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An 80/20 split was used in constructing this model and tuned to an 88.6% accuracy.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Then, the features of importance were retrieved.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Overall, any feature above the </a:t>
            </a:r>
            <a:r>
              <a:rPr lang="en-US" dirty="0" err="1">
                <a:effectLst/>
              </a:rPr>
              <a:t>rand_num</a:t>
            </a:r>
            <a:r>
              <a:rPr lang="en-US" dirty="0">
                <a:effectLst/>
              </a:rPr>
              <a:t> had a greater influence in creating our model than a completely random event.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solidFill>
                  <a:srgbClr val="222222"/>
                </a:solidFill>
                <a:effectLst/>
                <a:highlight>
                  <a:srgbClr val="FFFFFF"/>
                </a:highlight>
                <a:latin typeface="Times New Roman" panose="02020603050405020304" pitchFamily="18" charset="0"/>
                <a:ea typeface="Times New Roman" panose="02020603050405020304" pitchFamily="18" charset="0"/>
              </a:rPr>
              <a:t>But more importantly where did our </a:t>
            </a:r>
            <a:r>
              <a:rPr lang="en-US" sz="1200" kern="1400" dirty="0" err="1">
                <a:solidFill>
                  <a:srgbClr val="222222"/>
                </a:solidFill>
                <a:effectLst/>
                <a:highlight>
                  <a:srgbClr val="FFFFFF"/>
                </a:highlight>
                <a:latin typeface="Times New Roman" panose="02020603050405020304" pitchFamily="18" charset="0"/>
                <a:ea typeface="Times New Roman" panose="02020603050405020304" pitchFamily="18" charset="0"/>
              </a:rPr>
              <a:t>rand_num</a:t>
            </a:r>
            <a:r>
              <a:rPr lang="en-US" sz="1200" kern="1400" dirty="0">
                <a:solidFill>
                  <a:srgbClr val="222222"/>
                </a:solidFill>
                <a:effectLst/>
                <a:highlight>
                  <a:srgbClr val="FFFFFF"/>
                </a:highlight>
                <a:latin typeface="Times New Roman" panose="02020603050405020304" pitchFamily="18" charset="0"/>
                <a:ea typeface="Times New Roman" panose="02020603050405020304" pitchFamily="18" charset="0"/>
              </a:rPr>
              <a:t> fail in the listing.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400" dirty="0">
              <a:solidFill>
                <a:srgbClr val="222222"/>
              </a:solidFill>
              <a:effectLst/>
              <a:highlight>
                <a:srgbClr val="FFFFFF"/>
              </a:highligh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400" dirty="0">
                <a:solidFill>
                  <a:srgbClr val="222222"/>
                </a:solidFill>
                <a:effectLst/>
                <a:highlight>
                  <a:srgbClr val="FFFFFF"/>
                </a:highlight>
                <a:latin typeface="Times New Roman" panose="02020603050405020304" pitchFamily="18" charset="0"/>
                <a:ea typeface="Times New Roman" panose="02020603050405020304" pitchFamily="18" charset="0"/>
              </a:rPr>
              <a:t>Not the best news. If the principle of “women and children first” were present during the Titanic’s passenger evacuation, we would expect to see sex and </a:t>
            </a:r>
            <a:r>
              <a:rPr lang="en-US" sz="1200" kern="1400" dirty="0" err="1">
                <a:solidFill>
                  <a:srgbClr val="222222"/>
                </a:solidFill>
                <a:effectLst/>
                <a:highlight>
                  <a:srgbClr val="FFFFFF"/>
                </a:highlight>
                <a:latin typeface="Times New Roman" panose="02020603050405020304" pitchFamily="18" charset="0"/>
                <a:ea typeface="Times New Roman" panose="02020603050405020304" pitchFamily="18" charset="0"/>
              </a:rPr>
              <a:t>p_type</a:t>
            </a:r>
            <a:r>
              <a:rPr lang="en-US" sz="1200" kern="1400" dirty="0">
                <a:solidFill>
                  <a:srgbClr val="222222"/>
                </a:solidFill>
                <a:effectLst/>
                <a:highlight>
                  <a:srgbClr val="FFFFFF"/>
                </a:highlight>
                <a:latin typeface="Times New Roman" panose="02020603050405020304" pitchFamily="18" charset="0"/>
                <a:ea typeface="Times New Roman" panose="02020603050405020304" pitchFamily="18" charset="0"/>
              </a:rPr>
              <a:t> above the </a:t>
            </a:r>
            <a:r>
              <a:rPr lang="en-US" sz="1200" kern="1400" dirty="0" err="1">
                <a:solidFill>
                  <a:srgbClr val="222222"/>
                </a:solidFill>
                <a:effectLst/>
                <a:highlight>
                  <a:srgbClr val="FFFFFF"/>
                </a:highlight>
                <a:latin typeface="Times New Roman" panose="02020603050405020304" pitchFamily="18" charset="0"/>
                <a:ea typeface="Times New Roman" panose="02020603050405020304" pitchFamily="18" charset="0"/>
              </a:rPr>
              <a:t>rand_num</a:t>
            </a:r>
            <a:r>
              <a:rPr lang="en-US" sz="1200" kern="1400" dirty="0">
                <a:solidFill>
                  <a:srgbClr val="222222"/>
                </a:solidFill>
                <a:effectLst/>
                <a:highlight>
                  <a:srgbClr val="FFFFFF"/>
                </a:highlight>
                <a:latin typeface="Times New Roman" panose="02020603050405020304" pitchFamily="18" charset="0"/>
                <a:ea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400" dirty="0">
              <a:solidFill>
                <a:srgbClr val="222222"/>
              </a:solidFill>
              <a:effectLst/>
              <a:highlight>
                <a:srgbClr val="FFFFFF"/>
              </a:highlight>
              <a:latin typeface="Times New Roman" panose="02020603050405020304" pitchFamily="18" charset="0"/>
              <a:ea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D998ADD2-C44F-8AD2-CA02-74503DDDFC2A}"/>
              </a:ext>
            </a:extLst>
          </p:cNvPr>
          <p:cNvSpPr>
            <a:spLocks noGrp="1"/>
          </p:cNvSpPr>
          <p:nvPr>
            <p:ph type="sldNum" sz="quarter" idx="5"/>
          </p:nvPr>
        </p:nvSpPr>
        <p:spPr/>
        <p:txBody>
          <a:bodyPr/>
          <a:lstStyle/>
          <a:p>
            <a:fld id="{E47BA482-DB9A-C243-AF29-54FA7D072E78}" type="slidenum">
              <a:rPr lang="en-US" smtClean="0"/>
              <a:t>8</a:t>
            </a:fld>
            <a:endParaRPr lang="en-US"/>
          </a:p>
        </p:txBody>
      </p:sp>
    </p:spTree>
    <p:extLst>
      <p:ext uri="{BB962C8B-B14F-4D97-AF65-F5344CB8AC3E}">
        <p14:creationId xmlns:p14="http://schemas.microsoft.com/office/powerpoint/2010/main" val="17254157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60899-2A38-2A71-74D3-78707CF3C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07138E-43C7-7CC0-051F-72AFFDDA79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924472-FFCE-C610-A329-6F83BD70A0B3}"/>
              </a:ext>
            </a:extLst>
          </p:cNvPr>
          <p:cNvSpPr>
            <a:spLocks noGrp="1"/>
          </p:cNvSpPr>
          <p:nvPr>
            <p:ph type="body" idx="1"/>
          </p:nvPr>
        </p:nvSpPr>
        <p:spPr/>
        <p:txBody>
          <a:bodyPr/>
          <a:lstStyle/>
          <a:p>
            <a:r>
              <a:rPr lang="en-US" sz="1200" dirty="0">
                <a:latin typeface="+mn-lt"/>
              </a:rPr>
              <a:t>So, back to your original question: Truth or Myth: Were women and children given priority during the evacuation of the Titan.</a:t>
            </a:r>
          </a:p>
          <a:p>
            <a:endParaRPr lang="en-US" sz="1200" dirty="0">
              <a:latin typeface="+mn-lt"/>
            </a:endParaRPr>
          </a:p>
          <a:p>
            <a:pPr marL="0" marR="0" indent="0">
              <a:lnSpc>
                <a:spcPct val="200000"/>
              </a:lnSpc>
              <a:spcBef>
                <a:spcPts val="0"/>
              </a:spcBef>
              <a:spcAft>
                <a:spcPts val="0"/>
              </a:spcAft>
            </a:pPr>
            <a:r>
              <a:rPr lang="en-US" sz="1200" kern="1400" dirty="0">
                <a:effectLst/>
                <a:latin typeface="Times New Roman" panose="02020603050405020304" pitchFamily="18" charset="0"/>
                <a:ea typeface="Calibri" panose="020F0502020204030204" pitchFamily="34" charset="0"/>
              </a:rPr>
              <a:t>Remember, </a:t>
            </a:r>
            <a:r>
              <a:rPr lang="en-US" sz="1200" b="0" i="0" dirty="0">
                <a:solidFill>
                  <a:srgbClr val="26323E"/>
                </a:solidFill>
                <a:effectLst/>
                <a:latin typeface="+mn-lt"/>
              </a:rPr>
              <a:t>that study by the </a:t>
            </a:r>
            <a:r>
              <a:rPr lang="en-US" b="0" i="0" dirty="0">
                <a:solidFill>
                  <a:srgbClr val="222222"/>
                </a:solidFill>
                <a:effectLst/>
                <a:highlight>
                  <a:srgbClr val="F9F9F9"/>
                </a:highlight>
                <a:latin typeface="PT Serif" panose="020A0603040505020204" pitchFamily="18" charset="77"/>
              </a:rPr>
              <a:t>Stockholm Research Institute of Industrial Economics,</a:t>
            </a:r>
          </a:p>
          <a:p>
            <a:pPr marL="0" marR="0" indent="0">
              <a:lnSpc>
                <a:spcPct val="200000"/>
              </a:lnSpc>
              <a:spcBef>
                <a:spcPts val="0"/>
              </a:spcBef>
              <a:spcAft>
                <a:spcPts val="0"/>
              </a:spcAft>
            </a:pPr>
            <a:r>
              <a:rPr lang="en-US" sz="1200" b="0" i="0" dirty="0">
                <a:solidFill>
                  <a:srgbClr val="222222"/>
                </a:solidFill>
                <a:effectLst/>
                <a:highlight>
                  <a:srgbClr val="F9F9F9"/>
                </a:highlight>
                <a:latin typeface="PT Serif" panose="020A0603040505020204" pitchFamily="18" charset="77"/>
              </a:rPr>
              <a:t>They </a:t>
            </a:r>
            <a:r>
              <a:rPr lang="en-US" sz="1200" b="0" i="0" dirty="0">
                <a:solidFill>
                  <a:srgbClr val="26323E"/>
                </a:solidFill>
                <a:effectLst/>
                <a:latin typeface="+mn-lt"/>
              </a:rPr>
              <a:t>noted that the principle of “women and children” might be something to strive for, </a:t>
            </a:r>
          </a:p>
          <a:p>
            <a:pPr marL="0" marR="0" indent="0">
              <a:lnSpc>
                <a:spcPct val="200000"/>
              </a:lnSpc>
              <a:spcBef>
                <a:spcPts val="0"/>
              </a:spcBef>
              <a:spcAft>
                <a:spcPts val="0"/>
              </a:spcAft>
            </a:pPr>
            <a:r>
              <a:rPr lang="en-US" sz="1200" b="0" i="0" dirty="0">
                <a:solidFill>
                  <a:srgbClr val="26323E"/>
                </a:solidFill>
                <a:effectLst/>
                <a:latin typeface="+mn-lt"/>
              </a:rPr>
              <a:t>However, the reality is more like “crew and captain first”.</a:t>
            </a:r>
          </a:p>
          <a:p>
            <a:pPr marL="0" marR="0" indent="0">
              <a:lnSpc>
                <a:spcPct val="200000"/>
              </a:lnSpc>
              <a:spcBef>
                <a:spcPts val="0"/>
              </a:spcBef>
              <a:spcAft>
                <a:spcPts val="0"/>
              </a:spcAft>
            </a:pPr>
            <a:endParaRPr lang="en-US" sz="1200" kern="14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pPr>
            <a:r>
              <a:rPr lang="en-US" sz="1200" kern="1400" dirty="0">
                <a:effectLst/>
                <a:latin typeface="Times New Roman" panose="02020603050405020304" pitchFamily="18" charset="0"/>
                <a:ea typeface="Calibri" panose="020F0502020204030204" pitchFamily="34" charset="0"/>
              </a:rPr>
              <a:t>From the various survivor accounts:</a:t>
            </a:r>
          </a:p>
          <a:p>
            <a:pPr marL="0" marR="0" indent="0">
              <a:lnSpc>
                <a:spcPct val="200000"/>
              </a:lnSpc>
              <a:spcBef>
                <a:spcPts val="0"/>
              </a:spcBef>
              <a:spcAft>
                <a:spcPts val="0"/>
              </a:spcAft>
            </a:pPr>
            <a:r>
              <a:rPr lang="en-US" sz="1200" kern="1400" dirty="0">
                <a:effectLst/>
                <a:latin typeface="Times New Roman" panose="02020603050405020304" pitchFamily="18" charset="0"/>
                <a:ea typeface="Calibri" panose="020F0502020204030204" pitchFamily="34" charset="0"/>
              </a:rPr>
              <a:t>Many noted that the crew was disorganized and panicked while trying to evacuate the passengers </a:t>
            </a:r>
          </a:p>
          <a:p>
            <a:pPr marL="0" marR="0" indent="0">
              <a:lnSpc>
                <a:spcPct val="200000"/>
              </a:lnSpc>
              <a:spcBef>
                <a:spcPts val="0"/>
              </a:spcBef>
              <a:spcAft>
                <a:spcPts val="0"/>
              </a:spcAft>
            </a:pPr>
            <a:r>
              <a:rPr lang="en-US" sz="1200" kern="1400" dirty="0">
                <a:effectLst/>
                <a:latin typeface="Times New Roman" panose="02020603050405020304" pitchFamily="18" charset="0"/>
                <a:ea typeface="Calibri" panose="020F0502020204030204" pitchFamily="34" charset="0"/>
              </a:rPr>
              <a:t>Additional accounts reported that little to no action happened in the first hour after striking the iceberg. </a:t>
            </a:r>
          </a:p>
          <a:p>
            <a:pPr marL="0" marR="0" lvl="0" indent="0" algn="l" defTabSz="914400" rtl="0" eaLnBrk="1" fontAlgn="auto" latinLnBrk="0" hangingPunct="1">
              <a:lnSpc>
                <a:spcPct val="200000"/>
              </a:lnSpc>
              <a:spcBef>
                <a:spcPts val="0"/>
              </a:spcBef>
              <a:spcAft>
                <a:spcPts val="0"/>
              </a:spcAft>
              <a:buClrTx/>
              <a:buSzTx/>
              <a:buFontTx/>
              <a:buNone/>
              <a:tabLst/>
              <a:defRPr/>
            </a:pPr>
            <a:r>
              <a:rPr lang="en-US" sz="1200" kern="1400" dirty="0">
                <a:effectLst/>
                <a:latin typeface="Times New Roman" panose="02020603050405020304" pitchFamily="18" charset="0"/>
                <a:ea typeface="Calibri" panose="020F0502020204030204" pitchFamily="34" charset="0"/>
              </a:rPr>
              <a:t>The captain ordered the lifeboats to be uncovered but failed to give the order to evacuate</a:t>
            </a:r>
          </a:p>
          <a:p>
            <a:pPr marL="0" marR="0" lvl="0" indent="0" algn="l" defTabSz="914400" rtl="0" eaLnBrk="1" fontAlgn="auto" latinLnBrk="0" hangingPunct="1">
              <a:lnSpc>
                <a:spcPct val="200000"/>
              </a:lnSpc>
              <a:spcBef>
                <a:spcPts val="0"/>
              </a:spcBef>
              <a:spcAft>
                <a:spcPts val="0"/>
              </a:spcAft>
              <a:buClrTx/>
              <a:buSzTx/>
              <a:buFontTx/>
              <a:buNone/>
              <a:tabLst/>
              <a:defRPr/>
            </a:pPr>
            <a:endParaRPr lang="en-US" sz="1200" kern="1400" dirty="0">
              <a:effectLst/>
              <a:latin typeface="Times New Roman" panose="02020603050405020304" pitchFamily="18" charset="0"/>
              <a:ea typeface="Calibri" panose="020F0502020204030204" pitchFamily="34" charset="0"/>
            </a:endParaRPr>
          </a:p>
          <a:p>
            <a:pPr marL="0" marR="0" lvl="0" indent="0" algn="l" defTabSz="914400" rtl="0" eaLnBrk="1" fontAlgn="auto" latinLnBrk="0" hangingPunct="1">
              <a:lnSpc>
                <a:spcPct val="200000"/>
              </a:lnSpc>
              <a:spcBef>
                <a:spcPts val="0"/>
              </a:spcBef>
              <a:spcAft>
                <a:spcPts val="0"/>
              </a:spcAft>
              <a:buClrTx/>
              <a:buSzTx/>
              <a:buFontTx/>
              <a:buNone/>
              <a:tabLst/>
              <a:defRPr/>
            </a:pPr>
            <a:r>
              <a:rPr lang="en-US" sz="1200" kern="1400" dirty="0">
                <a:effectLst/>
                <a:latin typeface="Times New Roman" panose="02020603050405020304" pitchFamily="18" charset="0"/>
                <a:ea typeface="Calibri" panose="020F0502020204030204" pitchFamily="34" charset="0"/>
              </a:rPr>
              <a:t>The first lifeboat was launched with 4 people in it.</a:t>
            </a:r>
          </a:p>
          <a:p>
            <a:pPr marL="0" marR="0" indent="0">
              <a:lnSpc>
                <a:spcPct val="200000"/>
              </a:lnSpc>
              <a:spcBef>
                <a:spcPts val="0"/>
              </a:spcBef>
              <a:spcAft>
                <a:spcPts val="0"/>
              </a:spcAft>
            </a:pPr>
            <a:r>
              <a:rPr lang="en-US" sz="1200" kern="1400" dirty="0">
                <a:effectLst/>
                <a:latin typeface="Times New Roman" panose="02020603050405020304" pitchFamily="18" charset="0"/>
                <a:ea typeface="Calibri" panose="020F0502020204030204" pitchFamily="34" charset="0"/>
              </a:rPr>
              <a:t>There were reports of first-class male passengers being loaded into lifeboats ahead of waiting mothers and their children. </a:t>
            </a:r>
          </a:p>
          <a:p>
            <a:pPr marL="0" marR="0" indent="0">
              <a:lnSpc>
                <a:spcPct val="200000"/>
              </a:lnSpc>
              <a:spcBef>
                <a:spcPts val="0"/>
              </a:spcBef>
              <a:spcAft>
                <a:spcPts val="0"/>
              </a:spcAft>
            </a:pPr>
            <a:endParaRPr lang="en-US" sz="1200" kern="1400" dirty="0">
              <a:effectLst/>
              <a:latin typeface="Times New Roman" panose="02020603050405020304" pitchFamily="18" charset="0"/>
              <a:ea typeface="Calibri" panose="020F0502020204030204" pitchFamily="34" charset="0"/>
            </a:endParaRPr>
          </a:p>
          <a:p>
            <a:pPr marL="0" marR="0" indent="0">
              <a:lnSpc>
                <a:spcPct val="200000"/>
              </a:lnSpc>
              <a:spcBef>
                <a:spcPts val="0"/>
              </a:spcBef>
              <a:spcAft>
                <a:spcPts val="0"/>
              </a:spcAft>
            </a:pPr>
            <a:r>
              <a:rPr lang="en-US" sz="1200" kern="1400" dirty="0">
                <a:effectLst/>
                <a:latin typeface="Times New Roman" panose="02020603050405020304" pitchFamily="18" charset="0"/>
                <a:ea typeface="Calibri" panose="020F0502020204030204" pitchFamily="34" charset="0"/>
              </a:rPr>
              <a:t>At times prominent passengers seized control of situations to get people loaded into awaiting lifeboats, because of the lack of direction from the crew.</a:t>
            </a:r>
          </a:p>
          <a:p>
            <a:pPr marL="0" marR="0" indent="0">
              <a:lnSpc>
                <a:spcPct val="200000"/>
              </a:lnSpc>
              <a:spcBef>
                <a:spcPts val="0"/>
              </a:spcBef>
              <a:spcAft>
                <a:spcPts val="0"/>
              </a:spcAft>
            </a:pPr>
            <a:r>
              <a:rPr lang="en-US" sz="1200" kern="1400" dirty="0">
                <a:effectLst/>
                <a:latin typeface="Times New Roman" panose="02020603050405020304" pitchFamily="18" charset="0"/>
                <a:ea typeface="Calibri" panose="020F0502020204030204" pitchFamily="34" charset="0"/>
              </a:rPr>
              <a:t>The most notable of these passengers was Margaret “Molly” Brown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The evacuation from the Titanic was chaotic and disorganized at best. </a:t>
            </a:r>
          </a:p>
          <a:p>
            <a:endParaRPr lang="en-US" sz="1200" dirty="0">
              <a:latin typeface="+mn-lt"/>
            </a:endParaRPr>
          </a:p>
          <a:p>
            <a:endParaRPr lang="en-US" sz="1200" dirty="0">
              <a:latin typeface="+mn-lt"/>
            </a:endParaRPr>
          </a:p>
          <a:p>
            <a:pPr marL="0" indent="0">
              <a:buFont typeface="Arial" panose="020B0604020202020204" pitchFamily="34" charset="0"/>
              <a:buNone/>
            </a:pPr>
            <a:endParaRPr lang="en-US" sz="1200" dirty="0">
              <a:latin typeface="+mn-lt"/>
              <a:cs typeface="Aparajita"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ym typeface="Wingdings" pitchFamily="2" charset="2"/>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ym typeface="Wingdings"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a:extLst>
              <a:ext uri="{FF2B5EF4-FFF2-40B4-BE49-F238E27FC236}">
                <a16:creationId xmlns:a16="http://schemas.microsoft.com/office/drawing/2014/main" id="{D2FBF9A3-D720-DDAB-CD8F-C5C6394AE989}"/>
              </a:ext>
            </a:extLst>
          </p:cNvPr>
          <p:cNvSpPr>
            <a:spLocks noGrp="1"/>
          </p:cNvSpPr>
          <p:nvPr>
            <p:ph type="sldNum" sz="quarter" idx="5"/>
          </p:nvPr>
        </p:nvSpPr>
        <p:spPr/>
        <p:txBody>
          <a:bodyPr/>
          <a:lstStyle/>
          <a:p>
            <a:fld id="{E47BA482-DB9A-C243-AF29-54FA7D072E78}" type="slidenum">
              <a:rPr lang="en-US" smtClean="0"/>
              <a:t>9</a:t>
            </a:fld>
            <a:endParaRPr lang="en-US"/>
          </a:p>
        </p:txBody>
      </p:sp>
    </p:spTree>
    <p:extLst>
      <p:ext uri="{BB962C8B-B14F-4D97-AF65-F5344CB8AC3E}">
        <p14:creationId xmlns:p14="http://schemas.microsoft.com/office/powerpoint/2010/main" val="1885412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BED92-49A8-6EF3-E342-6EB3F8AC72E2}"/>
              </a:ext>
            </a:extLst>
          </p:cNvPr>
          <p:cNvSpPr>
            <a:spLocks noGrp="1"/>
          </p:cNvSpPr>
          <p:nvPr>
            <p:ph type="ctrTitle"/>
          </p:nvPr>
        </p:nvSpPr>
        <p:spPr>
          <a:xfrm>
            <a:off x="800100" y="1975758"/>
            <a:ext cx="8669846" cy="3298371"/>
          </a:xfrm>
        </p:spPr>
        <p:txBody>
          <a:bodyPr/>
          <a:lstStyle/>
          <a:p>
            <a:r>
              <a:rPr lang="en-US" dirty="0">
                <a:solidFill>
                  <a:schemeClr val="tx1">
                    <a:lumMod val="65000"/>
                    <a:lumOff val="35000"/>
                  </a:schemeClr>
                </a:solidFill>
              </a:rPr>
              <a:t>Truth or Myth:</a:t>
            </a:r>
            <a:br>
              <a:rPr lang="en-US" dirty="0">
                <a:solidFill>
                  <a:schemeClr val="tx1">
                    <a:lumMod val="65000"/>
                    <a:lumOff val="35000"/>
                  </a:schemeClr>
                </a:solidFill>
              </a:rPr>
            </a:br>
            <a:r>
              <a:rPr lang="en-US" dirty="0">
                <a:solidFill>
                  <a:schemeClr val="tx1">
                    <a:lumMod val="65000"/>
                    <a:lumOff val="35000"/>
                  </a:schemeClr>
                </a:solidFill>
              </a:rPr>
              <a:t>‘Women and Children First’</a:t>
            </a:r>
            <a:br>
              <a:rPr lang="en-US" dirty="0">
                <a:solidFill>
                  <a:schemeClr val="tx1">
                    <a:lumMod val="65000"/>
                    <a:lumOff val="35000"/>
                  </a:schemeClr>
                </a:solidFill>
              </a:rPr>
            </a:br>
            <a:r>
              <a:rPr lang="en-US" dirty="0">
                <a:solidFill>
                  <a:schemeClr val="tx1">
                    <a:lumMod val="65000"/>
                    <a:lumOff val="35000"/>
                  </a:schemeClr>
                </a:solidFill>
              </a:rPr>
              <a:t>During the Evacuation </a:t>
            </a:r>
            <a:br>
              <a:rPr lang="en-US" dirty="0">
                <a:solidFill>
                  <a:schemeClr val="tx1">
                    <a:lumMod val="65000"/>
                    <a:lumOff val="35000"/>
                  </a:schemeClr>
                </a:solidFill>
              </a:rPr>
            </a:br>
            <a:r>
              <a:rPr lang="en-US" dirty="0">
                <a:solidFill>
                  <a:schemeClr val="tx1">
                    <a:lumMod val="65000"/>
                    <a:lumOff val="35000"/>
                  </a:schemeClr>
                </a:solidFill>
              </a:rPr>
              <a:t>of the Titanic</a:t>
            </a:r>
          </a:p>
        </p:txBody>
      </p:sp>
      <p:sp>
        <p:nvSpPr>
          <p:cNvPr id="3" name="TextBox 2">
            <a:extLst>
              <a:ext uri="{FF2B5EF4-FFF2-40B4-BE49-F238E27FC236}">
                <a16:creationId xmlns:a16="http://schemas.microsoft.com/office/drawing/2014/main" id="{70737734-F2D7-5235-08A1-398523B6B9A2}"/>
              </a:ext>
            </a:extLst>
          </p:cNvPr>
          <p:cNvSpPr txBox="1"/>
          <p:nvPr/>
        </p:nvSpPr>
        <p:spPr>
          <a:xfrm>
            <a:off x="-1163782" y="418407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150488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6146BC-F923-865B-16D2-E9999C8543D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0C79D-FB32-CD0B-9AE7-EFCC28FAE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EC626-2368-9E18-0B32-DFCFC911D84D}"/>
              </a:ext>
            </a:extLst>
          </p:cNvPr>
          <p:cNvSpPr>
            <a:spLocks noGrp="1"/>
          </p:cNvSpPr>
          <p:nvPr>
            <p:ph type="title"/>
          </p:nvPr>
        </p:nvSpPr>
        <p:spPr>
          <a:xfrm>
            <a:off x="1333502" y="609600"/>
            <a:ext cx="7630884" cy="543339"/>
          </a:xfrm>
        </p:spPr>
        <p:txBody>
          <a:bodyPr>
            <a:noAutofit/>
          </a:bodyPr>
          <a:lstStyle/>
          <a:p>
            <a:r>
              <a:rPr lang="en-US" sz="4000" dirty="0">
                <a:solidFill>
                  <a:schemeClr val="tx1">
                    <a:lumMod val="65000"/>
                    <a:lumOff val="35000"/>
                  </a:schemeClr>
                </a:solidFill>
                <a:latin typeface="Aparajita" panose="02020603050405020304" pitchFamily="18" charset="0"/>
                <a:cs typeface="Aparajita" panose="02020603050405020304" pitchFamily="18" charset="0"/>
              </a:rPr>
              <a:t>Future Works</a:t>
            </a:r>
          </a:p>
        </p:txBody>
      </p:sp>
      <p:sp>
        <p:nvSpPr>
          <p:cNvPr id="10" name="Isosceles Triangle 9">
            <a:extLst>
              <a:ext uri="{FF2B5EF4-FFF2-40B4-BE49-F238E27FC236}">
                <a16:creationId xmlns:a16="http://schemas.microsoft.com/office/drawing/2014/main" id="{D32929AD-4692-DD1E-F712-76B4CB7F6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DB4D8D1B-94B8-064E-6CD1-35F2B5DD8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 name="Straight Connector 4">
            <a:extLst>
              <a:ext uri="{FF2B5EF4-FFF2-40B4-BE49-F238E27FC236}">
                <a16:creationId xmlns:a16="http://schemas.microsoft.com/office/drawing/2014/main" id="{E90AA181-1DDA-C2E2-27E4-CE96DC3209D9}"/>
              </a:ext>
            </a:extLst>
          </p:cNvPr>
          <p:cNvCxnSpPr>
            <a:cxnSpLocks/>
          </p:cNvCxnSpPr>
          <p:nvPr/>
        </p:nvCxnSpPr>
        <p:spPr>
          <a:xfrm>
            <a:off x="1333502" y="1152939"/>
            <a:ext cx="975359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7E09605-EC6B-E9EE-D6BC-F40ACF9E8B55}"/>
              </a:ext>
            </a:extLst>
          </p:cNvPr>
          <p:cNvPicPr>
            <a:picLocks noChangeAspect="1"/>
          </p:cNvPicPr>
          <p:nvPr/>
        </p:nvPicPr>
        <p:blipFill>
          <a:blip r:embed="rId3"/>
          <a:stretch>
            <a:fillRect/>
          </a:stretch>
        </p:blipFill>
        <p:spPr>
          <a:xfrm>
            <a:off x="2710898" y="1790700"/>
            <a:ext cx="6134100" cy="3644900"/>
          </a:xfrm>
          <a:prstGeom prst="rect">
            <a:avLst/>
          </a:prstGeom>
        </p:spPr>
      </p:pic>
    </p:spTree>
    <p:extLst>
      <p:ext uri="{BB962C8B-B14F-4D97-AF65-F5344CB8AC3E}">
        <p14:creationId xmlns:p14="http://schemas.microsoft.com/office/powerpoint/2010/main" val="26980288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22DB6C8-4D65-2672-4073-3148D723E1A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28227C7-058C-79CF-1A5B-FBFFB3852A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23435F-1263-2ADD-CCD2-B423418C7E7B}"/>
              </a:ext>
            </a:extLst>
          </p:cNvPr>
          <p:cNvSpPr>
            <a:spLocks noGrp="1"/>
          </p:cNvSpPr>
          <p:nvPr>
            <p:ph type="title"/>
          </p:nvPr>
        </p:nvSpPr>
        <p:spPr>
          <a:xfrm>
            <a:off x="1333502" y="609600"/>
            <a:ext cx="7630884" cy="543339"/>
          </a:xfrm>
        </p:spPr>
        <p:txBody>
          <a:bodyPr>
            <a:noAutofit/>
          </a:bodyPr>
          <a:lstStyle/>
          <a:p>
            <a:r>
              <a:rPr lang="en-US" sz="4000" dirty="0">
                <a:solidFill>
                  <a:schemeClr val="tx1">
                    <a:lumMod val="65000"/>
                    <a:lumOff val="35000"/>
                  </a:schemeClr>
                </a:solidFill>
                <a:latin typeface="Aparajita" panose="02020603050405020304" pitchFamily="18" charset="0"/>
                <a:cs typeface="Aparajita" panose="02020603050405020304" pitchFamily="18" charset="0"/>
              </a:rPr>
              <a:t>References</a:t>
            </a:r>
          </a:p>
        </p:txBody>
      </p:sp>
      <p:sp>
        <p:nvSpPr>
          <p:cNvPr id="10" name="Isosceles Triangle 9">
            <a:extLst>
              <a:ext uri="{FF2B5EF4-FFF2-40B4-BE49-F238E27FC236}">
                <a16:creationId xmlns:a16="http://schemas.microsoft.com/office/drawing/2014/main" id="{170A92BB-3485-2387-8B13-FE5F2CDFD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31F6EEA8-2DC3-5510-68CE-A235C5335B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 name="Straight Connector 4">
            <a:extLst>
              <a:ext uri="{FF2B5EF4-FFF2-40B4-BE49-F238E27FC236}">
                <a16:creationId xmlns:a16="http://schemas.microsoft.com/office/drawing/2014/main" id="{B5EDD8FD-1E90-88FC-C853-67237268582D}"/>
              </a:ext>
            </a:extLst>
          </p:cNvPr>
          <p:cNvCxnSpPr>
            <a:cxnSpLocks/>
          </p:cNvCxnSpPr>
          <p:nvPr/>
        </p:nvCxnSpPr>
        <p:spPr>
          <a:xfrm>
            <a:off x="1333502" y="1152939"/>
            <a:ext cx="975359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39A9530-E40D-ECD0-4F96-8692B603BCAF}"/>
              </a:ext>
            </a:extLst>
          </p:cNvPr>
          <p:cNvSpPr txBox="1"/>
          <p:nvPr/>
        </p:nvSpPr>
        <p:spPr>
          <a:xfrm>
            <a:off x="1049976" y="1324845"/>
            <a:ext cx="10485912" cy="4524315"/>
          </a:xfrm>
          <a:prstGeom prst="rect">
            <a:avLst/>
          </a:prstGeom>
          <a:noFill/>
        </p:spPr>
        <p:txBody>
          <a:bodyPr wrap="square" rtlCol="0">
            <a:spAutoFit/>
          </a:bodyPr>
          <a:lstStyle/>
          <a:p>
            <a:pPr marL="457200" marR="0" indent="-45720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Crossing the Atlantic. (n.d.).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National Geographic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Retrieved from https://</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www.nationalgeographic.org</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/activity/crossing-the-</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atlantic</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-then-and-now/.</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Daugherty, G. (2023). </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Titanic: the surprising calm before the chaotic sinking. Retrieved from</a:t>
            </a:r>
            <a:r>
              <a:rPr lang="en-US" sz="1800" b="1"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https://</a:t>
            </a:r>
            <a:r>
              <a:rPr lang="en-US" sz="1800" dirty="0" err="1">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www.history.com</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/news/titanic-final-hours-passengers-lifeboats/.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Debczak</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M. (2022). </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Women and Children First: How a Rarely-Used Maritime Practice Caused Confusion On Board the 'Titanic'. Retrieved from</a:t>
            </a:r>
            <a:r>
              <a:rPr lang="en-US" sz="1800" b="1"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https://</a:t>
            </a:r>
            <a:r>
              <a:rPr lang="en-US" sz="1800" dirty="0" err="1">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www.mentalfloss.com</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/posts/women-and-children-first-origins-titanic</a:t>
            </a:r>
            <a:r>
              <a:rPr lang="en-US" sz="1800" b="1"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Fowler, D. (2022). Titanic Facts</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Retrieved from https://</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titanicfacts.net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Fowler, D. (2022).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Titanic Facts Passenger List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[Dataset]. Retrieved from https://</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titanicfacts.net</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/passenger/.</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endParaRPr lang="en-US" sz="1800" dirty="0">
              <a:effectLst/>
              <a:latin typeface="Aparajita" panose="02020603050405020304" pitchFamily="18" charset="0"/>
              <a:ea typeface="Calibri" panose="020F0502020204030204" pitchFamily="34" charset="0"/>
              <a:cs typeface="Aparajita" panose="02020603050405020304" pitchFamily="18" charset="0"/>
            </a:endParaRPr>
          </a:p>
          <a:p>
            <a:pPr marL="457200" indent="-457200"/>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Mukhiya, S. K., &amp; Ahmed, U. (2020). </a:t>
            </a:r>
            <a:r>
              <a:rPr lang="en-US" sz="1800" i="1"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Hands-on exploratory data analysis with Python.</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800" dirty="0" err="1">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Packt</a:t>
            </a: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 Publishing.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endParaRPr lang="en-US" sz="1800" dirty="0">
              <a:effectLst/>
              <a:latin typeface="Aparajita" panose="02020603050405020304" pitchFamily="18" charset="0"/>
              <a:ea typeface="Calibri" panose="020F0502020204030204" pitchFamily="34" charset="0"/>
              <a:cs typeface="Aparajita" panose="02020603050405020304" pitchFamily="18" charset="0"/>
            </a:endParaRPr>
          </a:p>
        </p:txBody>
      </p:sp>
    </p:spTree>
    <p:extLst>
      <p:ext uri="{BB962C8B-B14F-4D97-AF65-F5344CB8AC3E}">
        <p14:creationId xmlns:p14="http://schemas.microsoft.com/office/powerpoint/2010/main" val="380010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E65DF5-4740-4419-F028-381C91F00BB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3D6E56-C0A9-BAEC-356A-5B253E9983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4CBC03-0F60-38F4-4858-ADDACE4B788D}"/>
              </a:ext>
            </a:extLst>
          </p:cNvPr>
          <p:cNvSpPr>
            <a:spLocks noGrp="1"/>
          </p:cNvSpPr>
          <p:nvPr>
            <p:ph type="title"/>
          </p:nvPr>
        </p:nvSpPr>
        <p:spPr>
          <a:xfrm>
            <a:off x="1333502" y="609600"/>
            <a:ext cx="7630884" cy="543339"/>
          </a:xfrm>
        </p:spPr>
        <p:txBody>
          <a:bodyPr>
            <a:noAutofit/>
          </a:bodyPr>
          <a:lstStyle/>
          <a:p>
            <a:r>
              <a:rPr lang="en-US" sz="4000" dirty="0">
                <a:solidFill>
                  <a:schemeClr val="tx1">
                    <a:lumMod val="65000"/>
                    <a:lumOff val="35000"/>
                  </a:schemeClr>
                </a:solidFill>
                <a:latin typeface="Aparajita" panose="02020603050405020304" pitchFamily="18" charset="0"/>
                <a:cs typeface="Aparajita" panose="02020603050405020304" pitchFamily="18" charset="0"/>
              </a:rPr>
              <a:t>References</a:t>
            </a:r>
          </a:p>
        </p:txBody>
      </p:sp>
      <p:sp>
        <p:nvSpPr>
          <p:cNvPr id="10" name="Isosceles Triangle 9">
            <a:extLst>
              <a:ext uri="{FF2B5EF4-FFF2-40B4-BE49-F238E27FC236}">
                <a16:creationId xmlns:a16="http://schemas.microsoft.com/office/drawing/2014/main" id="{F71DBF43-5B90-67C6-4FA1-F579C97F4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A15A857E-9F2C-68C3-B2EA-C2C6D82A6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 name="Straight Connector 4">
            <a:extLst>
              <a:ext uri="{FF2B5EF4-FFF2-40B4-BE49-F238E27FC236}">
                <a16:creationId xmlns:a16="http://schemas.microsoft.com/office/drawing/2014/main" id="{3F894FEA-AC00-6968-510A-A2402774FF17}"/>
              </a:ext>
            </a:extLst>
          </p:cNvPr>
          <p:cNvCxnSpPr>
            <a:cxnSpLocks/>
          </p:cNvCxnSpPr>
          <p:nvPr/>
        </p:nvCxnSpPr>
        <p:spPr>
          <a:xfrm>
            <a:off x="1333502" y="1152939"/>
            <a:ext cx="975359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D4DEFC91-9750-4488-6BD8-6BA5AC39ECC8}"/>
              </a:ext>
            </a:extLst>
          </p:cNvPr>
          <p:cNvSpPr txBox="1"/>
          <p:nvPr/>
        </p:nvSpPr>
        <p:spPr>
          <a:xfrm>
            <a:off x="1049976" y="1324845"/>
            <a:ext cx="10485912" cy="3139321"/>
          </a:xfrm>
          <a:prstGeom prst="rect">
            <a:avLst/>
          </a:prstGeom>
          <a:noFill/>
        </p:spPr>
        <p:txBody>
          <a:bodyPr wrap="square" rtlCol="0">
            <a:spAutoFit/>
          </a:bodyPr>
          <a:lstStyle/>
          <a:p>
            <a:pPr marL="457200" marR="0" indent="-457200">
              <a:spcBef>
                <a:spcPts val="0"/>
              </a:spcBef>
              <a:spcAft>
                <a:spcPts val="0"/>
              </a:spcAft>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Olden, L. (2018). </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Women and children first, not an official rule. Retrieved from</a:t>
            </a:r>
            <a:r>
              <a:rPr lang="en-US" sz="1800" b="1"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https://</a:t>
            </a:r>
            <a:r>
              <a:rPr lang="en-US" sz="1800" dirty="0" err="1">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www.themarysue.com</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/women-and-children-first-not-an-official-rule/.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7625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Pasick</a:t>
            </a: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 (2015). </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“women and children first” is a maritime myth. Retrieved from</a:t>
            </a:r>
            <a:r>
              <a:rPr lang="en-US" sz="1800" b="1"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https://</a:t>
            </a:r>
            <a:r>
              <a:rPr lang="en-US" sz="1800" dirty="0" err="1">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qz.com</a:t>
            </a:r>
            <a:r>
              <a:rPr lang="en-US" sz="1800" dirty="0">
                <a:solidFill>
                  <a:srgbClr val="26323E"/>
                </a:solidFill>
                <a:effectLst/>
                <a:latin typeface="Times New Roman" panose="02020603050405020304" pitchFamily="18" charset="0"/>
                <a:ea typeface="Calibri" panose="020F0502020204030204" pitchFamily="34" charset="0"/>
                <a:cs typeface="Times New Roman" panose="02020603050405020304" pitchFamily="18" charset="0"/>
              </a:rPr>
              <a:t>/321827/women-and-children-first-is-a-maritime-disaster-myth-its-really-every-man-for-himself/.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76250">
              <a:spcBef>
                <a:spcPts val="0"/>
              </a:spcBef>
              <a:spcAft>
                <a:spcPts val="0"/>
              </a:spcAft>
            </a:pPr>
            <a:r>
              <a:rPr lang="en-US" sz="1800" i="1"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Women and Children First. (n.d.). </a:t>
            </a:r>
            <a:r>
              <a:rPr lang="en-US" sz="1800" i="1" dirty="0">
                <a:effectLst/>
                <a:latin typeface="Times New Roman" panose="02020603050405020304" pitchFamily="18" charset="0"/>
                <a:ea typeface="Calibri" panose="020F0502020204030204" pitchFamily="34" charset="0"/>
                <a:cs typeface="Times New Roman" panose="02020603050405020304" pitchFamily="18" charset="0"/>
              </a:rPr>
              <a:t>National Army Museum.</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Retrieved from https://</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www.nam.ac.uk</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/explore/</a:t>
            </a:r>
            <a:r>
              <a:rPr lang="en-US" sz="1800" dirty="0" err="1">
                <a:effectLst/>
                <a:latin typeface="Times New Roman" panose="02020603050405020304" pitchFamily="18" charset="0"/>
                <a:ea typeface="Calibri" panose="020F0502020204030204" pitchFamily="34" charset="0"/>
                <a:cs typeface="Times New Roman" panose="02020603050405020304" pitchFamily="18" charset="0"/>
              </a:rPr>
              <a:t>birkenhead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-sinking.</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indent="-457200">
              <a:spcBef>
                <a:spcPts val="0"/>
              </a:spcBef>
              <a:spcAft>
                <a:spcPts val="0"/>
              </a:spcAft>
            </a:pPr>
            <a:endParaRPr lang="en-US" sz="1800" dirty="0">
              <a:effectLst/>
              <a:latin typeface="Aparajita" panose="02020603050405020304" pitchFamily="18" charset="0"/>
              <a:ea typeface="Calibri" panose="020F0502020204030204" pitchFamily="34" charset="0"/>
              <a:cs typeface="Aparajita" panose="02020603050405020304" pitchFamily="18" charset="0"/>
            </a:endParaRPr>
          </a:p>
        </p:txBody>
      </p:sp>
    </p:spTree>
    <p:extLst>
      <p:ext uri="{BB962C8B-B14F-4D97-AF65-F5344CB8AC3E}">
        <p14:creationId xmlns:p14="http://schemas.microsoft.com/office/powerpoint/2010/main" val="3577546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234AF9-A70A-7945-D71C-07DB2E5225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3CA094-811E-CB85-5F5B-358833312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BE8D1-774B-8E80-0104-1EF43CEB6CFB}"/>
              </a:ext>
            </a:extLst>
          </p:cNvPr>
          <p:cNvSpPr>
            <a:spLocks noGrp="1"/>
          </p:cNvSpPr>
          <p:nvPr>
            <p:ph type="title"/>
          </p:nvPr>
        </p:nvSpPr>
        <p:spPr>
          <a:xfrm>
            <a:off x="1333502" y="609600"/>
            <a:ext cx="7630884" cy="543339"/>
          </a:xfrm>
        </p:spPr>
        <p:txBody>
          <a:bodyPr>
            <a:noAutofit/>
          </a:bodyPr>
          <a:lstStyle/>
          <a:p>
            <a:r>
              <a:rPr lang="en-US" sz="4000" dirty="0">
                <a:solidFill>
                  <a:schemeClr val="tx1">
                    <a:lumMod val="65000"/>
                    <a:lumOff val="35000"/>
                  </a:schemeClr>
                </a:solidFill>
                <a:latin typeface="Aparajita" panose="02020603050405020304" pitchFamily="18" charset="0"/>
                <a:cs typeface="Aparajita" panose="02020603050405020304" pitchFamily="18" charset="0"/>
              </a:rPr>
              <a:t>What have you heard about the Titanic?</a:t>
            </a:r>
            <a:br>
              <a:rPr lang="en-US" sz="4000" dirty="0">
                <a:latin typeface="Aparajita" panose="02020603050405020304" pitchFamily="18" charset="0"/>
                <a:cs typeface="Aparajita" panose="02020603050405020304" pitchFamily="18" charset="0"/>
              </a:rPr>
            </a:br>
            <a:endParaRPr lang="en-US" sz="4000" dirty="0">
              <a:solidFill>
                <a:schemeClr val="tx1">
                  <a:lumMod val="65000"/>
                  <a:lumOff val="35000"/>
                </a:schemeClr>
              </a:solidFill>
              <a:latin typeface="Aparajita" panose="02020603050405020304" pitchFamily="18" charset="0"/>
              <a:cs typeface="Aparajita" panose="02020603050405020304" pitchFamily="18" charset="0"/>
            </a:endParaRPr>
          </a:p>
        </p:txBody>
      </p:sp>
      <p:sp>
        <p:nvSpPr>
          <p:cNvPr id="10" name="Isosceles Triangle 9">
            <a:extLst>
              <a:ext uri="{FF2B5EF4-FFF2-40B4-BE49-F238E27FC236}">
                <a16:creationId xmlns:a16="http://schemas.microsoft.com/office/drawing/2014/main" id="{EEFADC34-D533-635B-8E59-FA94AA7E8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17E9851D-9644-16D5-8397-A4CDD7831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 name="Straight Connector 4">
            <a:extLst>
              <a:ext uri="{FF2B5EF4-FFF2-40B4-BE49-F238E27FC236}">
                <a16:creationId xmlns:a16="http://schemas.microsoft.com/office/drawing/2014/main" id="{DEE3D01F-BBAB-9C20-2DFC-A29F4ABF45C1}"/>
              </a:ext>
            </a:extLst>
          </p:cNvPr>
          <p:cNvCxnSpPr>
            <a:cxnSpLocks/>
          </p:cNvCxnSpPr>
          <p:nvPr/>
        </p:nvCxnSpPr>
        <p:spPr>
          <a:xfrm>
            <a:off x="1333502" y="1152939"/>
            <a:ext cx="975359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CC926D3C-6CFB-2474-77D7-48329E21363F}"/>
              </a:ext>
            </a:extLst>
          </p:cNvPr>
          <p:cNvPicPr>
            <a:picLocks noChangeAspect="1"/>
          </p:cNvPicPr>
          <p:nvPr/>
        </p:nvPicPr>
        <p:blipFill>
          <a:blip r:embed="rId3"/>
          <a:stretch>
            <a:fillRect/>
          </a:stretch>
        </p:blipFill>
        <p:spPr>
          <a:xfrm>
            <a:off x="1143245" y="2297340"/>
            <a:ext cx="4252480" cy="2823847"/>
          </a:xfrm>
          <a:prstGeom prst="rect">
            <a:avLst/>
          </a:prstGeom>
        </p:spPr>
      </p:pic>
      <p:sp>
        <p:nvSpPr>
          <p:cNvPr id="9" name="TextBox 8">
            <a:extLst>
              <a:ext uri="{FF2B5EF4-FFF2-40B4-BE49-F238E27FC236}">
                <a16:creationId xmlns:a16="http://schemas.microsoft.com/office/drawing/2014/main" id="{98F8577B-3CBE-8635-D17D-4680345EA7FE}"/>
              </a:ext>
            </a:extLst>
          </p:cNvPr>
          <p:cNvSpPr txBox="1"/>
          <p:nvPr/>
        </p:nvSpPr>
        <p:spPr>
          <a:xfrm>
            <a:off x="5946322" y="1883158"/>
            <a:ext cx="5421088" cy="1200329"/>
          </a:xfrm>
          <a:prstGeom prst="rect">
            <a:avLst/>
          </a:prstGeom>
          <a:noFill/>
        </p:spPr>
        <p:txBody>
          <a:bodyPr wrap="square" rtlCol="0">
            <a:spAutoFit/>
          </a:bodyPr>
          <a:lstStyle/>
          <a:p>
            <a:pPr algn="ctr"/>
            <a:r>
              <a:rPr lang="en-US" sz="3600" dirty="0">
                <a:solidFill>
                  <a:srgbClr val="2B2B2B"/>
                </a:solidFill>
                <a:effectLst/>
                <a:highlight>
                  <a:srgbClr val="FFFFFF"/>
                </a:highlight>
                <a:latin typeface="Aparajita" panose="02020603050405020304" pitchFamily="18" charset="0"/>
                <a:cs typeface="Aparajita" panose="02020603050405020304" pitchFamily="18" charset="0"/>
              </a:rPr>
              <a:t>“History is what happened, </a:t>
            </a:r>
            <a:br>
              <a:rPr lang="en-US" sz="3600" dirty="0">
                <a:solidFill>
                  <a:srgbClr val="2B2B2B"/>
                </a:solidFill>
                <a:effectLst/>
                <a:highlight>
                  <a:srgbClr val="FFFFFF"/>
                </a:highlight>
                <a:latin typeface="Aparajita" panose="02020603050405020304" pitchFamily="18" charset="0"/>
                <a:cs typeface="Aparajita" panose="02020603050405020304" pitchFamily="18" charset="0"/>
              </a:rPr>
            </a:br>
            <a:r>
              <a:rPr lang="en-US" sz="3600" dirty="0">
                <a:solidFill>
                  <a:srgbClr val="2B2B2B"/>
                </a:solidFill>
                <a:effectLst/>
                <a:highlight>
                  <a:srgbClr val="FFFFFF"/>
                </a:highlight>
                <a:latin typeface="Aparajita" panose="02020603050405020304" pitchFamily="18" charset="0"/>
                <a:cs typeface="Aparajita" panose="02020603050405020304" pitchFamily="18" charset="0"/>
              </a:rPr>
              <a:t>not what we wish had happened.”</a:t>
            </a:r>
            <a:endParaRPr lang="en-US" sz="3600" dirty="0">
              <a:latin typeface="Aparajita" panose="02020603050405020304" pitchFamily="18" charset="0"/>
              <a:cs typeface="Aparajita" panose="02020603050405020304" pitchFamily="18" charset="0"/>
            </a:endParaRPr>
          </a:p>
        </p:txBody>
      </p:sp>
      <p:sp>
        <p:nvSpPr>
          <p:cNvPr id="11" name="TextBox 10">
            <a:extLst>
              <a:ext uri="{FF2B5EF4-FFF2-40B4-BE49-F238E27FC236}">
                <a16:creationId xmlns:a16="http://schemas.microsoft.com/office/drawing/2014/main" id="{64A40606-51EB-8BDA-7097-61EEF6F9D36F}"/>
              </a:ext>
            </a:extLst>
          </p:cNvPr>
          <p:cNvSpPr txBox="1"/>
          <p:nvPr/>
        </p:nvSpPr>
        <p:spPr>
          <a:xfrm>
            <a:off x="8767576" y="3279629"/>
            <a:ext cx="2873827" cy="523220"/>
          </a:xfrm>
          <a:prstGeom prst="rect">
            <a:avLst/>
          </a:prstGeom>
          <a:noFill/>
        </p:spPr>
        <p:txBody>
          <a:bodyPr wrap="square" rtlCol="0">
            <a:spAutoFit/>
          </a:bodyPr>
          <a:lstStyle/>
          <a:p>
            <a:r>
              <a:rPr lang="en-US" sz="2800" dirty="0">
                <a:solidFill>
                  <a:srgbClr val="2B2B2B"/>
                </a:solidFill>
                <a:effectLst/>
                <a:highlight>
                  <a:srgbClr val="FFFFFF"/>
                </a:highlight>
                <a:latin typeface="Aparajita" panose="02020603050405020304" pitchFamily="18" charset="0"/>
                <a:cs typeface="Aparajita" panose="02020603050405020304" pitchFamily="18" charset="0"/>
              </a:rPr>
              <a:t>~ </a:t>
            </a:r>
            <a:r>
              <a:rPr lang="en-US" sz="2800" dirty="0">
                <a:solidFill>
                  <a:srgbClr val="2B2B2B"/>
                </a:solidFill>
                <a:highlight>
                  <a:srgbClr val="FFFFFF"/>
                </a:highlight>
                <a:latin typeface="Aparajita" panose="02020603050405020304" pitchFamily="18" charset="0"/>
                <a:cs typeface="Aparajita" panose="02020603050405020304" pitchFamily="18" charset="0"/>
              </a:rPr>
              <a:t>Thomas Sowell</a:t>
            </a:r>
            <a:endParaRPr lang="en-US" sz="2800" dirty="0">
              <a:latin typeface="Aparajita" panose="02020603050405020304" pitchFamily="18" charset="0"/>
              <a:cs typeface="Aparajita" panose="02020603050405020304" pitchFamily="18" charset="0"/>
            </a:endParaRPr>
          </a:p>
        </p:txBody>
      </p:sp>
      <p:sp>
        <p:nvSpPr>
          <p:cNvPr id="3" name="TextBox 2">
            <a:extLst>
              <a:ext uri="{FF2B5EF4-FFF2-40B4-BE49-F238E27FC236}">
                <a16:creationId xmlns:a16="http://schemas.microsoft.com/office/drawing/2014/main" id="{FCCB559C-EB9F-80AC-4099-4825A1D0E625}"/>
              </a:ext>
            </a:extLst>
          </p:cNvPr>
          <p:cNvSpPr txBox="1"/>
          <p:nvPr/>
        </p:nvSpPr>
        <p:spPr>
          <a:xfrm>
            <a:off x="6167306" y="4060289"/>
            <a:ext cx="4881449" cy="1754326"/>
          </a:xfrm>
          <a:prstGeom prst="rect">
            <a:avLst/>
          </a:prstGeom>
          <a:noFill/>
        </p:spPr>
        <p:txBody>
          <a:bodyPr wrap="square" rtlCol="0">
            <a:spAutoFit/>
          </a:bodyPr>
          <a:lstStyle/>
          <a:p>
            <a:pPr algn="ctr"/>
            <a:r>
              <a:rPr lang="en-US" sz="3600" dirty="0">
                <a:solidFill>
                  <a:srgbClr val="2B2B2B"/>
                </a:solidFill>
                <a:effectLst/>
                <a:highlight>
                  <a:srgbClr val="FFFFFF"/>
                </a:highlight>
                <a:latin typeface="Aparajita" panose="02020603050405020304" pitchFamily="18" charset="0"/>
                <a:cs typeface="Aparajita" panose="02020603050405020304" pitchFamily="18" charset="0"/>
              </a:rPr>
              <a:t>“If you state something and keep repeating it, people will eventually come to believe it.”</a:t>
            </a:r>
            <a:endParaRPr lang="en-US" sz="3600" dirty="0">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3EC9CFBD-79B0-53E9-9CF4-947258D0A3D5}"/>
              </a:ext>
            </a:extLst>
          </p:cNvPr>
          <p:cNvSpPr txBox="1"/>
          <p:nvPr/>
        </p:nvSpPr>
        <p:spPr>
          <a:xfrm>
            <a:off x="9093806" y="5943748"/>
            <a:ext cx="2873827" cy="523220"/>
          </a:xfrm>
          <a:prstGeom prst="rect">
            <a:avLst/>
          </a:prstGeom>
          <a:noFill/>
        </p:spPr>
        <p:txBody>
          <a:bodyPr wrap="square" rtlCol="0">
            <a:spAutoFit/>
          </a:bodyPr>
          <a:lstStyle/>
          <a:p>
            <a:r>
              <a:rPr lang="en-US" sz="2800" dirty="0">
                <a:solidFill>
                  <a:srgbClr val="2B2B2B"/>
                </a:solidFill>
                <a:effectLst/>
                <a:highlight>
                  <a:srgbClr val="FFFFFF"/>
                </a:highlight>
                <a:latin typeface="Aparajita" panose="02020603050405020304" pitchFamily="18" charset="0"/>
                <a:cs typeface="Aparajita" panose="02020603050405020304" pitchFamily="18" charset="0"/>
              </a:rPr>
              <a:t>~ </a:t>
            </a:r>
            <a:r>
              <a:rPr lang="en-US" sz="2800" dirty="0">
                <a:solidFill>
                  <a:srgbClr val="2B2B2B"/>
                </a:solidFill>
                <a:highlight>
                  <a:srgbClr val="FFFFFF"/>
                </a:highlight>
                <a:latin typeface="Aparajita" panose="02020603050405020304" pitchFamily="18" charset="0"/>
                <a:cs typeface="Aparajita" panose="02020603050405020304" pitchFamily="18" charset="0"/>
              </a:rPr>
              <a:t>Joseph Goebbels</a:t>
            </a:r>
            <a:endParaRPr lang="en-US"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16419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234AF9-A70A-7945-D71C-07DB2E52255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63CA094-811E-CB85-5F5B-3588333120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9BE8D1-774B-8E80-0104-1EF43CEB6CFB}"/>
              </a:ext>
            </a:extLst>
          </p:cNvPr>
          <p:cNvSpPr>
            <a:spLocks noGrp="1"/>
          </p:cNvSpPr>
          <p:nvPr>
            <p:ph type="title"/>
          </p:nvPr>
        </p:nvSpPr>
        <p:spPr>
          <a:xfrm>
            <a:off x="1333502" y="609600"/>
            <a:ext cx="7630884" cy="543339"/>
          </a:xfrm>
        </p:spPr>
        <p:txBody>
          <a:bodyPr>
            <a:noAutofit/>
          </a:bodyPr>
          <a:lstStyle/>
          <a:p>
            <a:r>
              <a:rPr lang="en-US" sz="4000" dirty="0">
                <a:solidFill>
                  <a:schemeClr val="tx1">
                    <a:lumMod val="65000"/>
                    <a:lumOff val="35000"/>
                  </a:schemeClr>
                </a:solidFill>
                <a:latin typeface="Aparajita" panose="02020603050405020304" pitchFamily="18" charset="0"/>
                <a:cs typeface="Aparajita" panose="02020603050405020304" pitchFamily="18" charset="0"/>
              </a:rPr>
              <a:t>RMS Titanic Timeline – April 14, 1912</a:t>
            </a:r>
            <a:br>
              <a:rPr lang="en-US" sz="4000" dirty="0">
                <a:latin typeface="Aparajita" panose="02020603050405020304" pitchFamily="18" charset="0"/>
                <a:cs typeface="Aparajita" panose="02020603050405020304" pitchFamily="18" charset="0"/>
              </a:rPr>
            </a:br>
            <a:endParaRPr lang="en-US" sz="4000" dirty="0">
              <a:solidFill>
                <a:schemeClr val="tx1">
                  <a:lumMod val="65000"/>
                  <a:lumOff val="35000"/>
                </a:schemeClr>
              </a:solidFill>
              <a:latin typeface="Aparajita" panose="02020603050405020304" pitchFamily="18" charset="0"/>
              <a:cs typeface="Aparajita" panose="02020603050405020304" pitchFamily="18" charset="0"/>
            </a:endParaRPr>
          </a:p>
        </p:txBody>
      </p:sp>
      <p:sp>
        <p:nvSpPr>
          <p:cNvPr id="10" name="Isosceles Triangle 9">
            <a:extLst>
              <a:ext uri="{FF2B5EF4-FFF2-40B4-BE49-F238E27FC236}">
                <a16:creationId xmlns:a16="http://schemas.microsoft.com/office/drawing/2014/main" id="{EEFADC34-D533-635B-8E59-FA94AA7E8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17E9851D-9644-16D5-8397-A4CDD78312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 name="Straight Connector 4">
            <a:extLst>
              <a:ext uri="{FF2B5EF4-FFF2-40B4-BE49-F238E27FC236}">
                <a16:creationId xmlns:a16="http://schemas.microsoft.com/office/drawing/2014/main" id="{DEE3D01F-BBAB-9C20-2DFC-A29F4ABF45C1}"/>
              </a:ext>
            </a:extLst>
          </p:cNvPr>
          <p:cNvCxnSpPr>
            <a:cxnSpLocks/>
          </p:cNvCxnSpPr>
          <p:nvPr/>
        </p:nvCxnSpPr>
        <p:spPr>
          <a:xfrm>
            <a:off x="1333502" y="1152939"/>
            <a:ext cx="975359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CC35A96-A61A-EEB5-E8F2-5E857ABF24B2}"/>
              </a:ext>
            </a:extLst>
          </p:cNvPr>
          <p:cNvSpPr txBox="1"/>
          <p:nvPr/>
        </p:nvSpPr>
        <p:spPr>
          <a:xfrm>
            <a:off x="5372100" y="1762540"/>
            <a:ext cx="6090557" cy="3693319"/>
          </a:xfrm>
          <a:prstGeom prst="rect">
            <a:avLst/>
          </a:prstGeom>
          <a:noFill/>
        </p:spPr>
        <p:txBody>
          <a:bodyPr wrap="square" rtlCol="0">
            <a:spAutoFit/>
          </a:bodyPr>
          <a:lstStyle/>
          <a:p>
            <a:r>
              <a:rPr lang="en-US" sz="2400" dirty="0">
                <a:latin typeface="Aparajita" panose="02020603050405020304" pitchFamily="18" charset="0"/>
                <a:cs typeface="Aparajita" panose="02020603050405020304" pitchFamily="18" charset="0"/>
              </a:rPr>
              <a:t>11:40pm – Iceberg is spotted</a:t>
            </a:r>
          </a:p>
          <a:p>
            <a:r>
              <a:rPr lang="en-US" sz="2400" dirty="0">
                <a:latin typeface="Aparajita" panose="02020603050405020304" pitchFamily="18" charset="0"/>
                <a:cs typeface="Aparajita" panose="02020603050405020304" pitchFamily="18" charset="0"/>
              </a:rPr>
              <a:t>11:50pm – Titanic collides with the iceberg</a:t>
            </a:r>
          </a:p>
          <a:p>
            <a:r>
              <a:rPr lang="en-US" sz="2400" dirty="0">
                <a:latin typeface="Aparajita" panose="02020603050405020304" pitchFamily="18" charset="0"/>
                <a:cs typeface="Aparajita" panose="02020603050405020304" pitchFamily="18" charset="0"/>
              </a:rPr>
              <a:t>12:00am – Distress telegram sent </a:t>
            </a:r>
          </a:p>
          <a:p>
            <a:r>
              <a:rPr lang="en-US" sz="2400" dirty="0">
                <a:latin typeface="Aparajita" panose="02020603050405020304" pitchFamily="18" charset="0"/>
                <a:cs typeface="Aparajita" panose="02020603050405020304" pitchFamily="18" charset="0"/>
              </a:rPr>
              <a:t>12:05am – Capt. Smith orders the lifeboats to be uncovered</a:t>
            </a:r>
          </a:p>
          <a:p>
            <a:r>
              <a:rPr lang="en-US" sz="2400" dirty="0">
                <a:latin typeface="Aparajita" panose="02020603050405020304" pitchFamily="18" charset="0"/>
                <a:cs typeface="Aparajita" panose="02020603050405020304" pitchFamily="18" charset="0"/>
              </a:rPr>
              <a:t>12:45am – The first of eight distress rockets are sent up</a:t>
            </a:r>
            <a:br>
              <a:rPr lang="en-US" sz="2400" dirty="0">
                <a:latin typeface="Aparajita" panose="02020603050405020304" pitchFamily="18" charset="0"/>
                <a:cs typeface="Aparajita" panose="02020603050405020304" pitchFamily="18" charset="0"/>
              </a:rPr>
            </a:br>
            <a:r>
              <a:rPr lang="en-US" sz="2400" dirty="0">
                <a:latin typeface="Aparajita" panose="02020603050405020304" pitchFamily="18" charset="0"/>
                <a:cs typeface="Aparajita" panose="02020603050405020304" pitchFamily="18" charset="0"/>
              </a:rPr>
              <a:t>                  and Capt. Smith orders a “Birkenhead Drill”</a:t>
            </a:r>
          </a:p>
          <a:p>
            <a:r>
              <a:rPr lang="en-US" sz="2400" dirty="0">
                <a:latin typeface="Aparajita" panose="02020603050405020304" pitchFamily="18" charset="0"/>
                <a:cs typeface="Aparajita" panose="02020603050405020304" pitchFamily="18" charset="0"/>
              </a:rPr>
              <a:t>1:05am – First lifeboat landed</a:t>
            </a:r>
          </a:p>
          <a:p>
            <a:r>
              <a:rPr lang="en-US" sz="2400" dirty="0">
                <a:latin typeface="Aparajita" panose="02020603050405020304" pitchFamily="18" charset="0"/>
                <a:cs typeface="Aparajita" panose="02020603050405020304" pitchFamily="18" charset="0"/>
              </a:rPr>
              <a:t>2:05am – Final lifeboat landed</a:t>
            </a:r>
          </a:p>
          <a:p>
            <a:r>
              <a:rPr lang="en-US" sz="2400" dirty="0">
                <a:latin typeface="Aparajita" panose="02020603050405020304" pitchFamily="18" charset="0"/>
                <a:cs typeface="Aparajita" panose="02020603050405020304" pitchFamily="18" charset="0"/>
              </a:rPr>
              <a:t>2:17am – Final radio communication with Titan</a:t>
            </a:r>
          </a:p>
          <a:p>
            <a:endParaRPr lang="en-US" dirty="0"/>
          </a:p>
        </p:txBody>
      </p:sp>
      <p:pic>
        <p:nvPicPr>
          <p:cNvPr id="6" name="Picture 5">
            <a:extLst>
              <a:ext uri="{FF2B5EF4-FFF2-40B4-BE49-F238E27FC236}">
                <a16:creationId xmlns:a16="http://schemas.microsoft.com/office/drawing/2014/main" id="{53D0632B-F721-6E45-0E62-2EE0B30C5F71}"/>
              </a:ext>
            </a:extLst>
          </p:cNvPr>
          <p:cNvPicPr>
            <a:picLocks noChangeAspect="1"/>
          </p:cNvPicPr>
          <p:nvPr/>
        </p:nvPicPr>
        <p:blipFill>
          <a:blip r:embed="rId3"/>
          <a:stretch>
            <a:fillRect/>
          </a:stretch>
        </p:blipFill>
        <p:spPr>
          <a:xfrm>
            <a:off x="729343" y="2005743"/>
            <a:ext cx="4219066" cy="3023455"/>
          </a:xfrm>
          <a:prstGeom prst="rect">
            <a:avLst/>
          </a:prstGeom>
        </p:spPr>
      </p:pic>
    </p:spTree>
    <p:extLst>
      <p:ext uri="{BB962C8B-B14F-4D97-AF65-F5344CB8AC3E}">
        <p14:creationId xmlns:p14="http://schemas.microsoft.com/office/powerpoint/2010/main" val="18994199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088437-64D1-563B-F0FC-DA5540FAE4D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3E77F9-718F-08E4-D97D-8D9DD7AB36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6E59F71-F898-B018-90FF-5EE3EE8F244C}"/>
              </a:ext>
            </a:extLst>
          </p:cNvPr>
          <p:cNvSpPr>
            <a:spLocks noGrp="1"/>
          </p:cNvSpPr>
          <p:nvPr>
            <p:ph type="title"/>
          </p:nvPr>
        </p:nvSpPr>
        <p:spPr>
          <a:xfrm>
            <a:off x="1333502" y="609600"/>
            <a:ext cx="7630884" cy="543339"/>
          </a:xfrm>
        </p:spPr>
        <p:txBody>
          <a:bodyPr>
            <a:noAutofit/>
          </a:bodyPr>
          <a:lstStyle/>
          <a:p>
            <a:r>
              <a:rPr lang="en-US" sz="4000" dirty="0">
                <a:solidFill>
                  <a:schemeClr val="tx1">
                    <a:lumMod val="65000"/>
                    <a:lumOff val="35000"/>
                  </a:schemeClr>
                </a:solidFill>
                <a:latin typeface="Aparajita" panose="02020603050405020304" pitchFamily="18" charset="0"/>
                <a:cs typeface="Aparajita" panose="02020603050405020304" pitchFamily="18" charset="0"/>
              </a:rPr>
              <a:t>HMS Birkenhead - 1852</a:t>
            </a:r>
            <a:br>
              <a:rPr lang="en-US" sz="4000" dirty="0">
                <a:latin typeface="Aparajita" panose="02020603050405020304" pitchFamily="18" charset="0"/>
                <a:cs typeface="Aparajita" panose="02020603050405020304" pitchFamily="18" charset="0"/>
              </a:rPr>
            </a:br>
            <a:endParaRPr lang="en-US" sz="4000" dirty="0">
              <a:solidFill>
                <a:schemeClr val="tx1">
                  <a:lumMod val="65000"/>
                  <a:lumOff val="35000"/>
                </a:schemeClr>
              </a:solidFill>
              <a:latin typeface="Aparajita" panose="02020603050405020304" pitchFamily="18" charset="0"/>
              <a:cs typeface="Aparajita" panose="02020603050405020304" pitchFamily="18" charset="0"/>
            </a:endParaRPr>
          </a:p>
        </p:txBody>
      </p:sp>
      <p:sp>
        <p:nvSpPr>
          <p:cNvPr id="10" name="Isosceles Triangle 9">
            <a:extLst>
              <a:ext uri="{FF2B5EF4-FFF2-40B4-BE49-F238E27FC236}">
                <a16:creationId xmlns:a16="http://schemas.microsoft.com/office/drawing/2014/main" id="{3290C922-DCE6-2D3C-074A-45DD565783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D10CE5FF-8A03-B3F2-774E-EB8DA961C3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 name="Straight Connector 4">
            <a:extLst>
              <a:ext uri="{FF2B5EF4-FFF2-40B4-BE49-F238E27FC236}">
                <a16:creationId xmlns:a16="http://schemas.microsoft.com/office/drawing/2014/main" id="{E1738A7D-2418-6267-4A91-4C593CB14F0D}"/>
              </a:ext>
            </a:extLst>
          </p:cNvPr>
          <p:cNvCxnSpPr>
            <a:cxnSpLocks/>
          </p:cNvCxnSpPr>
          <p:nvPr/>
        </p:nvCxnSpPr>
        <p:spPr>
          <a:xfrm>
            <a:off x="1333502" y="1152939"/>
            <a:ext cx="975359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ABEE1715-96CC-660B-085C-A58EEE994131}"/>
              </a:ext>
            </a:extLst>
          </p:cNvPr>
          <p:cNvPicPr>
            <a:picLocks noChangeAspect="1"/>
          </p:cNvPicPr>
          <p:nvPr/>
        </p:nvPicPr>
        <p:blipFill>
          <a:blip r:embed="rId3"/>
          <a:stretch>
            <a:fillRect/>
          </a:stretch>
        </p:blipFill>
        <p:spPr>
          <a:xfrm>
            <a:off x="7402286" y="1998870"/>
            <a:ext cx="3124200" cy="3098800"/>
          </a:xfrm>
          <a:prstGeom prst="rect">
            <a:avLst/>
          </a:prstGeom>
        </p:spPr>
      </p:pic>
      <p:pic>
        <p:nvPicPr>
          <p:cNvPr id="4" name="Picture 3">
            <a:extLst>
              <a:ext uri="{FF2B5EF4-FFF2-40B4-BE49-F238E27FC236}">
                <a16:creationId xmlns:a16="http://schemas.microsoft.com/office/drawing/2014/main" id="{E2AD5055-3599-A75F-EE56-DBEB231D958A}"/>
              </a:ext>
            </a:extLst>
          </p:cNvPr>
          <p:cNvPicPr>
            <a:picLocks noChangeAspect="1"/>
          </p:cNvPicPr>
          <p:nvPr/>
        </p:nvPicPr>
        <p:blipFill>
          <a:blip r:embed="rId4"/>
          <a:stretch>
            <a:fillRect/>
          </a:stretch>
        </p:blipFill>
        <p:spPr>
          <a:xfrm>
            <a:off x="1799524" y="1998870"/>
            <a:ext cx="4908746" cy="3195982"/>
          </a:xfrm>
          <a:prstGeom prst="rect">
            <a:avLst/>
          </a:prstGeom>
        </p:spPr>
      </p:pic>
    </p:spTree>
    <p:extLst>
      <p:ext uri="{BB962C8B-B14F-4D97-AF65-F5344CB8AC3E}">
        <p14:creationId xmlns:p14="http://schemas.microsoft.com/office/powerpoint/2010/main" val="270398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BC288A-BD29-C5D5-553E-30C10FBE8E7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EE73BF-3D46-B3EA-784B-6B2505279F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C2BCF4-657F-D5A6-7431-0E14096A7FBF}"/>
              </a:ext>
            </a:extLst>
          </p:cNvPr>
          <p:cNvSpPr>
            <a:spLocks noGrp="1"/>
          </p:cNvSpPr>
          <p:nvPr>
            <p:ph type="title"/>
          </p:nvPr>
        </p:nvSpPr>
        <p:spPr>
          <a:xfrm>
            <a:off x="1333502" y="609600"/>
            <a:ext cx="7630884" cy="543339"/>
          </a:xfrm>
        </p:spPr>
        <p:txBody>
          <a:bodyPr>
            <a:noAutofit/>
          </a:bodyPr>
          <a:lstStyle/>
          <a:p>
            <a:r>
              <a:rPr lang="en-US" sz="4000" dirty="0">
                <a:solidFill>
                  <a:schemeClr val="tx1">
                    <a:lumMod val="65000"/>
                    <a:lumOff val="35000"/>
                  </a:schemeClr>
                </a:solidFill>
                <a:latin typeface="Aparajita" panose="02020603050405020304" pitchFamily="18" charset="0"/>
                <a:cs typeface="Aparajita" panose="02020603050405020304" pitchFamily="18" charset="0"/>
              </a:rPr>
              <a:t>Birkenhead Drill – Has it been practiced?</a:t>
            </a:r>
          </a:p>
        </p:txBody>
      </p:sp>
      <p:sp>
        <p:nvSpPr>
          <p:cNvPr id="10" name="Isosceles Triangle 9">
            <a:extLst>
              <a:ext uri="{FF2B5EF4-FFF2-40B4-BE49-F238E27FC236}">
                <a16:creationId xmlns:a16="http://schemas.microsoft.com/office/drawing/2014/main" id="{276918F1-1C25-7F3B-25DF-F3C1703AC7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167F024B-D542-30E3-C518-582131E21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 name="Straight Connector 4">
            <a:extLst>
              <a:ext uri="{FF2B5EF4-FFF2-40B4-BE49-F238E27FC236}">
                <a16:creationId xmlns:a16="http://schemas.microsoft.com/office/drawing/2014/main" id="{A962D274-DD1D-0C8C-1472-5A4BDB5E4FC1}"/>
              </a:ext>
            </a:extLst>
          </p:cNvPr>
          <p:cNvCxnSpPr>
            <a:cxnSpLocks/>
          </p:cNvCxnSpPr>
          <p:nvPr/>
        </p:nvCxnSpPr>
        <p:spPr>
          <a:xfrm>
            <a:off x="1333502" y="1152939"/>
            <a:ext cx="975359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5C49311F-B08F-65E8-E77A-7B985E5CAB95}"/>
              </a:ext>
            </a:extLst>
          </p:cNvPr>
          <p:cNvPicPr>
            <a:picLocks noChangeAspect="1"/>
          </p:cNvPicPr>
          <p:nvPr/>
        </p:nvPicPr>
        <p:blipFill>
          <a:blip r:embed="rId3"/>
          <a:stretch>
            <a:fillRect/>
          </a:stretch>
        </p:blipFill>
        <p:spPr>
          <a:xfrm>
            <a:off x="2209800" y="2018356"/>
            <a:ext cx="7772400" cy="3139340"/>
          </a:xfrm>
          <a:prstGeom prst="rect">
            <a:avLst/>
          </a:prstGeom>
        </p:spPr>
      </p:pic>
    </p:spTree>
    <p:extLst>
      <p:ext uri="{BB962C8B-B14F-4D97-AF65-F5344CB8AC3E}">
        <p14:creationId xmlns:p14="http://schemas.microsoft.com/office/powerpoint/2010/main" val="25880459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AF7A5F-0B19-7761-BC3D-35170DA389F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17037A-6FEF-D8E9-578A-917882E992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8B3CAA-ED12-F5FB-3C00-B800E2699500}"/>
              </a:ext>
            </a:extLst>
          </p:cNvPr>
          <p:cNvSpPr>
            <a:spLocks noGrp="1"/>
          </p:cNvSpPr>
          <p:nvPr>
            <p:ph type="title"/>
          </p:nvPr>
        </p:nvSpPr>
        <p:spPr>
          <a:xfrm>
            <a:off x="1333502" y="609600"/>
            <a:ext cx="7630884" cy="543339"/>
          </a:xfrm>
        </p:spPr>
        <p:txBody>
          <a:bodyPr>
            <a:noAutofit/>
          </a:bodyPr>
          <a:lstStyle/>
          <a:p>
            <a:r>
              <a:rPr lang="en-US" sz="4000" dirty="0">
                <a:solidFill>
                  <a:schemeClr val="tx1">
                    <a:lumMod val="65000"/>
                    <a:lumOff val="35000"/>
                  </a:schemeClr>
                </a:solidFill>
                <a:latin typeface="Aparajita" panose="02020603050405020304" pitchFamily="18" charset="0"/>
                <a:cs typeface="Aparajita" panose="02020603050405020304" pitchFamily="18" charset="0"/>
              </a:rPr>
              <a:t>A note about the dataset used in our analysis</a:t>
            </a:r>
            <a:br>
              <a:rPr lang="en-US" sz="4000" dirty="0">
                <a:latin typeface="Aparajita" panose="02020603050405020304" pitchFamily="18" charset="0"/>
                <a:cs typeface="Aparajita" panose="02020603050405020304" pitchFamily="18" charset="0"/>
              </a:rPr>
            </a:br>
            <a:endParaRPr lang="en-US" sz="4000" dirty="0">
              <a:solidFill>
                <a:schemeClr val="tx1">
                  <a:lumMod val="65000"/>
                  <a:lumOff val="35000"/>
                </a:schemeClr>
              </a:solidFill>
              <a:latin typeface="Aparajita" panose="02020603050405020304" pitchFamily="18" charset="0"/>
              <a:cs typeface="Aparajita" panose="02020603050405020304" pitchFamily="18" charset="0"/>
            </a:endParaRPr>
          </a:p>
        </p:txBody>
      </p:sp>
      <p:sp>
        <p:nvSpPr>
          <p:cNvPr id="10" name="Isosceles Triangle 9">
            <a:extLst>
              <a:ext uri="{FF2B5EF4-FFF2-40B4-BE49-F238E27FC236}">
                <a16:creationId xmlns:a16="http://schemas.microsoft.com/office/drawing/2014/main" id="{4A77B3DD-A51B-3492-E8D3-A6030F5C00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35AF52B2-CE2E-A671-88E2-556FB426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 name="Straight Connector 4">
            <a:extLst>
              <a:ext uri="{FF2B5EF4-FFF2-40B4-BE49-F238E27FC236}">
                <a16:creationId xmlns:a16="http://schemas.microsoft.com/office/drawing/2014/main" id="{58F8C5C1-08B4-A536-676B-DB0F867B5867}"/>
              </a:ext>
            </a:extLst>
          </p:cNvPr>
          <p:cNvCxnSpPr>
            <a:cxnSpLocks/>
          </p:cNvCxnSpPr>
          <p:nvPr/>
        </p:nvCxnSpPr>
        <p:spPr>
          <a:xfrm>
            <a:off x="1333502" y="1152939"/>
            <a:ext cx="975359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5BA2644B-71E8-808C-0AC9-9D68FB7C84D3}"/>
              </a:ext>
            </a:extLst>
          </p:cNvPr>
          <p:cNvPicPr>
            <a:picLocks noChangeAspect="1"/>
          </p:cNvPicPr>
          <p:nvPr/>
        </p:nvPicPr>
        <p:blipFill>
          <a:blip r:embed="rId3"/>
          <a:stretch>
            <a:fillRect/>
          </a:stretch>
        </p:blipFill>
        <p:spPr>
          <a:xfrm>
            <a:off x="1039339" y="2305878"/>
            <a:ext cx="4353173" cy="2608760"/>
          </a:xfrm>
          <a:prstGeom prst="rect">
            <a:avLst/>
          </a:prstGeom>
        </p:spPr>
      </p:pic>
      <p:graphicFrame>
        <p:nvGraphicFramePr>
          <p:cNvPr id="14" name="Chart 13">
            <a:extLst>
              <a:ext uri="{FF2B5EF4-FFF2-40B4-BE49-F238E27FC236}">
                <a16:creationId xmlns:a16="http://schemas.microsoft.com/office/drawing/2014/main" id="{2E6A0B72-C44E-B37A-45E0-DA48E2661D1E}"/>
              </a:ext>
            </a:extLst>
          </p:cNvPr>
          <p:cNvGraphicFramePr>
            <a:graphicFrameLocks/>
          </p:cNvGraphicFramePr>
          <p:nvPr>
            <p:extLst>
              <p:ext uri="{D42A27DB-BD31-4B8C-83A1-F6EECF244321}">
                <p14:modId xmlns:p14="http://schemas.microsoft.com/office/powerpoint/2010/main" val="3238238119"/>
              </p:ext>
            </p:extLst>
          </p:nvPr>
        </p:nvGraphicFramePr>
        <p:xfrm>
          <a:off x="5697689" y="1695450"/>
          <a:ext cx="5740400" cy="455295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112652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D34950-53A9-AEE8-9EF7-AF20F5A83CF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8A8B01-A814-4321-6FD4-38A99641A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FE1D16-5B66-8B45-B719-68BE98E325AF}"/>
              </a:ext>
            </a:extLst>
          </p:cNvPr>
          <p:cNvSpPr>
            <a:spLocks noGrp="1"/>
          </p:cNvSpPr>
          <p:nvPr>
            <p:ph type="title"/>
          </p:nvPr>
        </p:nvSpPr>
        <p:spPr>
          <a:xfrm>
            <a:off x="1333502" y="609600"/>
            <a:ext cx="7630884" cy="543339"/>
          </a:xfrm>
        </p:spPr>
        <p:txBody>
          <a:bodyPr>
            <a:noAutofit/>
          </a:bodyPr>
          <a:lstStyle/>
          <a:p>
            <a:r>
              <a:rPr lang="en-US" sz="4000" dirty="0">
                <a:solidFill>
                  <a:schemeClr val="tx1">
                    <a:lumMod val="65000"/>
                    <a:lumOff val="35000"/>
                  </a:schemeClr>
                </a:solidFill>
                <a:latin typeface="Aparajita" panose="02020603050405020304" pitchFamily="18" charset="0"/>
                <a:cs typeface="Aparajita" panose="02020603050405020304" pitchFamily="18" charset="0"/>
              </a:rPr>
              <a:t>Hypothesis Testing</a:t>
            </a:r>
            <a:br>
              <a:rPr lang="en-US" sz="4000" dirty="0">
                <a:latin typeface="Aparajita" panose="02020603050405020304" pitchFamily="18" charset="0"/>
                <a:cs typeface="Aparajita" panose="02020603050405020304" pitchFamily="18" charset="0"/>
              </a:rPr>
            </a:br>
            <a:endParaRPr lang="en-US" sz="4000" dirty="0">
              <a:solidFill>
                <a:schemeClr val="tx1">
                  <a:lumMod val="65000"/>
                  <a:lumOff val="35000"/>
                </a:schemeClr>
              </a:solidFill>
              <a:latin typeface="Aparajita" panose="02020603050405020304" pitchFamily="18" charset="0"/>
              <a:cs typeface="Aparajita" panose="02020603050405020304" pitchFamily="18" charset="0"/>
            </a:endParaRPr>
          </a:p>
        </p:txBody>
      </p:sp>
      <p:sp>
        <p:nvSpPr>
          <p:cNvPr id="10" name="Isosceles Triangle 9">
            <a:extLst>
              <a:ext uri="{FF2B5EF4-FFF2-40B4-BE49-F238E27FC236}">
                <a16:creationId xmlns:a16="http://schemas.microsoft.com/office/drawing/2014/main" id="{8770D80B-14DF-7910-FC7F-F221D89EDB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3C452B73-31DB-884D-0CD6-894D551DE5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 name="Straight Connector 4">
            <a:extLst>
              <a:ext uri="{FF2B5EF4-FFF2-40B4-BE49-F238E27FC236}">
                <a16:creationId xmlns:a16="http://schemas.microsoft.com/office/drawing/2014/main" id="{5D7950DB-C9BE-D4EB-ADB6-D686450747C7}"/>
              </a:ext>
            </a:extLst>
          </p:cNvPr>
          <p:cNvCxnSpPr>
            <a:cxnSpLocks/>
          </p:cNvCxnSpPr>
          <p:nvPr/>
        </p:nvCxnSpPr>
        <p:spPr>
          <a:xfrm>
            <a:off x="1333502" y="1152939"/>
            <a:ext cx="975359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D82A1DEC-D054-2BE2-0384-032755DCE71D}"/>
              </a:ext>
            </a:extLst>
          </p:cNvPr>
          <p:cNvSpPr txBox="1"/>
          <p:nvPr/>
        </p:nvSpPr>
        <p:spPr>
          <a:xfrm>
            <a:off x="7103203" y="2450735"/>
            <a:ext cx="4640064" cy="1631216"/>
          </a:xfrm>
          <a:prstGeom prst="rect">
            <a:avLst/>
          </a:prstGeom>
          <a:noFill/>
        </p:spPr>
        <p:txBody>
          <a:bodyPr wrap="square" rtlCol="0">
            <a:spAutoFit/>
          </a:bodyPr>
          <a:lstStyle/>
          <a:p>
            <a:r>
              <a:rPr lang="en-US" sz="2000" dirty="0">
                <a:latin typeface="Aparajita" panose="02020603050405020304" pitchFamily="18" charset="0"/>
                <a:cs typeface="Aparajita" panose="02020603050405020304" pitchFamily="18" charset="0"/>
              </a:rPr>
              <a:t>H0: There is no difference between the average age of female and male Titanic survivors. (µf -µm = 0).</a:t>
            </a:r>
          </a:p>
          <a:p>
            <a:endParaRPr lang="en-US" sz="2000" dirty="0">
              <a:latin typeface="Aparajita" panose="02020603050405020304" pitchFamily="18" charset="0"/>
              <a:cs typeface="Aparajita" panose="02020603050405020304" pitchFamily="18" charset="0"/>
            </a:endParaRPr>
          </a:p>
          <a:p>
            <a:r>
              <a:rPr lang="en-US" sz="2000" dirty="0">
                <a:latin typeface="Aparajita" panose="02020603050405020304" pitchFamily="18" charset="0"/>
                <a:cs typeface="Aparajita" panose="02020603050405020304" pitchFamily="18" charset="0"/>
              </a:rPr>
              <a:t>H1: There is a difference between the average age of female and male Titanic survivors. (µf -µm != 0)</a:t>
            </a:r>
            <a:endParaRPr lang="en-US" sz="2000" dirty="0">
              <a:latin typeface="Aparajita" panose="02020603050405020304" pitchFamily="18" charset="0"/>
              <a:cs typeface="Aparajita" panose="02020603050405020304" pitchFamily="18" charset="0"/>
              <a:sym typeface="Wingdings" pitchFamily="2" charset="2"/>
            </a:endParaRPr>
          </a:p>
        </p:txBody>
      </p:sp>
      <p:pic>
        <p:nvPicPr>
          <p:cNvPr id="6" name="Graphic 5" descr="Checkbox Checked with solid fill">
            <a:extLst>
              <a:ext uri="{FF2B5EF4-FFF2-40B4-BE49-F238E27FC236}">
                <a16:creationId xmlns:a16="http://schemas.microsoft.com/office/drawing/2014/main" id="{F9C8BBE3-F567-DA67-584A-BBD2D47E2B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10301" y="2401068"/>
            <a:ext cx="914400" cy="914400"/>
          </a:xfrm>
          <a:prstGeom prst="rect">
            <a:avLst/>
          </a:prstGeom>
        </p:spPr>
      </p:pic>
      <p:cxnSp>
        <p:nvCxnSpPr>
          <p:cNvPr id="7" name="Straight Connector 6">
            <a:extLst>
              <a:ext uri="{FF2B5EF4-FFF2-40B4-BE49-F238E27FC236}">
                <a16:creationId xmlns:a16="http://schemas.microsoft.com/office/drawing/2014/main" id="{17FF80AE-C7A6-92E6-F2C4-349C3D285756}"/>
              </a:ext>
            </a:extLst>
          </p:cNvPr>
          <p:cNvCxnSpPr/>
          <p:nvPr/>
        </p:nvCxnSpPr>
        <p:spPr>
          <a:xfrm>
            <a:off x="6096000" y="1688588"/>
            <a:ext cx="0" cy="3977566"/>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C9D0120-A70C-F0A8-C9CB-146C20883781}"/>
              </a:ext>
            </a:extLst>
          </p:cNvPr>
          <p:cNvSpPr txBox="1"/>
          <p:nvPr/>
        </p:nvSpPr>
        <p:spPr>
          <a:xfrm>
            <a:off x="8123583" y="1630017"/>
            <a:ext cx="2173356" cy="461665"/>
          </a:xfrm>
          <a:prstGeom prst="rect">
            <a:avLst/>
          </a:prstGeom>
          <a:noFill/>
        </p:spPr>
        <p:txBody>
          <a:bodyPr wrap="square" rtlCol="0">
            <a:spAutoFit/>
          </a:bodyPr>
          <a:lstStyle/>
          <a:p>
            <a:r>
              <a:rPr lang="en-US" sz="2400" dirty="0">
                <a:latin typeface="Aparajita" panose="02020603050405020304" pitchFamily="18" charset="0"/>
                <a:cs typeface="Aparajita" panose="02020603050405020304" pitchFamily="18" charset="0"/>
              </a:rPr>
              <a:t>Titanic Survivors</a:t>
            </a:r>
          </a:p>
        </p:txBody>
      </p:sp>
      <p:sp>
        <p:nvSpPr>
          <p:cNvPr id="11" name="TextBox 10">
            <a:extLst>
              <a:ext uri="{FF2B5EF4-FFF2-40B4-BE49-F238E27FC236}">
                <a16:creationId xmlns:a16="http://schemas.microsoft.com/office/drawing/2014/main" id="{604F8A59-78EB-72B3-BA88-D18752583561}"/>
              </a:ext>
            </a:extLst>
          </p:cNvPr>
          <p:cNvSpPr txBox="1"/>
          <p:nvPr/>
        </p:nvSpPr>
        <p:spPr>
          <a:xfrm>
            <a:off x="1750658" y="1675160"/>
            <a:ext cx="2173356" cy="461665"/>
          </a:xfrm>
          <a:prstGeom prst="rect">
            <a:avLst/>
          </a:prstGeom>
          <a:noFill/>
        </p:spPr>
        <p:txBody>
          <a:bodyPr wrap="square" rtlCol="0">
            <a:spAutoFit/>
          </a:bodyPr>
          <a:lstStyle/>
          <a:p>
            <a:r>
              <a:rPr lang="en-US" sz="2400" dirty="0">
                <a:latin typeface="Aparajita" panose="02020603050405020304" pitchFamily="18" charset="0"/>
                <a:cs typeface="Aparajita" panose="02020603050405020304" pitchFamily="18" charset="0"/>
              </a:rPr>
              <a:t>Passengers Overall</a:t>
            </a:r>
          </a:p>
        </p:txBody>
      </p:sp>
      <p:sp>
        <p:nvSpPr>
          <p:cNvPr id="15" name="TextBox 14">
            <a:extLst>
              <a:ext uri="{FF2B5EF4-FFF2-40B4-BE49-F238E27FC236}">
                <a16:creationId xmlns:a16="http://schemas.microsoft.com/office/drawing/2014/main" id="{72400848-FAB1-E483-DFD6-FB0CDC5AB7CB}"/>
              </a:ext>
            </a:extLst>
          </p:cNvPr>
          <p:cNvSpPr txBox="1"/>
          <p:nvPr/>
        </p:nvSpPr>
        <p:spPr>
          <a:xfrm>
            <a:off x="1558646" y="2450735"/>
            <a:ext cx="4088621" cy="2246769"/>
          </a:xfrm>
          <a:prstGeom prst="rect">
            <a:avLst/>
          </a:prstGeom>
          <a:noFill/>
        </p:spPr>
        <p:txBody>
          <a:bodyPr wrap="square" rtlCol="0">
            <a:spAutoFit/>
          </a:bodyPr>
          <a:lstStyle/>
          <a:p>
            <a:r>
              <a:rPr lang="en-US" sz="2000" dirty="0">
                <a:latin typeface="Aparajita" panose="02020603050405020304" pitchFamily="18" charset="0"/>
                <a:cs typeface="Aparajita" panose="02020603050405020304" pitchFamily="18" charset="0"/>
              </a:rPr>
              <a:t>H0: There is no difference between the average age of female and male Titanic passengers. </a:t>
            </a:r>
            <a:br>
              <a:rPr lang="en-US" sz="2000" dirty="0">
                <a:latin typeface="Aparajita" panose="02020603050405020304" pitchFamily="18" charset="0"/>
                <a:cs typeface="Aparajita" panose="02020603050405020304" pitchFamily="18" charset="0"/>
              </a:rPr>
            </a:br>
            <a:r>
              <a:rPr lang="en-US" sz="2000" dirty="0">
                <a:latin typeface="Aparajita" panose="02020603050405020304" pitchFamily="18" charset="0"/>
                <a:cs typeface="Aparajita" panose="02020603050405020304" pitchFamily="18" charset="0"/>
              </a:rPr>
              <a:t>(µf -µm = 0).</a:t>
            </a:r>
          </a:p>
          <a:p>
            <a:endParaRPr lang="en-US" sz="2000" dirty="0">
              <a:latin typeface="Aparajita" panose="02020603050405020304" pitchFamily="18" charset="0"/>
              <a:cs typeface="Aparajita" panose="02020603050405020304" pitchFamily="18" charset="0"/>
            </a:endParaRPr>
          </a:p>
          <a:p>
            <a:r>
              <a:rPr lang="en-US" sz="2000" dirty="0">
                <a:latin typeface="Aparajita" panose="02020603050405020304" pitchFamily="18" charset="0"/>
                <a:cs typeface="Aparajita" panose="02020603050405020304" pitchFamily="18" charset="0"/>
              </a:rPr>
              <a:t>H1: There is a difference between the average age of female and male Titanic Passengers. </a:t>
            </a:r>
            <a:br>
              <a:rPr lang="en-US" sz="2000" dirty="0">
                <a:latin typeface="Aparajita" panose="02020603050405020304" pitchFamily="18" charset="0"/>
                <a:cs typeface="Aparajita" panose="02020603050405020304" pitchFamily="18" charset="0"/>
              </a:rPr>
            </a:br>
            <a:r>
              <a:rPr lang="en-US" sz="2000" dirty="0">
                <a:latin typeface="Aparajita" panose="02020603050405020304" pitchFamily="18" charset="0"/>
                <a:cs typeface="Aparajita" panose="02020603050405020304" pitchFamily="18" charset="0"/>
              </a:rPr>
              <a:t>(µf -µm != 0)</a:t>
            </a:r>
            <a:endParaRPr lang="en-US" sz="2000" dirty="0">
              <a:latin typeface="Aparajita" panose="02020603050405020304" pitchFamily="18" charset="0"/>
              <a:cs typeface="Aparajita" panose="02020603050405020304" pitchFamily="18" charset="0"/>
              <a:sym typeface="Wingdings" pitchFamily="2" charset="2"/>
            </a:endParaRPr>
          </a:p>
        </p:txBody>
      </p:sp>
      <p:pic>
        <p:nvPicPr>
          <p:cNvPr id="16" name="Graphic 15" descr="Checkbox Checked with solid fill">
            <a:extLst>
              <a:ext uri="{FF2B5EF4-FFF2-40B4-BE49-F238E27FC236}">
                <a16:creationId xmlns:a16="http://schemas.microsoft.com/office/drawing/2014/main" id="{3454D3B0-CAF9-1987-DF3E-F765DB937B7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1501" y="2401068"/>
            <a:ext cx="914400" cy="914400"/>
          </a:xfrm>
          <a:prstGeom prst="rect">
            <a:avLst/>
          </a:prstGeom>
        </p:spPr>
      </p:pic>
    </p:spTree>
    <p:extLst>
      <p:ext uri="{BB962C8B-B14F-4D97-AF65-F5344CB8AC3E}">
        <p14:creationId xmlns:p14="http://schemas.microsoft.com/office/powerpoint/2010/main" val="502665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6146BC-F923-865B-16D2-E9999C8543D2}"/>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050C79D-FB32-CD0B-9AE7-EFCC28FAEC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3EC626-2368-9E18-0B32-DFCFC911D84D}"/>
              </a:ext>
            </a:extLst>
          </p:cNvPr>
          <p:cNvSpPr>
            <a:spLocks noGrp="1"/>
          </p:cNvSpPr>
          <p:nvPr>
            <p:ph type="title"/>
          </p:nvPr>
        </p:nvSpPr>
        <p:spPr>
          <a:xfrm>
            <a:off x="1333501" y="609600"/>
            <a:ext cx="8708569" cy="543339"/>
          </a:xfrm>
        </p:spPr>
        <p:txBody>
          <a:bodyPr>
            <a:noAutofit/>
          </a:bodyPr>
          <a:lstStyle/>
          <a:p>
            <a:r>
              <a:rPr lang="en-US" sz="4000" dirty="0">
                <a:solidFill>
                  <a:schemeClr val="tx1">
                    <a:lumMod val="65000"/>
                    <a:lumOff val="35000"/>
                  </a:schemeClr>
                </a:solidFill>
                <a:latin typeface="Aparajita" panose="02020603050405020304" pitchFamily="18" charset="0"/>
                <a:cs typeface="Aparajita" panose="02020603050405020304" pitchFamily="18" charset="0"/>
              </a:rPr>
              <a:t>Machine Learning and the Random Number Trick</a:t>
            </a:r>
          </a:p>
        </p:txBody>
      </p:sp>
      <p:sp>
        <p:nvSpPr>
          <p:cNvPr id="10" name="Isosceles Triangle 9">
            <a:extLst>
              <a:ext uri="{FF2B5EF4-FFF2-40B4-BE49-F238E27FC236}">
                <a16:creationId xmlns:a16="http://schemas.microsoft.com/office/drawing/2014/main" id="{D32929AD-4692-DD1E-F712-76B4CB7F69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DB4D8D1B-94B8-064E-6CD1-35F2B5DD86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 name="Straight Connector 4">
            <a:extLst>
              <a:ext uri="{FF2B5EF4-FFF2-40B4-BE49-F238E27FC236}">
                <a16:creationId xmlns:a16="http://schemas.microsoft.com/office/drawing/2014/main" id="{E90AA181-1DDA-C2E2-27E4-CE96DC3209D9}"/>
              </a:ext>
            </a:extLst>
          </p:cNvPr>
          <p:cNvCxnSpPr>
            <a:cxnSpLocks/>
          </p:cNvCxnSpPr>
          <p:nvPr/>
        </p:nvCxnSpPr>
        <p:spPr>
          <a:xfrm>
            <a:off x="1333502" y="1152939"/>
            <a:ext cx="975359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Table 8">
            <a:extLst>
              <a:ext uri="{FF2B5EF4-FFF2-40B4-BE49-F238E27FC236}">
                <a16:creationId xmlns:a16="http://schemas.microsoft.com/office/drawing/2014/main" id="{3265ADE0-19EB-3DB2-D95F-0176DA8D6071}"/>
              </a:ext>
            </a:extLst>
          </p:cNvPr>
          <p:cNvGraphicFramePr>
            <a:graphicFrameLocks noGrp="1"/>
          </p:cNvGraphicFramePr>
          <p:nvPr>
            <p:extLst>
              <p:ext uri="{D42A27DB-BD31-4B8C-83A1-F6EECF244321}">
                <p14:modId xmlns:p14="http://schemas.microsoft.com/office/powerpoint/2010/main" val="2694704950"/>
              </p:ext>
            </p:extLst>
          </p:nvPr>
        </p:nvGraphicFramePr>
        <p:xfrm>
          <a:off x="4014259" y="2305878"/>
          <a:ext cx="6457950" cy="1988176"/>
        </p:xfrm>
        <a:graphic>
          <a:graphicData uri="http://schemas.openxmlformats.org/drawingml/2006/table">
            <a:tbl>
              <a:tblPr firstRow="1" bandRow="1">
                <a:tableStyleId>{21E4AEA4-8DFA-4A89-87EB-49C32662AFE0}</a:tableStyleId>
              </a:tblPr>
              <a:tblGrid>
                <a:gridCol w="3228975">
                  <a:extLst>
                    <a:ext uri="{9D8B030D-6E8A-4147-A177-3AD203B41FA5}">
                      <a16:colId xmlns:a16="http://schemas.microsoft.com/office/drawing/2014/main" val="2981584260"/>
                    </a:ext>
                  </a:extLst>
                </a:gridCol>
                <a:gridCol w="3228975">
                  <a:extLst>
                    <a:ext uri="{9D8B030D-6E8A-4147-A177-3AD203B41FA5}">
                      <a16:colId xmlns:a16="http://schemas.microsoft.com/office/drawing/2014/main" val="2102533262"/>
                    </a:ext>
                  </a:extLst>
                </a:gridCol>
              </a:tblGrid>
              <a:tr h="497044">
                <a:tc>
                  <a:txBody>
                    <a:bodyPr/>
                    <a:lstStyle/>
                    <a:p>
                      <a:r>
                        <a:rPr lang="en-US" dirty="0"/>
                        <a:t>Feature</a:t>
                      </a:r>
                    </a:p>
                  </a:txBody>
                  <a:tcPr/>
                </a:tc>
                <a:tc>
                  <a:txBody>
                    <a:bodyPr/>
                    <a:lstStyle/>
                    <a:p>
                      <a:r>
                        <a:rPr lang="en-US" dirty="0"/>
                        <a:t>Importance</a:t>
                      </a:r>
                    </a:p>
                  </a:txBody>
                  <a:tcPr/>
                </a:tc>
                <a:extLst>
                  <a:ext uri="{0D108BD9-81ED-4DB2-BD59-A6C34878D82A}">
                    <a16:rowId xmlns:a16="http://schemas.microsoft.com/office/drawing/2014/main" val="1545933362"/>
                  </a:ext>
                </a:extLst>
              </a:tr>
              <a:tr h="497044">
                <a:tc>
                  <a:txBody>
                    <a:bodyPr/>
                    <a:lstStyle/>
                    <a:p>
                      <a:r>
                        <a:rPr lang="en-US" dirty="0" err="1"/>
                        <a:t>pclass</a:t>
                      </a:r>
                      <a:endParaRPr lang="en-US" dirty="0"/>
                    </a:p>
                  </a:txBody>
                  <a:tcPr/>
                </a:tc>
                <a:tc>
                  <a:txBody>
                    <a:bodyPr/>
                    <a:lstStyle/>
                    <a:p>
                      <a:r>
                        <a:rPr lang="en-US" dirty="0"/>
                        <a:t>.28</a:t>
                      </a:r>
                    </a:p>
                  </a:txBody>
                  <a:tcPr/>
                </a:tc>
                <a:extLst>
                  <a:ext uri="{0D108BD9-81ED-4DB2-BD59-A6C34878D82A}">
                    <a16:rowId xmlns:a16="http://schemas.microsoft.com/office/drawing/2014/main" val="2137170232"/>
                  </a:ext>
                </a:extLst>
              </a:tr>
              <a:tr h="497044">
                <a:tc>
                  <a:txBody>
                    <a:bodyPr/>
                    <a:lstStyle/>
                    <a:p>
                      <a:r>
                        <a:rPr lang="en-US" dirty="0"/>
                        <a:t>sex</a:t>
                      </a:r>
                    </a:p>
                  </a:txBody>
                  <a:tcPr/>
                </a:tc>
                <a:tc>
                  <a:txBody>
                    <a:bodyPr/>
                    <a:lstStyle/>
                    <a:p>
                      <a:r>
                        <a:rPr lang="en-US" dirty="0"/>
                        <a:t>.22</a:t>
                      </a:r>
                    </a:p>
                  </a:txBody>
                  <a:tcPr/>
                </a:tc>
                <a:extLst>
                  <a:ext uri="{0D108BD9-81ED-4DB2-BD59-A6C34878D82A}">
                    <a16:rowId xmlns:a16="http://schemas.microsoft.com/office/drawing/2014/main" val="3358953396"/>
                  </a:ext>
                </a:extLst>
              </a:tr>
              <a:tr h="497044">
                <a:tc>
                  <a:txBody>
                    <a:bodyPr/>
                    <a:lstStyle/>
                    <a:p>
                      <a:r>
                        <a:rPr lang="en-US" dirty="0" err="1"/>
                        <a:t>p_type</a:t>
                      </a:r>
                      <a:endParaRPr lang="en-US" dirty="0"/>
                    </a:p>
                  </a:txBody>
                  <a:tcPr/>
                </a:tc>
                <a:tc>
                  <a:txBody>
                    <a:bodyPr/>
                    <a:lstStyle/>
                    <a:p>
                      <a:r>
                        <a:rPr lang="en-US" dirty="0"/>
                        <a:t>.19</a:t>
                      </a:r>
                    </a:p>
                  </a:txBody>
                  <a:tcPr/>
                </a:tc>
                <a:extLst>
                  <a:ext uri="{0D108BD9-81ED-4DB2-BD59-A6C34878D82A}">
                    <a16:rowId xmlns:a16="http://schemas.microsoft.com/office/drawing/2014/main" val="1313815050"/>
                  </a:ext>
                </a:extLst>
              </a:tr>
            </a:tbl>
          </a:graphicData>
        </a:graphic>
      </p:graphicFrame>
      <p:sp>
        <p:nvSpPr>
          <p:cNvPr id="11" name="Right Arrow 10">
            <a:extLst>
              <a:ext uri="{FF2B5EF4-FFF2-40B4-BE49-F238E27FC236}">
                <a16:creationId xmlns:a16="http://schemas.microsoft.com/office/drawing/2014/main" id="{832223D7-69FE-6E86-D5F6-984C21E4000C}"/>
              </a:ext>
            </a:extLst>
          </p:cNvPr>
          <p:cNvSpPr/>
          <p:nvPr/>
        </p:nvSpPr>
        <p:spPr>
          <a:xfrm>
            <a:off x="2294468" y="3070273"/>
            <a:ext cx="1300529" cy="459385"/>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26FD736-B204-E284-C8D8-25756B844E36}"/>
              </a:ext>
            </a:extLst>
          </p:cNvPr>
          <p:cNvSpPr txBox="1"/>
          <p:nvPr/>
        </p:nvSpPr>
        <p:spPr>
          <a:xfrm>
            <a:off x="784308" y="3115315"/>
            <a:ext cx="1300529" cy="369300"/>
          </a:xfrm>
          <a:prstGeom prst="rect">
            <a:avLst/>
          </a:prstGeom>
          <a:noFill/>
        </p:spPr>
        <p:txBody>
          <a:bodyPr wrap="square" rtlCol="0">
            <a:spAutoFit/>
          </a:bodyPr>
          <a:lstStyle/>
          <a:p>
            <a:r>
              <a:rPr lang="en-US" dirty="0" err="1"/>
              <a:t>rand_num</a:t>
            </a:r>
            <a:endParaRPr lang="en-US" dirty="0"/>
          </a:p>
        </p:txBody>
      </p:sp>
    </p:spTree>
    <p:extLst>
      <p:ext uri="{BB962C8B-B14F-4D97-AF65-F5344CB8AC3E}">
        <p14:creationId xmlns:p14="http://schemas.microsoft.com/office/powerpoint/2010/main" val="2127820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3538B0-D356-0607-1DD7-30E66B2267B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ECE6615-28FE-3EB8-C229-EFAC89B995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CFB78C-D0AA-80E1-5054-9FB76A501B2E}"/>
              </a:ext>
            </a:extLst>
          </p:cNvPr>
          <p:cNvSpPr>
            <a:spLocks noGrp="1"/>
          </p:cNvSpPr>
          <p:nvPr>
            <p:ph type="title"/>
          </p:nvPr>
        </p:nvSpPr>
        <p:spPr>
          <a:xfrm>
            <a:off x="1333502" y="609600"/>
            <a:ext cx="7630884" cy="543339"/>
          </a:xfrm>
        </p:spPr>
        <p:txBody>
          <a:bodyPr>
            <a:noAutofit/>
          </a:bodyPr>
          <a:lstStyle/>
          <a:p>
            <a:r>
              <a:rPr lang="en-US" sz="4000" dirty="0">
                <a:solidFill>
                  <a:schemeClr val="tx1">
                    <a:lumMod val="65000"/>
                    <a:lumOff val="35000"/>
                  </a:schemeClr>
                </a:solidFill>
                <a:latin typeface="Aparajita" panose="02020603050405020304" pitchFamily="18" charset="0"/>
                <a:cs typeface="Aparajita" panose="02020603050405020304" pitchFamily="18" charset="0"/>
              </a:rPr>
              <a:t>Women and Children First?</a:t>
            </a:r>
          </a:p>
        </p:txBody>
      </p:sp>
      <p:sp>
        <p:nvSpPr>
          <p:cNvPr id="10" name="Isosceles Triangle 9">
            <a:extLst>
              <a:ext uri="{FF2B5EF4-FFF2-40B4-BE49-F238E27FC236}">
                <a16:creationId xmlns:a16="http://schemas.microsoft.com/office/drawing/2014/main" id="{39AE7F00-4951-19B3-45D0-9D576856BB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Isosceles Triangle 11">
            <a:extLst>
              <a:ext uri="{FF2B5EF4-FFF2-40B4-BE49-F238E27FC236}">
                <a16:creationId xmlns:a16="http://schemas.microsoft.com/office/drawing/2014/main" id="{EE44BCCF-74E6-89D5-8EA4-0B2D6170EC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743267"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cxnSp>
        <p:nvCxnSpPr>
          <p:cNvPr id="5" name="Straight Connector 4">
            <a:extLst>
              <a:ext uri="{FF2B5EF4-FFF2-40B4-BE49-F238E27FC236}">
                <a16:creationId xmlns:a16="http://schemas.microsoft.com/office/drawing/2014/main" id="{BEE56A22-3BAA-B031-19F3-BFFE6383E758}"/>
              </a:ext>
            </a:extLst>
          </p:cNvPr>
          <p:cNvCxnSpPr>
            <a:cxnSpLocks/>
          </p:cNvCxnSpPr>
          <p:nvPr/>
        </p:nvCxnSpPr>
        <p:spPr>
          <a:xfrm>
            <a:off x="1333502" y="1152939"/>
            <a:ext cx="9753598" cy="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13701EE-169C-B197-0F95-719BE895ECEC}"/>
              </a:ext>
            </a:extLst>
          </p:cNvPr>
          <p:cNvPicPr>
            <a:picLocks noChangeAspect="1"/>
          </p:cNvPicPr>
          <p:nvPr/>
        </p:nvPicPr>
        <p:blipFill rotWithShape="1">
          <a:blip r:embed="rId3"/>
          <a:srcRect r="4434"/>
          <a:stretch/>
        </p:blipFill>
        <p:spPr>
          <a:xfrm>
            <a:off x="1008756" y="1978204"/>
            <a:ext cx="3405645" cy="2536648"/>
          </a:xfrm>
          <a:prstGeom prst="rect">
            <a:avLst/>
          </a:prstGeom>
        </p:spPr>
      </p:pic>
      <p:cxnSp>
        <p:nvCxnSpPr>
          <p:cNvPr id="9" name="Straight Connector 8">
            <a:extLst>
              <a:ext uri="{FF2B5EF4-FFF2-40B4-BE49-F238E27FC236}">
                <a16:creationId xmlns:a16="http://schemas.microsoft.com/office/drawing/2014/main" id="{924ECD06-F74C-42A4-E495-30BEB588869C}"/>
              </a:ext>
            </a:extLst>
          </p:cNvPr>
          <p:cNvCxnSpPr>
            <a:cxnSpLocks/>
          </p:cNvCxnSpPr>
          <p:nvPr/>
        </p:nvCxnSpPr>
        <p:spPr>
          <a:xfrm>
            <a:off x="4926467" y="1828800"/>
            <a:ext cx="0" cy="3568484"/>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F4820739-D61C-85D0-AB48-77AA7472792C}"/>
              </a:ext>
            </a:extLst>
          </p:cNvPr>
          <p:cNvSpPr txBox="1"/>
          <p:nvPr/>
        </p:nvSpPr>
        <p:spPr>
          <a:xfrm>
            <a:off x="6659804" y="2160691"/>
            <a:ext cx="2584199" cy="477044"/>
          </a:xfrm>
          <a:prstGeom prst="rect">
            <a:avLst/>
          </a:prstGeom>
          <a:noFill/>
        </p:spPr>
        <p:txBody>
          <a:bodyPr wrap="square" rtlCol="0">
            <a:spAutoFit/>
          </a:bodyPr>
          <a:lstStyle/>
          <a:p>
            <a:r>
              <a:rPr lang="en-US" sz="2400" dirty="0">
                <a:latin typeface="Aparajita" panose="02020603050405020304" pitchFamily="18" charset="0"/>
                <a:cs typeface="Aparajita" panose="02020603050405020304" pitchFamily="18" charset="0"/>
              </a:rPr>
              <a:t>Descriptive  Statistics</a:t>
            </a:r>
            <a:endParaRPr lang="en-US" sz="2200" dirty="0">
              <a:latin typeface="Aparajita" panose="02020603050405020304" pitchFamily="18" charset="0"/>
              <a:cs typeface="Aparajita" panose="02020603050405020304" pitchFamily="18" charset="0"/>
            </a:endParaRPr>
          </a:p>
        </p:txBody>
      </p:sp>
      <p:sp>
        <p:nvSpPr>
          <p:cNvPr id="4" name="TextBox 3">
            <a:extLst>
              <a:ext uri="{FF2B5EF4-FFF2-40B4-BE49-F238E27FC236}">
                <a16:creationId xmlns:a16="http://schemas.microsoft.com/office/drawing/2014/main" id="{CCA4B3AA-E690-278D-27AF-EDE35BE7C586}"/>
              </a:ext>
            </a:extLst>
          </p:cNvPr>
          <p:cNvSpPr txBox="1"/>
          <p:nvPr/>
        </p:nvSpPr>
        <p:spPr>
          <a:xfrm>
            <a:off x="6659803" y="2919593"/>
            <a:ext cx="2584199" cy="461665"/>
          </a:xfrm>
          <a:prstGeom prst="rect">
            <a:avLst/>
          </a:prstGeom>
          <a:noFill/>
        </p:spPr>
        <p:txBody>
          <a:bodyPr wrap="square" rtlCol="0">
            <a:spAutoFit/>
          </a:bodyPr>
          <a:lstStyle/>
          <a:p>
            <a:r>
              <a:rPr lang="en-US" sz="2400" dirty="0">
                <a:latin typeface="Aparajita" panose="02020603050405020304" pitchFamily="18" charset="0"/>
                <a:cs typeface="Aparajita" panose="02020603050405020304" pitchFamily="18" charset="0"/>
              </a:rPr>
              <a:t>Hypothesis Testing</a:t>
            </a:r>
            <a:endParaRPr lang="en-US" sz="2200" dirty="0">
              <a:latin typeface="Aparajita" panose="02020603050405020304" pitchFamily="18" charset="0"/>
              <a:cs typeface="Aparajita" panose="02020603050405020304" pitchFamily="18" charset="0"/>
            </a:endParaRPr>
          </a:p>
        </p:txBody>
      </p:sp>
      <p:sp>
        <p:nvSpPr>
          <p:cNvPr id="13" name="TextBox 12">
            <a:extLst>
              <a:ext uri="{FF2B5EF4-FFF2-40B4-BE49-F238E27FC236}">
                <a16:creationId xmlns:a16="http://schemas.microsoft.com/office/drawing/2014/main" id="{C6A85174-F181-6B7F-72C7-F7B8E67DFF88}"/>
              </a:ext>
            </a:extLst>
          </p:cNvPr>
          <p:cNvSpPr txBox="1"/>
          <p:nvPr/>
        </p:nvSpPr>
        <p:spPr>
          <a:xfrm>
            <a:off x="6659803" y="3678495"/>
            <a:ext cx="3141421" cy="461665"/>
          </a:xfrm>
          <a:prstGeom prst="rect">
            <a:avLst/>
          </a:prstGeom>
          <a:noFill/>
        </p:spPr>
        <p:txBody>
          <a:bodyPr wrap="square" rtlCol="0">
            <a:spAutoFit/>
          </a:bodyPr>
          <a:lstStyle/>
          <a:p>
            <a:r>
              <a:rPr lang="en-US" sz="2400" dirty="0">
                <a:latin typeface="Aparajita" panose="02020603050405020304" pitchFamily="18" charset="0"/>
                <a:cs typeface="Aparajita" panose="02020603050405020304" pitchFamily="18" charset="0"/>
              </a:rPr>
              <a:t>ML: Random Number Trick</a:t>
            </a:r>
            <a:endParaRPr lang="en-US" sz="2200" dirty="0">
              <a:latin typeface="Aparajita" panose="02020603050405020304" pitchFamily="18" charset="0"/>
              <a:cs typeface="Aparajita" panose="02020603050405020304" pitchFamily="18" charset="0"/>
            </a:endParaRPr>
          </a:p>
        </p:txBody>
      </p:sp>
      <p:pic>
        <p:nvPicPr>
          <p:cNvPr id="15" name="Picture 14">
            <a:extLst>
              <a:ext uri="{FF2B5EF4-FFF2-40B4-BE49-F238E27FC236}">
                <a16:creationId xmlns:a16="http://schemas.microsoft.com/office/drawing/2014/main" id="{EE2C97EE-538D-0422-1D2B-2B7AFB3BD9C8}"/>
              </a:ext>
            </a:extLst>
          </p:cNvPr>
          <p:cNvPicPr>
            <a:picLocks noChangeAspect="1"/>
          </p:cNvPicPr>
          <p:nvPr/>
        </p:nvPicPr>
        <p:blipFill>
          <a:blip r:embed="rId4"/>
          <a:stretch>
            <a:fillRect/>
          </a:stretch>
        </p:blipFill>
        <p:spPr>
          <a:xfrm>
            <a:off x="6045414" y="2173527"/>
            <a:ext cx="580260" cy="464208"/>
          </a:xfrm>
          <a:prstGeom prst="rect">
            <a:avLst/>
          </a:prstGeom>
        </p:spPr>
      </p:pic>
      <p:pic>
        <p:nvPicPr>
          <p:cNvPr id="16" name="Picture 15">
            <a:extLst>
              <a:ext uri="{FF2B5EF4-FFF2-40B4-BE49-F238E27FC236}">
                <a16:creationId xmlns:a16="http://schemas.microsoft.com/office/drawing/2014/main" id="{199364C5-2DEF-5B96-08E4-8DB24DB12152}"/>
              </a:ext>
            </a:extLst>
          </p:cNvPr>
          <p:cNvPicPr>
            <a:picLocks noChangeAspect="1"/>
          </p:cNvPicPr>
          <p:nvPr/>
        </p:nvPicPr>
        <p:blipFill>
          <a:blip r:embed="rId5"/>
          <a:stretch>
            <a:fillRect/>
          </a:stretch>
        </p:blipFill>
        <p:spPr>
          <a:xfrm rot="15884670">
            <a:off x="6095253" y="3702903"/>
            <a:ext cx="463613" cy="454477"/>
          </a:xfrm>
          <a:prstGeom prst="rect">
            <a:avLst/>
          </a:prstGeom>
        </p:spPr>
      </p:pic>
      <p:pic>
        <p:nvPicPr>
          <p:cNvPr id="17" name="Picture 16">
            <a:extLst>
              <a:ext uri="{FF2B5EF4-FFF2-40B4-BE49-F238E27FC236}">
                <a16:creationId xmlns:a16="http://schemas.microsoft.com/office/drawing/2014/main" id="{FD6B9E91-D4B7-4C8A-045A-930C1B85D67C}"/>
              </a:ext>
            </a:extLst>
          </p:cNvPr>
          <p:cNvPicPr>
            <a:picLocks noChangeAspect="1"/>
          </p:cNvPicPr>
          <p:nvPr/>
        </p:nvPicPr>
        <p:blipFill>
          <a:blip r:embed="rId5"/>
          <a:stretch>
            <a:fillRect/>
          </a:stretch>
        </p:blipFill>
        <p:spPr>
          <a:xfrm rot="15884670">
            <a:off x="6061124" y="2923186"/>
            <a:ext cx="463613" cy="454477"/>
          </a:xfrm>
          <a:prstGeom prst="rect">
            <a:avLst/>
          </a:prstGeom>
        </p:spPr>
      </p:pic>
    </p:spTree>
    <p:extLst>
      <p:ext uri="{BB962C8B-B14F-4D97-AF65-F5344CB8AC3E}">
        <p14:creationId xmlns:p14="http://schemas.microsoft.com/office/powerpoint/2010/main" val="71534446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3151</TotalTime>
  <Words>2153</Words>
  <Application>Microsoft Macintosh PowerPoint</Application>
  <PresentationFormat>Widescreen</PresentationFormat>
  <Paragraphs>257</Paragraphs>
  <Slides>12</Slides>
  <Notes>12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vt:i4>
      </vt:variant>
    </vt:vector>
  </HeadingPairs>
  <TitlesOfParts>
    <vt:vector size="27" baseType="lpstr">
      <vt:lpstr>aleoregular</vt:lpstr>
      <vt:lpstr>Aparajita</vt:lpstr>
      <vt:lpstr>Arial</vt:lpstr>
      <vt:lpstr>Calibri</vt:lpstr>
      <vt:lpstr>freight-text-pro</vt:lpstr>
      <vt:lpstr>GeographEditWeb</vt:lpstr>
      <vt:lpstr>Georgia</vt:lpstr>
      <vt:lpstr>inherit</vt:lpstr>
      <vt:lpstr>PT Serif</vt:lpstr>
      <vt:lpstr>Times New Roman</vt:lpstr>
      <vt:lpstr>Trebuchet MS</vt:lpstr>
      <vt:lpstr>Verdana</vt:lpstr>
      <vt:lpstr>Wingdings</vt:lpstr>
      <vt:lpstr>Wingdings 3</vt:lpstr>
      <vt:lpstr>Facet</vt:lpstr>
      <vt:lpstr>Truth or Myth: ‘Women and Children First’ During the Evacuation  of the Titanic</vt:lpstr>
      <vt:lpstr>What have you heard about the Titanic? </vt:lpstr>
      <vt:lpstr>RMS Titanic Timeline – April 14, 1912 </vt:lpstr>
      <vt:lpstr>HMS Birkenhead - 1852 </vt:lpstr>
      <vt:lpstr>Birkenhead Drill – Has it been practiced?</vt:lpstr>
      <vt:lpstr>A note about the dataset used in our analysis </vt:lpstr>
      <vt:lpstr>Hypothesis Testing </vt:lpstr>
      <vt:lpstr>Machine Learning and the Random Number Trick</vt:lpstr>
      <vt:lpstr>Women and Children First?</vt:lpstr>
      <vt:lpstr>Future Works</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Christy Pearson</dc:creator>
  <cp:lastModifiedBy>Christy Pearson</cp:lastModifiedBy>
  <cp:revision>70</cp:revision>
  <dcterms:created xsi:type="dcterms:W3CDTF">2023-09-24T17:06:07Z</dcterms:created>
  <dcterms:modified xsi:type="dcterms:W3CDTF">2024-04-29T17:30:10Z</dcterms:modified>
</cp:coreProperties>
</file>