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9" r:id="rId4"/>
    <p:sldId id="258" r:id="rId5"/>
    <p:sldId id="260" r:id="rId6"/>
    <p:sldId id="261" r:id="rId7"/>
    <p:sldId id="262" r:id="rId8"/>
    <p:sldId id="278" r:id="rId9"/>
    <p:sldId id="263" r:id="rId10"/>
    <p:sldId id="264" r:id="rId11"/>
    <p:sldId id="266" r:id="rId12"/>
    <p:sldId id="267" r:id="rId13"/>
    <p:sldId id="265" r:id="rId14"/>
    <p:sldId id="269" r:id="rId15"/>
    <p:sldId id="272" r:id="rId16"/>
    <p:sldId id="271" r:id="rId17"/>
    <p:sldId id="270"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0" autoAdjust="0"/>
  </p:normalViewPr>
  <p:slideViewPr>
    <p:cSldViewPr snapToGrid="0">
      <p:cViewPr varScale="1">
        <p:scale>
          <a:sx n="97" d="100"/>
          <a:sy n="97" d="100"/>
        </p:scale>
        <p:origin x="5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61870"/>
            <a:ext cx="9144000" cy="1247140"/>
          </a:xfrm>
        </p:spPr>
        <p:txBody>
          <a:bodyPr>
            <a:normAutofit/>
          </a:bodyPr>
          <a:lstStyle/>
          <a:p>
            <a:pPr algn="ctr"/>
            <a:r>
              <a:rPr lang="zh-CN" altLang="en-US" sz="6600" dirty="0"/>
              <a:t>程序设计实践_银行系统</a:t>
            </a:r>
          </a:p>
        </p:txBody>
      </p:sp>
      <p:sp>
        <p:nvSpPr>
          <p:cNvPr id="5" name="文本框 4"/>
          <p:cNvSpPr txBox="1"/>
          <p:nvPr/>
        </p:nvSpPr>
        <p:spPr>
          <a:xfrm>
            <a:off x="8317865" y="3429000"/>
            <a:ext cx="2839720" cy="583565"/>
          </a:xfrm>
          <a:prstGeom prst="rect">
            <a:avLst/>
          </a:prstGeom>
          <a:noFill/>
        </p:spPr>
        <p:txBody>
          <a:bodyPr wrap="square" rtlCol="0">
            <a:spAutoFit/>
          </a:bodyPr>
          <a:lstStyle/>
          <a:p>
            <a:r>
              <a:rPr lang="en-US" altLang="zh-CN" sz="3200" b="1"/>
              <a:t>——</a:t>
            </a:r>
            <a:r>
              <a:rPr lang="zh-CN" altLang="en-US" sz="3200"/>
              <a:t>问题分享</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27" y="156"/>
            <a:ext cx="4699635" cy="706755"/>
          </a:xfrm>
          <a:prstGeom prst="rect">
            <a:avLst/>
          </a:prstGeom>
          <a:noFill/>
        </p:spPr>
        <p:txBody>
          <a:bodyPr wrap="square" rtlCol="0">
            <a:spAutoFit/>
          </a:bodyPr>
          <a:lstStyle/>
          <a:p>
            <a:pPr algn="l"/>
            <a:r>
              <a:rPr lang="en-US" altLang="zh-CN" sz="4000" b="1" dirty="0">
                <a:latin typeface="+mj-ea"/>
                <a:ea typeface="+mj-ea"/>
                <a:cs typeface="+mj-ea"/>
              </a:rPr>
              <a:t>Date </a:t>
            </a:r>
            <a:r>
              <a:rPr lang="zh-CN" altLang="en-US" sz="4000" b="1" dirty="0">
                <a:latin typeface="+mj-ea"/>
                <a:ea typeface="+mj-ea"/>
                <a:cs typeface="+mj-ea"/>
              </a:rPr>
              <a:t>类的编写</a:t>
            </a:r>
          </a:p>
        </p:txBody>
      </p:sp>
      <p:sp>
        <p:nvSpPr>
          <p:cNvPr id="10" name="文本框 9"/>
          <p:cNvSpPr txBox="1"/>
          <p:nvPr/>
        </p:nvSpPr>
        <p:spPr>
          <a:xfrm>
            <a:off x="256540" y="689610"/>
            <a:ext cx="4064000" cy="368300"/>
          </a:xfrm>
          <a:prstGeom prst="rect">
            <a:avLst/>
          </a:prstGeom>
          <a:noFill/>
        </p:spPr>
        <p:txBody>
          <a:bodyPr wrap="square" rtlCol="0">
            <a:spAutoFit/>
          </a:bodyPr>
          <a:lstStyle/>
          <a:p>
            <a:pPr indent="0">
              <a:buNone/>
            </a:pPr>
            <a:r>
              <a:rPr lang="en-US" altLang="zh-CN" b="1"/>
              <a:t>3_</a:t>
            </a:r>
            <a:r>
              <a:rPr lang="zh-CN" altLang="en-US" b="1"/>
              <a:t>编写</a:t>
            </a:r>
            <a:r>
              <a:rPr lang="en-US" altLang="zh-CN" b="1"/>
              <a:t>.cpp</a:t>
            </a:r>
            <a:r>
              <a:rPr lang="zh-CN" altLang="en-US" b="1"/>
              <a:t>文件</a:t>
            </a:r>
          </a:p>
        </p:txBody>
      </p:sp>
      <p:sp>
        <p:nvSpPr>
          <p:cNvPr id="4" name="文本框 3"/>
          <p:cNvSpPr txBox="1"/>
          <p:nvPr/>
        </p:nvSpPr>
        <p:spPr>
          <a:xfrm>
            <a:off x="909320" y="1207135"/>
            <a:ext cx="4064000" cy="368300"/>
          </a:xfrm>
          <a:prstGeom prst="rect">
            <a:avLst/>
          </a:prstGeom>
          <a:noFill/>
        </p:spPr>
        <p:txBody>
          <a:bodyPr wrap="square" rtlCol="0">
            <a:spAutoFit/>
          </a:bodyPr>
          <a:lstStyle/>
          <a:p>
            <a:r>
              <a:rPr lang="zh-CN" altLang="en-US" b="1"/>
              <a:t>问题</a:t>
            </a:r>
            <a:r>
              <a:rPr lang="en-US" altLang="zh-CN" b="1"/>
              <a:t>2</a:t>
            </a:r>
            <a:r>
              <a:rPr lang="en-US" altLang="zh-CN"/>
              <a:t>- </a:t>
            </a:r>
            <a:r>
              <a:rPr lang="zh-CN" altLang="en-US"/>
              <a:t>比较</a:t>
            </a:r>
            <a:r>
              <a:rPr lang="en-US" altLang="zh-CN"/>
              <a:t>Date</a:t>
            </a:r>
            <a:r>
              <a:rPr lang="zh-CN" altLang="en-US"/>
              <a:t>的大小</a:t>
            </a:r>
          </a:p>
        </p:txBody>
      </p:sp>
      <p:sp>
        <p:nvSpPr>
          <p:cNvPr id="5" name="文本框 4"/>
          <p:cNvSpPr txBox="1"/>
          <p:nvPr/>
        </p:nvSpPr>
        <p:spPr>
          <a:xfrm>
            <a:off x="1522730" y="1679575"/>
            <a:ext cx="7804150" cy="1200785"/>
          </a:xfrm>
          <a:prstGeom prst="rect">
            <a:avLst/>
          </a:prstGeom>
          <a:noFill/>
        </p:spPr>
        <p:txBody>
          <a:bodyPr wrap="square" rtlCol="0" anchor="t">
            <a:noAutofit/>
          </a:bodyPr>
          <a:lstStyle/>
          <a:p>
            <a:r>
              <a:rPr lang="zh-CN" altLang="en-US"/>
              <a:t>银行</a:t>
            </a:r>
            <a:r>
              <a:rPr lang="en-US" altLang="zh-CN"/>
              <a:t>-5 </a:t>
            </a:r>
            <a:r>
              <a:rPr lang="zh-CN" altLang="en-US"/>
              <a:t>中需要</a:t>
            </a:r>
          </a:p>
          <a:p>
            <a:pPr lvl="1"/>
            <a:r>
              <a:rPr lang="zh-CN" altLang="en-US"/>
              <a:t>修改Date类</a:t>
            </a:r>
          </a:p>
          <a:p>
            <a:pPr lvl="1"/>
            <a:r>
              <a:rPr lang="zh-CN" altLang="en-US"/>
              <a:t>需要对现有Date类作如下改动： 为了将Date类型的数据做为键</a:t>
            </a:r>
          </a:p>
          <a:p>
            <a:pPr lvl="1"/>
            <a:r>
              <a:rPr lang="zh-CN" altLang="en-US"/>
              <a:t>需要为Date重载“&lt;”运算符，以支持</a:t>
            </a:r>
            <a:r>
              <a:rPr lang="zh-CN" altLang="en-US">
                <a:solidFill>
                  <a:srgbClr val="FF0000"/>
                </a:solidFill>
              </a:rPr>
              <a:t>键值的比较</a:t>
            </a:r>
            <a:r>
              <a:rPr lang="zh-CN" altLang="en-US"/>
              <a:t>。 </a:t>
            </a:r>
          </a:p>
          <a:p>
            <a:pPr lvl="2"/>
            <a:endParaRPr lang="zh-CN" altLang="en-US"/>
          </a:p>
        </p:txBody>
      </p:sp>
      <p:sp>
        <p:nvSpPr>
          <p:cNvPr id="3" name="文本框 2">
            <a:extLst>
              <a:ext uri="{FF2B5EF4-FFF2-40B4-BE49-F238E27FC236}">
                <a16:creationId xmlns:a16="http://schemas.microsoft.com/office/drawing/2014/main" id="{14DACE3B-8637-12E6-4414-398B19AB9A59}"/>
              </a:ext>
            </a:extLst>
          </p:cNvPr>
          <p:cNvSpPr txBox="1"/>
          <p:nvPr/>
        </p:nvSpPr>
        <p:spPr>
          <a:xfrm>
            <a:off x="1993261" y="2880360"/>
            <a:ext cx="6196868" cy="923330"/>
          </a:xfrm>
          <a:prstGeom prst="rect">
            <a:avLst/>
          </a:prstGeom>
          <a:noFill/>
        </p:spPr>
        <p:txBody>
          <a:bodyPr wrap="square">
            <a:spAutoFit/>
          </a:bodyPr>
          <a:lstStyle/>
          <a:p>
            <a:r>
              <a:rPr lang="en-US" altLang="zh-CN" b="0" dirty="0">
                <a:solidFill>
                  <a:srgbClr val="0000FF"/>
                </a:solidFill>
                <a:effectLst/>
                <a:highlight>
                  <a:srgbClr val="FFFFFF"/>
                </a:highlight>
                <a:latin typeface="Consolas" panose="020B0609020204030204" pitchFamily="49" charset="0"/>
              </a:rPr>
              <a:t>bool</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operator</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&lt;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const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Date</a:t>
            </a:r>
            <a:r>
              <a:rPr lang="en-US" altLang="zh-CN" b="0" dirty="0">
                <a:solidFill>
                  <a:srgbClr val="0000FF"/>
                </a:solidFill>
                <a:effectLst/>
                <a:highlight>
                  <a:srgbClr val="FFFFFF"/>
                </a:highlight>
                <a:latin typeface="Consolas" panose="020B0609020204030204" pitchFamily="49" charset="0"/>
              </a:rPr>
              <a:t>&amp;</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1080"/>
                </a:solidFill>
                <a:effectLst/>
                <a:highlight>
                  <a:srgbClr val="FFFFFF"/>
                </a:highlight>
                <a:latin typeface="Consolas" panose="020B0609020204030204" pitchFamily="49" charset="0"/>
              </a:rPr>
              <a:t>date</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const</a:t>
            </a:r>
            <a:r>
              <a:rPr lang="en-US" altLang="zh-CN" b="0" dirty="0">
                <a:solidFill>
                  <a:srgbClr val="3B3B3B"/>
                </a:solidFill>
                <a:effectLst/>
                <a:highlight>
                  <a:srgbClr val="FFFFFF"/>
                </a:highlight>
                <a:latin typeface="Consolas" panose="020B0609020204030204" pitchFamily="49" charset="0"/>
              </a:rPr>
              <a:t> {</a:t>
            </a:r>
          </a:p>
          <a:p>
            <a:br>
              <a:rPr lang="en-US" altLang="zh-CN" b="0" dirty="0">
                <a:solidFill>
                  <a:srgbClr val="3B3B3B"/>
                </a:solidFill>
                <a:effectLst/>
                <a:highlight>
                  <a:srgbClr val="FFFFFF"/>
                </a:highlight>
                <a:latin typeface="Consolas" panose="020B0609020204030204" pitchFamily="49" charset="0"/>
              </a:rPr>
            </a:br>
            <a:r>
              <a:rPr lang="en-US" altLang="zh-CN" b="0" dirty="0">
                <a:solidFill>
                  <a:srgbClr val="3B3B3B"/>
                </a:solidFill>
                <a:effectLst/>
                <a:highlight>
                  <a:srgbClr val="FFFFFF"/>
                </a:highlight>
                <a:latin typeface="Consolas" panose="020B06090202040302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2110" y="911860"/>
            <a:ext cx="11819890" cy="2517140"/>
          </a:xfrm>
          <a:prstGeom prst="rect">
            <a:avLst/>
          </a:prstGeom>
          <a:noFill/>
        </p:spPr>
        <p:txBody>
          <a:bodyPr wrap="square" rtlCol="0" anchor="t">
            <a:noAutofit/>
          </a:bodyPr>
          <a:lstStyle/>
          <a:p>
            <a:r>
              <a:rPr lang="zh-CN" altLang="en-US" sz="2400" b="1"/>
              <a:t>C++运算符重载的概念和原理</a:t>
            </a:r>
            <a:r>
              <a:rPr lang="zh-CN" altLang="en-US" sz="2400"/>
              <a:t> </a:t>
            </a:r>
          </a:p>
          <a:p>
            <a:pPr indent="457200"/>
            <a:r>
              <a:rPr lang="zh-CN" altLang="en-US"/>
              <a:t>如果不做特殊处理，C++ 的 +、-、*、/ 等运算符只能用于对基本类型的常量或变量进行运算，不能用于对象之间的运算。</a:t>
            </a:r>
          </a:p>
          <a:p>
            <a:pPr indent="457200"/>
            <a:endParaRPr lang="zh-CN" altLang="en-US"/>
          </a:p>
          <a:p>
            <a:pPr indent="457200"/>
            <a:r>
              <a:rPr lang="zh-CN" altLang="en-US"/>
              <a:t>有时希望对象之间也能用这些运算符进行运算，以达到使程序更简洁、易懂的目的。</a:t>
            </a:r>
          </a:p>
          <a:p>
            <a:r>
              <a:rPr lang="zh-CN" altLang="en-US"/>
              <a:t>例如，复数是可以进行四则运算的，两个复数对象相加如果能直接用+运算符完成，不是很直观和简洁吗？</a:t>
            </a:r>
          </a:p>
          <a:p>
            <a:endParaRPr lang="zh-CN" altLang="en-US"/>
          </a:p>
          <a:p>
            <a:pPr indent="457200"/>
            <a:r>
              <a:rPr lang="zh-CN" altLang="en-US"/>
              <a:t>利用 C++ 提供的“运算符重载”机制，赋予运算符新的功能，就能解决用+将两个复数对象相加这样的问题。</a:t>
            </a:r>
          </a:p>
          <a:p>
            <a:pPr indent="457200"/>
            <a:endParaRPr lang="zh-CN" altLang="en-US"/>
          </a:p>
          <a:p>
            <a:pPr indent="457200"/>
            <a:r>
              <a:rPr lang="zh-CN" altLang="en-US"/>
              <a:t>运算符重载，就是对已有的运算符赋予多重含义，使同一运算符作用于不同类型的数据时产生不同的行为。运算符重载的目的是使得 C++ 中的运算符也能够用来操作对象。</a:t>
            </a:r>
          </a:p>
          <a:p>
            <a:endParaRPr lang="zh-CN" altLang="en-US"/>
          </a:p>
          <a:p>
            <a:endParaRPr lang="zh-CN" altLang="en-US"/>
          </a:p>
          <a:p>
            <a:endParaRPr lang="zh-CN" altLang="en-US"/>
          </a:p>
        </p:txBody>
      </p:sp>
      <p:sp>
        <p:nvSpPr>
          <p:cNvPr id="7" name="文本框 6"/>
          <p:cNvSpPr txBox="1"/>
          <p:nvPr/>
        </p:nvSpPr>
        <p:spPr>
          <a:xfrm>
            <a:off x="372110" y="4385945"/>
            <a:ext cx="7685405" cy="455930"/>
          </a:xfrm>
          <a:prstGeom prst="rect">
            <a:avLst/>
          </a:prstGeom>
          <a:noFill/>
        </p:spPr>
        <p:txBody>
          <a:bodyPr wrap="square" rtlCol="0" anchor="t">
            <a:noAutofit/>
          </a:bodyPr>
          <a:lstStyle/>
          <a:p>
            <a:r>
              <a:rPr lang="zh-CN" altLang="en-US" sz="2400" b="1">
                <a:sym typeface="+mn-ea"/>
              </a:rPr>
              <a:t>运算符函数的格式如下：</a:t>
            </a:r>
          </a:p>
          <a:p>
            <a:pPr lvl="1"/>
            <a:endParaRPr lang="zh-CN" altLang="en-US">
              <a:sym typeface="+mn-ea"/>
            </a:endParaRPr>
          </a:p>
        </p:txBody>
      </p:sp>
      <p:sp>
        <p:nvSpPr>
          <p:cNvPr id="4" name="文本框 3"/>
          <p:cNvSpPr txBox="1"/>
          <p:nvPr/>
        </p:nvSpPr>
        <p:spPr>
          <a:xfrm>
            <a:off x="0" y="0"/>
            <a:ext cx="4064000" cy="706755"/>
          </a:xfrm>
          <a:prstGeom prst="rect">
            <a:avLst/>
          </a:prstGeom>
          <a:noFill/>
        </p:spPr>
        <p:txBody>
          <a:bodyPr wrap="square" rtlCol="0">
            <a:spAutoFit/>
          </a:bodyPr>
          <a:lstStyle/>
          <a:p>
            <a:pPr indent="0">
              <a:buNone/>
            </a:pPr>
            <a:r>
              <a:rPr lang="zh-CN" altLang="en-US" sz="4000" b="1">
                <a:sym typeface="+mn-ea"/>
              </a:rPr>
              <a:t>运算符的重载</a:t>
            </a:r>
            <a:endParaRPr lang="zh-CN" altLang="en-US" sz="4000" b="1"/>
          </a:p>
        </p:txBody>
      </p:sp>
      <p:sp>
        <p:nvSpPr>
          <p:cNvPr id="8" name="文本框 7"/>
          <p:cNvSpPr txBox="1"/>
          <p:nvPr/>
        </p:nvSpPr>
        <p:spPr>
          <a:xfrm>
            <a:off x="725170" y="4841875"/>
            <a:ext cx="6096000" cy="1198880"/>
          </a:xfrm>
          <a:prstGeom prst="rect">
            <a:avLst/>
          </a:prstGeom>
          <a:noFill/>
          <a:ln>
            <a:solidFill>
              <a:schemeClr val="tx1"/>
            </a:solidFill>
          </a:ln>
        </p:spPr>
        <p:txBody>
          <a:bodyPr wrap="square" rtlCol="0" anchor="t">
            <a:spAutoFit/>
          </a:bodyPr>
          <a:lstStyle/>
          <a:p>
            <a:r>
              <a:rPr lang="zh-CN" altLang="en-US" b="0" dirty="0">
                <a:solidFill>
                  <a:srgbClr val="3B3B3B"/>
                </a:solidFill>
                <a:effectLst/>
                <a:highlight>
                  <a:srgbClr val="FFFFFF"/>
                </a:highlight>
                <a:latin typeface="Consolas" panose="020B0609020204030204" pitchFamily="49" charset="0"/>
              </a:rPr>
              <a:t>返回值类型  </a:t>
            </a:r>
            <a:r>
              <a:rPr lang="en-US" altLang="zh-CN" b="0" dirty="0">
                <a:solidFill>
                  <a:srgbClr val="3B3B3B"/>
                </a:solidFill>
                <a:effectLst/>
                <a:highlight>
                  <a:srgbClr val="FFFFFF"/>
                </a:highlight>
                <a:latin typeface="Consolas" panose="020B0609020204030204" pitchFamily="49" charset="0"/>
              </a:rPr>
              <a:t>operator  </a:t>
            </a:r>
            <a:r>
              <a:rPr lang="zh-CN" altLang="en-US" b="0" dirty="0">
                <a:solidFill>
                  <a:srgbClr val="001080"/>
                </a:solidFill>
                <a:effectLst/>
                <a:highlight>
                  <a:srgbClr val="FFFFFF"/>
                </a:highlight>
                <a:latin typeface="Consolas" panose="020B0609020204030204" pitchFamily="49" charset="0"/>
              </a:rPr>
              <a:t>运算符</a:t>
            </a:r>
            <a:r>
              <a:rPr lang="zh-CN" altLang="en-US" b="0" dirty="0">
                <a:solidFill>
                  <a:srgbClr val="3B3B3B"/>
                </a:solidFill>
                <a:effectLst/>
                <a:highlight>
                  <a:srgbClr val="FFFFFF"/>
                </a:highlight>
                <a:latin typeface="Consolas" panose="020B0609020204030204" pitchFamily="49" charset="0"/>
              </a:rPr>
              <a:t>  </a:t>
            </a:r>
            <a:r>
              <a:rPr lang="en-US" altLang="zh-CN" b="0" dirty="0">
                <a:solidFill>
                  <a:srgbClr val="3B3B3B"/>
                </a:solidFill>
                <a:effectLst/>
                <a:highlight>
                  <a:srgbClr val="FFFFFF"/>
                </a:highlight>
                <a:latin typeface="Consolas" panose="020B0609020204030204" pitchFamily="49" charset="0"/>
              </a:rPr>
              <a:t>(</a:t>
            </a:r>
            <a:r>
              <a:rPr lang="zh-CN" altLang="en-US" b="0" dirty="0">
                <a:solidFill>
                  <a:srgbClr val="3B3B3B"/>
                </a:solidFill>
                <a:effectLst/>
                <a:highlight>
                  <a:srgbClr val="FFFFFF"/>
                </a:highlight>
                <a:latin typeface="Consolas" panose="020B0609020204030204" pitchFamily="49" charset="0"/>
              </a:rPr>
              <a:t>形参表</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49955" y="1207135"/>
            <a:ext cx="7134225" cy="4914900"/>
          </a:xfrm>
          <a:prstGeom prst="rect">
            <a:avLst/>
          </a:prstGeom>
        </p:spPr>
      </p:pic>
      <p:sp>
        <p:nvSpPr>
          <p:cNvPr id="9" name="文本框 8"/>
          <p:cNvSpPr txBox="1"/>
          <p:nvPr/>
        </p:nvSpPr>
        <p:spPr>
          <a:xfrm>
            <a:off x="14527" y="156"/>
            <a:ext cx="4699635" cy="706755"/>
          </a:xfrm>
          <a:prstGeom prst="rect">
            <a:avLst/>
          </a:prstGeom>
          <a:noFill/>
        </p:spPr>
        <p:txBody>
          <a:bodyPr wrap="square" rtlCol="0">
            <a:spAutoFit/>
          </a:bodyPr>
          <a:lstStyle/>
          <a:p>
            <a:pPr algn="l"/>
            <a:r>
              <a:rPr lang="en-US" altLang="zh-CN" sz="4000" b="1" dirty="0">
                <a:latin typeface="+mj-ea"/>
                <a:ea typeface="+mj-ea"/>
                <a:cs typeface="+mj-ea"/>
              </a:rPr>
              <a:t>Date </a:t>
            </a:r>
            <a:r>
              <a:rPr lang="zh-CN" altLang="en-US" sz="4000" b="1" dirty="0">
                <a:latin typeface="+mj-ea"/>
                <a:ea typeface="+mj-ea"/>
                <a:cs typeface="+mj-ea"/>
              </a:rPr>
              <a:t>类的编写</a:t>
            </a:r>
          </a:p>
        </p:txBody>
      </p:sp>
      <p:sp>
        <p:nvSpPr>
          <p:cNvPr id="10" name="文本框 9"/>
          <p:cNvSpPr txBox="1"/>
          <p:nvPr/>
        </p:nvSpPr>
        <p:spPr>
          <a:xfrm>
            <a:off x="256540" y="689610"/>
            <a:ext cx="4064000" cy="368300"/>
          </a:xfrm>
          <a:prstGeom prst="rect">
            <a:avLst/>
          </a:prstGeom>
          <a:noFill/>
        </p:spPr>
        <p:txBody>
          <a:bodyPr wrap="square" rtlCol="0">
            <a:spAutoFit/>
          </a:bodyPr>
          <a:lstStyle/>
          <a:p>
            <a:pPr indent="0">
              <a:buNone/>
            </a:pPr>
            <a:r>
              <a:rPr lang="en-US" altLang="zh-CN" b="1"/>
              <a:t>3_</a:t>
            </a:r>
            <a:r>
              <a:rPr lang="zh-CN" altLang="en-US" b="1"/>
              <a:t>编写</a:t>
            </a:r>
            <a:r>
              <a:rPr lang="en-US" altLang="zh-CN" b="1"/>
              <a:t>.cpp</a:t>
            </a:r>
            <a:r>
              <a:rPr lang="zh-CN" altLang="en-US" b="1"/>
              <a:t>文件</a:t>
            </a:r>
          </a:p>
        </p:txBody>
      </p:sp>
      <p:sp>
        <p:nvSpPr>
          <p:cNvPr id="5" name="文本框 4"/>
          <p:cNvSpPr txBox="1"/>
          <p:nvPr/>
        </p:nvSpPr>
        <p:spPr>
          <a:xfrm>
            <a:off x="909320" y="1207135"/>
            <a:ext cx="4064000" cy="368300"/>
          </a:xfrm>
          <a:prstGeom prst="rect">
            <a:avLst/>
          </a:prstGeom>
          <a:noFill/>
        </p:spPr>
        <p:txBody>
          <a:bodyPr wrap="square" rtlCol="0">
            <a:spAutoFit/>
          </a:bodyPr>
          <a:lstStyle/>
          <a:p>
            <a:r>
              <a:rPr lang="zh-CN" altLang="en-US" b="1"/>
              <a:t>问题</a:t>
            </a:r>
            <a:r>
              <a:rPr lang="en-US" altLang="zh-CN" b="1"/>
              <a:t>2</a:t>
            </a:r>
            <a:r>
              <a:rPr lang="en-US" altLang="zh-CN"/>
              <a:t>- </a:t>
            </a:r>
            <a:r>
              <a:rPr lang="zh-CN" altLang="en-US"/>
              <a:t>比较</a:t>
            </a:r>
            <a:r>
              <a:rPr lang="en-US" altLang="zh-CN"/>
              <a:t>Date</a:t>
            </a:r>
            <a:r>
              <a:rPr lang="zh-CN" altLang="en-US"/>
              <a:t>的大小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605" y="0"/>
            <a:ext cx="6793865" cy="706755"/>
          </a:xfrm>
          <a:prstGeom prst="rect">
            <a:avLst/>
          </a:prstGeom>
          <a:noFill/>
        </p:spPr>
        <p:txBody>
          <a:bodyPr wrap="square" rtlCol="0">
            <a:spAutoFit/>
          </a:bodyPr>
          <a:lstStyle/>
          <a:p>
            <a:pPr indent="0" algn="l">
              <a:buFont typeface="Arial" panose="020B0604020202020204" pitchFamily="34" charset="0"/>
              <a:buNone/>
            </a:pPr>
            <a:r>
              <a:rPr lang="zh-CN" altLang="en-US" sz="4000" b="1" dirty="0">
                <a:latin typeface="+mj-ea"/>
                <a:ea typeface="+mj-ea"/>
                <a:cs typeface="+mj-ea"/>
                <a:sym typeface="+mn-ea"/>
              </a:rPr>
              <a:t>类之间相互包含的问题</a:t>
            </a:r>
            <a:endParaRPr lang="zh-CN" altLang="en-US" sz="4000" b="1" dirty="0">
              <a:latin typeface="+mj-ea"/>
              <a:ea typeface="+mj-ea"/>
              <a:cs typeface="+mj-ea"/>
            </a:endParaRPr>
          </a:p>
        </p:txBody>
      </p:sp>
      <p:grpSp>
        <p:nvGrpSpPr>
          <p:cNvPr id="4" name="组合 3"/>
          <p:cNvGrpSpPr/>
          <p:nvPr/>
        </p:nvGrpSpPr>
        <p:grpSpPr>
          <a:xfrm>
            <a:off x="320675" y="1583690"/>
            <a:ext cx="5548630" cy="3139440"/>
            <a:chOff x="863" y="2307"/>
            <a:chExt cx="8738" cy="4944"/>
          </a:xfrm>
        </p:grpSpPr>
        <p:sp>
          <p:nvSpPr>
            <p:cNvPr id="2" name="文本框 1"/>
            <p:cNvSpPr txBox="1"/>
            <p:nvPr/>
          </p:nvSpPr>
          <p:spPr>
            <a:xfrm>
              <a:off x="863" y="2307"/>
              <a:ext cx="4118" cy="4944"/>
            </a:xfrm>
            <a:prstGeom prst="rect">
              <a:avLst/>
            </a:prstGeom>
            <a:noFill/>
            <a:ln>
              <a:solidFill>
                <a:schemeClr val="tx1"/>
              </a:solidFill>
            </a:ln>
          </p:spPr>
          <p:txBody>
            <a:bodyPr wrap="square" rtlCol="0" anchor="t">
              <a:spAutoFit/>
            </a:bodyPr>
            <a:lstStyle/>
            <a:p>
              <a:r>
                <a:rPr lang="en-US" altLang="zh-CN" b="0" dirty="0">
                  <a:solidFill>
                    <a:srgbClr val="008000"/>
                  </a:solidFill>
                  <a:effectLst/>
                  <a:highlight>
                    <a:srgbClr val="FFFFFF"/>
                  </a:highlight>
                  <a:latin typeface="Consolas" panose="020B0609020204030204" pitchFamily="49" charset="0"/>
                </a:rPr>
                <a:t>//</a:t>
              </a:r>
              <a:r>
                <a:rPr lang="en-US" altLang="zh-CN" b="0" dirty="0" err="1">
                  <a:solidFill>
                    <a:srgbClr val="008000"/>
                  </a:solidFill>
                  <a:effectLst/>
                  <a:highlight>
                    <a:srgbClr val="FFFFFF"/>
                  </a:highlight>
                  <a:latin typeface="Consolas" panose="020B0609020204030204" pitchFamily="49" charset="0"/>
                </a:rPr>
                <a:t>ClassA.h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#ifndef</a:t>
              </a:r>
              <a:r>
                <a:rPr lang="en-US" altLang="zh-CN" b="0" dirty="0">
                  <a:solidFill>
                    <a:srgbClr val="0000FF"/>
                  </a:solidFill>
                  <a:effectLst/>
                  <a:highlight>
                    <a:srgbClr val="FFFFFF"/>
                  </a:highlight>
                  <a:latin typeface="Consolas" panose="020B0609020204030204" pitchFamily="49" charset="0"/>
                </a:rPr>
                <a:t> A_H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#define</a:t>
              </a:r>
              <a:r>
                <a:rPr lang="en-US" altLang="zh-CN" b="0" dirty="0">
                  <a:solidFill>
                    <a:srgbClr val="0000FF"/>
                  </a:solidFill>
                  <a:effectLst/>
                  <a:highlight>
                    <a:srgbClr val="FFFFFF"/>
                  </a:highlight>
                  <a:latin typeface="Consolas" panose="020B0609020204030204" pitchFamily="49" charset="0"/>
                </a:rPr>
                <a:t> A_H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#include</a:t>
              </a:r>
              <a:r>
                <a:rPr lang="en-US" altLang="zh-CN" b="0" dirty="0">
                  <a:solidFill>
                    <a:srgbClr val="0000FF"/>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a:t>
              </a:r>
              <a:r>
                <a:rPr lang="en-US" altLang="zh-CN" b="0" dirty="0" err="1">
                  <a:solidFill>
                    <a:srgbClr val="A31515"/>
                  </a:solidFill>
                  <a:effectLst/>
                  <a:highlight>
                    <a:srgbClr val="FFFFFF"/>
                  </a:highlight>
                  <a:latin typeface="Consolas" panose="020B0609020204030204" pitchFamily="49" charset="0"/>
                </a:rPr>
                <a:t>ClassB.h</a:t>
              </a:r>
              <a:r>
                <a:rPr lang="en-US" altLang="zh-CN" b="0" dirty="0">
                  <a:solidFill>
                    <a:srgbClr val="A31515"/>
                  </a:solidFill>
                  <a:effectLst/>
                  <a:highlight>
                    <a:srgbClr val="FFFFFF"/>
                  </a:highlight>
                  <a:latin typeface="Consolas" panose="020B0609020204030204" pitchFamily="49" charset="0"/>
                </a:rPr>
                <a:t>"</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A</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public:</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int</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3B3B3B"/>
                  </a:solidFill>
                  <a:effectLst/>
                  <a:highlight>
                    <a:srgbClr val="FFFFFF"/>
                  </a:highlight>
                  <a:latin typeface="Consolas" panose="020B0609020204030204" pitchFamily="49" charset="0"/>
                </a:rPr>
                <a:t>m_valueA</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B</a:t>
              </a:r>
              <a:r>
                <a:rPr lang="en-US" altLang="zh-CN" b="0" dirty="0">
                  <a:solidFill>
                    <a:srgbClr val="000000"/>
                  </a:solidFill>
                  <a:effectLst/>
                  <a:highlight>
                    <a:srgbClr val="FFFFFF"/>
                  </a:highlight>
                  <a:latin typeface="Consolas" panose="020B0609020204030204" pitchFamily="49" charset="0"/>
                </a:rPr>
                <a:t>*</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3B3B3B"/>
                  </a:solidFill>
                  <a:effectLst/>
                  <a:highlight>
                    <a:srgbClr val="FFFFFF"/>
                  </a:highlight>
                  <a:latin typeface="Consolas" panose="020B0609020204030204" pitchFamily="49" charset="0"/>
                </a:rPr>
                <a:t>m_b</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AF00DB"/>
                  </a:solidFill>
                  <a:effectLst/>
                  <a:highlight>
                    <a:srgbClr val="FFFFFF"/>
                  </a:highlight>
                  <a:latin typeface="Consolas" panose="020B0609020204030204" pitchFamily="49" charset="0"/>
                </a:rPr>
                <a:t>#endif</a:t>
              </a:r>
              <a:endParaRPr lang="en-US" altLang="zh-CN" b="0" dirty="0">
                <a:solidFill>
                  <a:srgbClr val="3B3B3B"/>
                </a:solidFill>
                <a:effectLst/>
                <a:highlight>
                  <a:srgbClr val="FFFFFF"/>
                </a:highlight>
                <a:latin typeface="Consolas" panose="020B0609020204030204" pitchFamily="49" charset="0"/>
              </a:endParaRPr>
            </a:p>
          </p:txBody>
        </p:sp>
        <p:sp>
          <p:nvSpPr>
            <p:cNvPr id="3" name="文本框 2"/>
            <p:cNvSpPr txBox="1"/>
            <p:nvPr/>
          </p:nvSpPr>
          <p:spPr>
            <a:xfrm>
              <a:off x="5125" y="2307"/>
              <a:ext cx="4476" cy="4944"/>
            </a:xfrm>
            <a:prstGeom prst="rect">
              <a:avLst/>
            </a:prstGeom>
            <a:noFill/>
            <a:ln>
              <a:solidFill>
                <a:schemeClr val="tx1"/>
              </a:solidFill>
            </a:ln>
          </p:spPr>
          <p:txBody>
            <a:bodyPr wrap="square" rtlCol="0" anchor="t">
              <a:spAutoFit/>
            </a:bodyPr>
            <a:lstStyle/>
            <a:p>
              <a:r>
                <a:rPr lang="en-US" altLang="zh-CN" b="0" dirty="0">
                  <a:solidFill>
                    <a:srgbClr val="008000"/>
                  </a:solidFill>
                  <a:effectLst/>
                  <a:highlight>
                    <a:srgbClr val="FFFFFF"/>
                  </a:highlight>
                  <a:latin typeface="Consolas" panose="020B0609020204030204" pitchFamily="49" charset="0"/>
                </a:rPr>
                <a:t>//</a:t>
              </a:r>
              <a:r>
                <a:rPr lang="en-US" altLang="zh-CN" b="0" dirty="0" err="1">
                  <a:solidFill>
                    <a:srgbClr val="008000"/>
                  </a:solidFill>
                  <a:effectLst/>
                  <a:highlight>
                    <a:srgbClr val="FFFFFF"/>
                  </a:highlight>
                  <a:latin typeface="Consolas" panose="020B0609020204030204" pitchFamily="49" charset="0"/>
                </a:rPr>
                <a:t>ClassB.h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#ifndef</a:t>
              </a:r>
              <a:r>
                <a:rPr lang="en-US" altLang="zh-CN" b="0" dirty="0">
                  <a:solidFill>
                    <a:srgbClr val="0000FF"/>
                  </a:solidFill>
                  <a:effectLst/>
                  <a:highlight>
                    <a:srgbClr val="FFFFFF"/>
                  </a:highlight>
                  <a:latin typeface="Consolas" panose="020B0609020204030204" pitchFamily="49" charset="0"/>
                </a:rPr>
                <a:t> B_H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#define</a:t>
              </a:r>
              <a:r>
                <a:rPr lang="en-US" altLang="zh-CN" b="0" dirty="0">
                  <a:solidFill>
                    <a:srgbClr val="0000FF"/>
                  </a:solidFill>
                  <a:effectLst/>
                  <a:highlight>
                    <a:srgbClr val="FFFFFF"/>
                  </a:highlight>
                  <a:latin typeface="Consolas" panose="020B0609020204030204" pitchFamily="49" charset="0"/>
                </a:rPr>
                <a:t> B_H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#include</a:t>
              </a:r>
              <a:r>
                <a:rPr lang="en-US" altLang="zh-CN" b="0" dirty="0">
                  <a:solidFill>
                    <a:srgbClr val="0000FF"/>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a:t>
              </a:r>
              <a:r>
                <a:rPr lang="en-US" altLang="zh-CN" b="0" dirty="0" err="1">
                  <a:solidFill>
                    <a:srgbClr val="A31515"/>
                  </a:solidFill>
                  <a:effectLst/>
                  <a:highlight>
                    <a:srgbClr val="FFFFFF"/>
                  </a:highlight>
                  <a:latin typeface="Consolas" panose="020B0609020204030204" pitchFamily="49" charset="0"/>
                </a:rPr>
                <a:t>ClassA.h</a:t>
              </a:r>
              <a:r>
                <a:rPr lang="en-US" altLang="zh-CN" b="0" dirty="0">
                  <a:solidFill>
                    <a:srgbClr val="A31515"/>
                  </a:solidFill>
                  <a:effectLst/>
                  <a:highlight>
                    <a:srgbClr val="FFFFFF"/>
                  </a:highlight>
                  <a:latin typeface="Consolas" panose="020B0609020204030204" pitchFamily="49" charset="0"/>
                </a:rPr>
                <a:t>"</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B</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public:</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int</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001080"/>
                  </a:solidFill>
                  <a:effectLst/>
                  <a:highlight>
                    <a:srgbClr val="FFFFFF"/>
                  </a:highlight>
                  <a:latin typeface="Consolas" panose="020B0609020204030204" pitchFamily="49" charset="0"/>
                </a:rPr>
                <a:t>m_valueB</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 </a:t>
              </a:r>
              <a:r>
                <a:rPr lang="en-US" altLang="zh-CN" b="0" dirty="0" err="1">
                  <a:solidFill>
                    <a:srgbClr val="001080"/>
                  </a:solidFill>
                  <a:effectLst/>
                  <a:highlight>
                    <a:srgbClr val="FFFFFF"/>
                  </a:highlight>
                  <a:latin typeface="Consolas" panose="020B0609020204030204" pitchFamily="49" charset="0"/>
                </a:rPr>
                <a:t>m_a</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AF00DB"/>
                  </a:solidFill>
                  <a:effectLst/>
                  <a:highlight>
                    <a:srgbClr val="FFFFFF"/>
                  </a:highlight>
                  <a:latin typeface="Consolas" panose="020B0609020204030204" pitchFamily="49" charset="0"/>
                </a:rPr>
                <a:t>#endif</a:t>
              </a:r>
              <a:endParaRPr lang="en-US" altLang="zh-CN" b="0" dirty="0">
                <a:solidFill>
                  <a:srgbClr val="3B3B3B"/>
                </a:solidFill>
                <a:effectLst/>
                <a:highlight>
                  <a:srgbClr val="FFFFFF"/>
                </a:highlight>
                <a:latin typeface="Consolas" panose="020B0609020204030204" pitchFamily="49" charset="0"/>
              </a:endParaRPr>
            </a:p>
          </p:txBody>
        </p:sp>
      </p:grpSp>
      <p:sp>
        <p:nvSpPr>
          <p:cNvPr id="5" name="文本框 4"/>
          <p:cNvSpPr txBox="1"/>
          <p:nvPr/>
        </p:nvSpPr>
        <p:spPr>
          <a:xfrm>
            <a:off x="995045" y="4758955"/>
            <a:ext cx="4064000" cy="368300"/>
          </a:xfrm>
          <a:prstGeom prst="rect">
            <a:avLst/>
          </a:prstGeom>
          <a:noFill/>
        </p:spPr>
        <p:txBody>
          <a:bodyPr wrap="square" rtlCol="0">
            <a:spAutoFit/>
          </a:bodyPr>
          <a:lstStyle/>
          <a:p>
            <a:r>
              <a:rPr lang="zh-CN" altLang="en-US" dirty="0"/>
              <a:t>会报错</a:t>
            </a:r>
            <a:r>
              <a:rPr lang="en-US" altLang="zh-CN" dirty="0"/>
              <a:t>: </a:t>
            </a:r>
            <a:r>
              <a:rPr lang="zh-CN" altLang="en-US" dirty="0"/>
              <a:t>B.h中使用了未知类型的Class A</a:t>
            </a:r>
          </a:p>
        </p:txBody>
      </p:sp>
      <p:grpSp>
        <p:nvGrpSpPr>
          <p:cNvPr id="6" name="组合 5"/>
          <p:cNvGrpSpPr/>
          <p:nvPr/>
        </p:nvGrpSpPr>
        <p:grpSpPr>
          <a:xfrm>
            <a:off x="6322695" y="1656715"/>
            <a:ext cx="5548630" cy="3416300"/>
            <a:chOff x="863" y="1987"/>
            <a:chExt cx="8738" cy="5380"/>
          </a:xfrm>
        </p:grpSpPr>
        <p:sp>
          <p:nvSpPr>
            <p:cNvPr id="7" name="文本框 6"/>
            <p:cNvSpPr txBox="1"/>
            <p:nvPr/>
          </p:nvSpPr>
          <p:spPr>
            <a:xfrm>
              <a:off x="863" y="1987"/>
              <a:ext cx="4118" cy="5380"/>
            </a:xfrm>
            <a:prstGeom prst="rect">
              <a:avLst/>
            </a:prstGeom>
            <a:noFill/>
            <a:ln>
              <a:solidFill>
                <a:schemeClr val="tx1"/>
              </a:solidFill>
            </a:ln>
          </p:spPr>
          <p:txBody>
            <a:bodyPr wrap="square" rtlCol="0" anchor="t">
              <a:spAutoFit/>
            </a:bodyPr>
            <a:lstStyle/>
            <a:p>
              <a:r>
                <a:rPr lang="en-US" altLang="zh-CN" b="0" dirty="0">
                  <a:solidFill>
                    <a:srgbClr val="008000"/>
                  </a:solidFill>
                  <a:effectLst/>
                  <a:highlight>
                    <a:srgbClr val="FFFFFF"/>
                  </a:highlight>
                  <a:latin typeface="Consolas" panose="020B0609020204030204" pitchFamily="49" charset="0"/>
                </a:rPr>
                <a:t>//</a:t>
              </a:r>
              <a:r>
                <a:rPr lang="en-US" altLang="zh-CN" b="0" dirty="0" err="1">
                  <a:solidFill>
                    <a:srgbClr val="008000"/>
                  </a:solidFill>
                  <a:effectLst/>
                  <a:highlight>
                    <a:srgbClr val="FFFFFF"/>
                  </a:highlight>
                  <a:latin typeface="Consolas" panose="020B0609020204030204" pitchFamily="49" charset="0"/>
                </a:rPr>
                <a:t>ClassA.h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#ifndef</a:t>
              </a:r>
              <a:r>
                <a:rPr lang="en-US" altLang="zh-CN" b="0" dirty="0">
                  <a:solidFill>
                    <a:srgbClr val="0000FF"/>
                  </a:solidFill>
                  <a:effectLst/>
                  <a:highlight>
                    <a:srgbClr val="FFFFFF"/>
                  </a:highlight>
                  <a:latin typeface="Consolas" panose="020B0609020204030204" pitchFamily="49" charset="0"/>
                </a:rPr>
                <a:t> A_H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#define</a:t>
              </a:r>
              <a:r>
                <a:rPr lang="en-US" altLang="zh-CN" b="0" dirty="0">
                  <a:solidFill>
                    <a:srgbClr val="0000FF"/>
                  </a:solidFill>
                  <a:effectLst/>
                  <a:highlight>
                    <a:srgbClr val="FFFFFF"/>
                  </a:highlight>
                  <a:latin typeface="Consolas" panose="020B0609020204030204" pitchFamily="49" charset="0"/>
                </a:rPr>
                <a:t> A_H</a:t>
              </a:r>
              <a:endParaRPr lang="en-US" altLang="zh-CN" b="0" dirty="0">
                <a:solidFill>
                  <a:srgbClr val="3B3B3B"/>
                </a:solidFill>
                <a:effectLst/>
                <a:highlight>
                  <a:srgbClr val="FFFFFF"/>
                </a:highlight>
                <a:latin typeface="Consolas" panose="020B0609020204030204" pitchFamily="49" charset="0"/>
              </a:endParaRPr>
            </a:p>
            <a:p>
              <a:br>
                <a:rPr lang="en-US" altLang="zh-CN" b="0" dirty="0">
                  <a:solidFill>
                    <a:srgbClr val="3B3B3B"/>
                  </a:solidFill>
                  <a:effectLst/>
                  <a:highlight>
                    <a:srgbClr val="FFFFFF"/>
                  </a:highlight>
                  <a:latin typeface="Consolas" panose="020B0609020204030204" pitchFamily="49" charset="0"/>
                </a:rPr>
              </a:br>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B</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A</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public:</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int</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001080"/>
                  </a:solidFill>
                  <a:effectLst/>
                  <a:highlight>
                    <a:srgbClr val="FFFFFF"/>
                  </a:highlight>
                  <a:latin typeface="Consolas" panose="020B0609020204030204" pitchFamily="49" charset="0"/>
                </a:rPr>
                <a:t>m_valueA</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B</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00"/>
                  </a:solidFill>
                  <a:effectLst/>
                  <a:highlight>
                    <a:srgbClr val="FFFFFF"/>
                  </a:highlight>
                  <a:latin typeface="Consolas" panose="020B0609020204030204" pitchFamily="49" charset="0"/>
                </a:rPr>
                <a:t>*</a:t>
              </a:r>
              <a:r>
                <a:rPr lang="en-US" altLang="zh-CN" b="0" dirty="0" err="1">
                  <a:solidFill>
                    <a:srgbClr val="001080"/>
                  </a:solidFill>
                  <a:effectLst/>
                  <a:highlight>
                    <a:srgbClr val="FFFFFF"/>
                  </a:highlight>
                  <a:latin typeface="Consolas" panose="020B0609020204030204" pitchFamily="49" charset="0"/>
                </a:rPr>
                <a:t>m_b</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AF00DB"/>
                  </a:solidFill>
                  <a:effectLst/>
                  <a:highlight>
                    <a:srgbClr val="FFFFFF"/>
                  </a:highlight>
                  <a:latin typeface="Consolas" panose="020B0609020204030204" pitchFamily="49" charset="0"/>
                </a:rPr>
                <a:t>#endif</a:t>
              </a:r>
              <a:endParaRPr lang="en-US" altLang="zh-CN" b="0" dirty="0">
                <a:solidFill>
                  <a:srgbClr val="3B3B3B"/>
                </a:solidFill>
                <a:effectLst/>
                <a:highlight>
                  <a:srgbClr val="FFFFFF"/>
                </a:highlight>
                <a:latin typeface="Consolas" panose="020B0609020204030204" pitchFamily="49" charset="0"/>
              </a:endParaRPr>
            </a:p>
          </p:txBody>
        </p:sp>
        <p:sp>
          <p:nvSpPr>
            <p:cNvPr id="8" name="文本框 7"/>
            <p:cNvSpPr txBox="1"/>
            <p:nvPr/>
          </p:nvSpPr>
          <p:spPr>
            <a:xfrm>
              <a:off x="5125" y="1987"/>
              <a:ext cx="4476" cy="5378"/>
            </a:xfrm>
            <a:prstGeom prst="rect">
              <a:avLst/>
            </a:prstGeom>
            <a:noFill/>
            <a:ln>
              <a:solidFill>
                <a:schemeClr val="tx1"/>
              </a:solidFill>
            </a:ln>
          </p:spPr>
          <p:txBody>
            <a:bodyPr wrap="square" rtlCol="0" anchor="t">
              <a:spAutoFit/>
            </a:bodyPr>
            <a:lstStyle/>
            <a:p>
              <a:r>
                <a:rPr lang="en-US" altLang="zh-CN" b="0" dirty="0">
                  <a:solidFill>
                    <a:srgbClr val="008000"/>
                  </a:solidFill>
                  <a:effectLst/>
                  <a:highlight>
                    <a:srgbClr val="FFFFFF"/>
                  </a:highlight>
                  <a:latin typeface="Consolas" panose="020B0609020204030204" pitchFamily="49" charset="0"/>
                </a:rPr>
                <a:t>//</a:t>
              </a:r>
              <a:r>
                <a:rPr lang="en-US" altLang="zh-CN" b="0" dirty="0" err="1">
                  <a:solidFill>
                    <a:srgbClr val="008000"/>
                  </a:solidFill>
                  <a:effectLst/>
                  <a:highlight>
                    <a:srgbClr val="FFFFFF"/>
                  </a:highlight>
                  <a:latin typeface="Consolas" panose="020B0609020204030204" pitchFamily="49" charset="0"/>
                </a:rPr>
                <a:t>ClassB.h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#ifndef</a:t>
              </a:r>
              <a:r>
                <a:rPr lang="en-US" altLang="zh-CN" b="0" dirty="0">
                  <a:solidFill>
                    <a:srgbClr val="0000FF"/>
                  </a:solidFill>
                  <a:effectLst/>
                  <a:highlight>
                    <a:srgbClr val="FFFFFF"/>
                  </a:highlight>
                  <a:latin typeface="Consolas" panose="020B0609020204030204" pitchFamily="49" charset="0"/>
                </a:rPr>
                <a:t> B_H</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#define</a:t>
              </a:r>
              <a:r>
                <a:rPr lang="en-US" altLang="zh-CN" b="0" dirty="0">
                  <a:solidFill>
                    <a:srgbClr val="0000FF"/>
                  </a:solidFill>
                  <a:effectLst/>
                  <a:highlight>
                    <a:srgbClr val="FFFFFF"/>
                  </a:highlight>
                  <a:latin typeface="Consolas" panose="020B0609020204030204" pitchFamily="49" charset="0"/>
                </a:rPr>
                <a:t> B_H</a:t>
              </a:r>
              <a:endParaRPr lang="en-US" altLang="zh-CN" b="0" dirty="0">
                <a:solidFill>
                  <a:srgbClr val="3B3B3B"/>
                </a:solidFill>
                <a:effectLst/>
                <a:highlight>
                  <a:srgbClr val="FFFFFF"/>
                </a:highlight>
                <a:latin typeface="Consolas" panose="020B0609020204030204" pitchFamily="49" charset="0"/>
              </a:endParaRPr>
            </a:p>
            <a:p>
              <a:br>
                <a:rPr lang="en-US" altLang="zh-CN" b="0" dirty="0">
                  <a:solidFill>
                    <a:srgbClr val="3B3B3B"/>
                  </a:solidFill>
                  <a:effectLst/>
                  <a:highlight>
                    <a:srgbClr val="FFFFFF"/>
                  </a:highlight>
                  <a:latin typeface="Consolas" panose="020B0609020204030204" pitchFamily="49" charset="0"/>
                </a:rPr>
              </a:br>
              <a:r>
                <a:rPr lang="en-US" altLang="zh-CN" b="0" dirty="0">
                  <a:solidFill>
                    <a:srgbClr val="AF00DB"/>
                  </a:solidFill>
                  <a:effectLst/>
                  <a:highlight>
                    <a:srgbClr val="FFFFFF"/>
                  </a:highlight>
                  <a:latin typeface="Consolas" panose="020B0609020204030204" pitchFamily="49" charset="0"/>
                </a:rPr>
                <a:t>#include</a:t>
              </a:r>
              <a:r>
                <a:rPr lang="en-US" altLang="zh-CN" b="0" dirty="0">
                  <a:solidFill>
                    <a:srgbClr val="0000FF"/>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a:t>
              </a:r>
              <a:r>
                <a:rPr lang="en-US" altLang="zh-CN" b="0" dirty="0" err="1">
                  <a:solidFill>
                    <a:srgbClr val="A31515"/>
                  </a:solidFill>
                  <a:effectLst/>
                  <a:highlight>
                    <a:srgbClr val="FFFFFF"/>
                  </a:highlight>
                  <a:latin typeface="Consolas" panose="020B0609020204030204" pitchFamily="49" charset="0"/>
                </a:rPr>
                <a:t>ClassA.h</a:t>
              </a:r>
              <a:r>
                <a:rPr lang="en-US" altLang="zh-CN" b="0" dirty="0">
                  <a:solidFill>
                    <a:srgbClr val="A31515"/>
                  </a:solidFill>
                  <a:effectLst/>
                  <a:highlight>
                    <a:srgbClr val="FFFFFF"/>
                  </a:highlight>
                  <a:latin typeface="Consolas" panose="020B0609020204030204" pitchFamily="49" charset="0"/>
                </a:rPr>
                <a:t>"</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B</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public:</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int</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3B3B3B"/>
                  </a:solidFill>
                  <a:effectLst/>
                  <a:highlight>
                    <a:srgbClr val="FFFFFF"/>
                  </a:highlight>
                  <a:latin typeface="Consolas" panose="020B0609020204030204" pitchFamily="49" charset="0"/>
                </a:rPr>
                <a:t>m_valueB</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 </a:t>
              </a:r>
              <a:r>
                <a:rPr lang="en-US" altLang="zh-CN" b="0" dirty="0" err="1">
                  <a:solidFill>
                    <a:srgbClr val="3B3B3B"/>
                  </a:solidFill>
                  <a:effectLst/>
                  <a:highlight>
                    <a:srgbClr val="FFFFFF"/>
                  </a:highlight>
                  <a:latin typeface="Consolas" panose="020B0609020204030204" pitchFamily="49" charset="0"/>
                </a:rPr>
                <a:t>m_a</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AF00DB"/>
                  </a:solidFill>
                  <a:effectLst/>
                  <a:highlight>
                    <a:srgbClr val="FFFFFF"/>
                  </a:highlight>
                  <a:latin typeface="Consolas" panose="020B0609020204030204" pitchFamily="49" charset="0"/>
                </a:rPr>
                <a:t>#endif</a:t>
              </a:r>
              <a:endParaRPr lang="en-US" altLang="zh-CN" b="0" dirty="0">
                <a:solidFill>
                  <a:srgbClr val="3B3B3B"/>
                </a:solidFill>
                <a:effectLst/>
                <a:highlight>
                  <a:srgbClr val="FFFFFF"/>
                </a:highlight>
                <a:latin typeface="Consolas" panose="020B0609020204030204" pitchFamily="49" charset="0"/>
              </a:endParaRPr>
            </a:p>
          </p:txBody>
        </p:sp>
      </p:grpSp>
      <p:sp>
        <p:nvSpPr>
          <p:cNvPr id="10" name="文本框 9"/>
          <p:cNvSpPr txBox="1"/>
          <p:nvPr/>
        </p:nvSpPr>
        <p:spPr>
          <a:xfrm>
            <a:off x="429895" y="661670"/>
            <a:ext cx="11402695" cy="922020"/>
          </a:xfrm>
          <a:prstGeom prst="rect">
            <a:avLst/>
          </a:prstGeom>
          <a:noFill/>
        </p:spPr>
        <p:txBody>
          <a:bodyPr wrap="square" rtlCol="0" anchor="t">
            <a:spAutoFit/>
          </a:bodyPr>
          <a:lstStyle/>
          <a:p>
            <a:r>
              <a:rPr lang="en-US" altLang="zh-CN"/>
              <a:t>A</a:t>
            </a:r>
            <a:r>
              <a:rPr lang="zh-CN" altLang="en-US"/>
              <a:t>.h中必须要包含</a:t>
            </a:r>
            <a:r>
              <a:rPr lang="en-US" altLang="zh-CN"/>
              <a:t>B</a:t>
            </a:r>
            <a:r>
              <a:rPr lang="zh-CN" altLang="en-US"/>
              <a:t>.h  ,  </a:t>
            </a:r>
            <a:r>
              <a:rPr lang="en-US" altLang="zh-CN"/>
              <a:t>B</a:t>
            </a:r>
            <a:r>
              <a:rPr lang="zh-CN" altLang="en-US"/>
              <a:t>.h中必须要包含</a:t>
            </a:r>
            <a:r>
              <a:rPr lang="en-US" altLang="zh-CN"/>
              <a:t>A</a:t>
            </a:r>
            <a:r>
              <a:rPr lang="zh-CN" altLang="en-US"/>
              <a:t>.h</a:t>
            </a:r>
          </a:p>
          <a:p>
            <a:r>
              <a:rPr lang="zh-CN" altLang="en-US"/>
              <a:t>假设首先编译Date.cpp ,就会调用Date.h ，</a:t>
            </a:r>
          </a:p>
          <a:p>
            <a:r>
              <a:rPr lang="zh-CN" altLang="en-US"/>
              <a:t>但是Date.h 中又包含了Time.h ,Time.h 中又包含了 Date.h  ,形成死循环，重复调用</a:t>
            </a:r>
          </a:p>
        </p:txBody>
      </p:sp>
      <p:pic>
        <p:nvPicPr>
          <p:cNvPr id="11" name="图片 10"/>
          <p:cNvPicPr>
            <a:picLocks noChangeAspect="1"/>
          </p:cNvPicPr>
          <p:nvPr/>
        </p:nvPicPr>
        <p:blipFill>
          <a:blip r:embed="rId2"/>
          <a:stretch>
            <a:fillRect/>
          </a:stretch>
        </p:blipFill>
        <p:spPr>
          <a:xfrm>
            <a:off x="1415255" y="5137484"/>
            <a:ext cx="3032920" cy="406648"/>
          </a:xfrm>
          <a:prstGeom prst="rect">
            <a:avLst/>
          </a:prstGeom>
        </p:spPr>
      </p:pic>
      <p:sp>
        <p:nvSpPr>
          <p:cNvPr id="12" name="文本框 11"/>
          <p:cNvSpPr txBox="1"/>
          <p:nvPr/>
        </p:nvSpPr>
        <p:spPr>
          <a:xfrm>
            <a:off x="6322695" y="5179060"/>
            <a:ext cx="2614930" cy="923330"/>
          </a:xfrm>
          <a:prstGeom prst="rect">
            <a:avLst/>
          </a:prstGeom>
          <a:noFill/>
          <a:ln>
            <a:solidFill>
              <a:schemeClr val="tx1"/>
            </a:solidFill>
          </a:ln>
        </p:spPr>
        <p:txBody>
          <a:bodyPr wrap="square" rtlCol="0" anchor="t">
            <a:spAutoFit/>
          </a:bodyPr>
          <a:lstStyle/>
          <a:p>
            <a:r>
              <a:rPr lang="en-US" altLang="zh-CN" b="0" dirty="0">
                <a:solidFill>
                  <a:srgbClr val="008000"/>
                </a:solidFill>
                <a:effectLst/>
                <a:highlight>
                  <a:srgbClr val="FFFFFF"/>
                </a:highlight>
                <a:latin typeface="Consolas" panose="020B0609020204030204" pitchFamily="49" charset="0"/>
              </a:rPr>
              <a:t>//ClassA.cpp</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#include</a:t>
            </a:r>
            <a:r>
              <a:rPr lang="en-US" altLang="zh-CN" b="0" dirty="0">
                <a:solidFill>
                  <a:srgbClr val="0000FF"/>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a:t>
            </a:r>
            <a:r>
              <a:rPr lang="en-US" altLang="zh-CN" b="0" dirty="0" err="1">
                <a:solidFill>
                  <a:srgbClr val="A31515"/>
                </a:solidFill>
                <a:effectLst/>
                <a:highlight>
                  <a:srgbClr val="FFFFFF"/>
                </a:highlight>
                <a:latin typeface="Consolas" panose="020B0609020204030204" pitchFamily="49" charset="0"/>
              </a:rPr>
              <a:t>ClassA.h</a:t>
            </a:r>
            <a:r>
              <a:rPr lang="en-US" altLang="zh-CN" b="0" dirty="0">
                <a:solidFill>
                  <a:srgbClr val="A31515"/>
                </a:solidFill>
                <a:effectLst/>
                <a:highlight>
                  <a:srgbClr val="FFFFFF"/>
                </a:highlight>
                <a:latin typeface="Consolas" panose="020B0609020204030204" pitchFamily="49" charset="0"/>
              </a:rPr>
              <a:t>"</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#include</a:t>
            </a:r>
            <a:r>
              <a:rPr lang="en-US" altLang="zh-CN" b="0" dirty="0">
                <a:solidFill>
                  <a:srgbClr val="0000FF"/>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a:t>
            </a:r>
            <a:r>
              <a:rPr lang="en-US" altLang="zh-CN" b="0" dirty="0" err="1">
                <a:solidFill>
                  <a:srgbClr val="A31515"/>
                </a:solidFill>
                <a:effectLst/>
                <a:highlight>
                  <a:srgbClr val="FFFFFF"/>
                </a:highlight>
                <a:latin typeface="Consolas" panose="020B0609020204030204" pitchFamily="49" charset="0"/>
              </a:rPr>
              <a:t>ClassB.h</a:t>
            </a:r>
            <a:r>
              <a:rPr lang="en-US" altLang="zh-CN" b="0" dirty="0">
                <a:solidFill>
                  <a:srgbClr val="A31515"/>
                </a:solidFill>
                <a:effectLst/>
                <a:highlight>
                  <a:srgbClr val="FFFFFF"/>
                </a:highlight>
                <a:latin typeface="Consolas" panose="020B0609020204030204" pitchFamily="49" charset="0"/>
              </a:rPr>
              <a:t>"</a:t>
            </a:r>
            <a:endParaRPr lang="en-US" altLang="zh-CN" b="0" dirty="0">
              <a:solidFill>
                <a:srgbClr val="3B3B3B"/>
              </a:solidFill>
              <a:effectLst/>
              <a:highlight>
                <a:srgbClr val="FFFFFF"/>
              </a:highlight>
              <a:latin typeface="Consolas" panose="020B0609020204030204" pitchFamily="49" charset="0"/>
            </a:endParaRPr>
          </a:p>
        </p:txBody>
      </p:sp>
      <p:sp>
        <p:nvSpPr>
          <p:cNvPr id="14" name="矩形 13">
            <a:extLst>
              <a:ext uri="{FF2B5EF4-FFF2-40B4-BE49-F238E27FC236}">
                <a16:creationId xmlns:a16="http://schemas.microsoft.com/office/drawing/2014/main" id="{78AC2B0C-31E6-1EED-9947-6DAB8F04E756}"/>
              </a:ext>
            </a:extLst>
          </p:cNvPr>
          <p:cNvSpPr/>
          <p:nvPr/>
        </p:nvSpPr>
        <p:spPr>
          <a:xfrm>
            <a:off x="6368415" y="2822140"/>
            <a:ext cx="1242814" cy="282873"/>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ln w="57150">
                <a:solidFill>
                  <a:schemeClr val="tx1"/>
                </a:solidFill>
              </a:ln>
            </a:endParaRPr>
          </a:p>
        </p:txBody>
      </p:sp>
      <p:sp>
        <p:nvSpPr>
          <p:cNvPr id="15" name="矩形 14">
            <a:extLst>
              <a:ext uri="{FF2B5EF4-FFF2-40B4-BE49-F238E27FC236}">
                <a16:creationId xmlns:a16="http://schemas.microsoft.com/office/drawing/2014/main" id="{0DA28990-504C-B540-CE9D-B1925A7D5A8A}"/>
              </a:ext>
            </a:extLst>
          </p:cNvPr>
          <p:cNvSpPr/>
          <p:nvPr/>
        </p:nvSpPr>
        <p:spPr>
          <a:xfrm>
            <a:off x="6368415" y="5775961"/>
            <a:ext cx="2472978" cy="2286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ln w="57150">
                <a:solidFill>
                  <a:schemeClr val="tx1"/>
                </a:solidFill>
              </a:ln>
            </a:endParaRPr>
          </a:p>
        </p:txBody>
      </p:sp>
      <p:sp>
        <p:nvSpPr>
          <p:cNvPr id="16" name="文本框 15">
            <a:extLst>
              <a:ext uri="{FF2B5EF4-FFF2-40B4-BE49-F238E27FC236}">
                <a16:creationId xmlns:a16="http://schemas.microsoft.com/office/drawing/2014/main" id="{A4F39A38-A7C4-BF99-48D9-AB241BC8384B}"/>
              </a:ext>
            </a:extLst>
          </p:cNvPr>
          <p:cNvSpPr txBox="1"/>
          <p:nvPr/>
        </p:nvSpPr>
        <p:spPr>
          <a:xfrm>
            <a:off x="6245947" y="6196330"/>
            <a:ext cx="5946053" cy="646331"/>
          </a:xfrm>
          <a:prstGeom prst="rect">
            <a:avLst/>
          </a:prstGeom>
          <a:noFill/>
        </p:spPr>
        <p:txBody>
          <a:bodyPr wrap="square" rtlCol="0">
            <a:spAutoFit/>
          </a:bodyPr>
          <a:lstStyle/>
          <a:p>
            <a:r>
              <a:rPr lang="zh-CN" altLang="en-US" dirty="0"/>
              <a:t>在</a:t>
            </a:r>
            <a:r>
              <a:rPr lang="en-US" altLang="zh-CN" dirty="0" err="1"/>
              <a:t>ClassA.h</a:t>
            </a:r>
            <a:r>
              <a:rPr lang="zh-CN" altLang="en-US" dirty="0"/>
              <a:t> 中先声明类</a:t>
            </a:r>
            <a:r>
              <a:rPr lang="en-US" altLang="zh-CN" dirty="0"/>
              <a:t>B </a:t>
            </a:r>
            <a:r>
              <a:rPr lang="zh-CN" altLang="en-US" dirty="0"/>
              <a:t>再在</a:t>
            </a:r>
            <a:r>
              <a:rPr lang="en-US" altLang="zh-CN" dirty="0"/>
              <a:t>Class.cpp</a:t>
            </a:r>
            <a:r>
              <a:rPr lang="zh-CN" altLang="en-US" dirty="0"/>
              <a:t>中添加</a:t>
            </a:r>
            <a:r>
              <a:rPr lang="en-US" altLang="zh-CN" b="0" dirty="0">
                <a:solidFill>
                  <a:srgbClr val="A31515"/>
                </a:solidFill>
                <a:effectLst/>
                <a:highlight>
                  <a:srgbClr val="FFFFFF"/>
                </a:highlight>
                <a:latin typeface="Consolas" panose="020B0609020204030204" pitchFamily="49" charset="0"/>
              </a:rPr>
              <a:t>“</a:t>
            </a:r>
            <a:r>
              <a:rPr lang="en-US" altLang="zh-CN" b="0" dirty="0" err="1">
                <a:solidFill>
                  <a:srgbClr val="A31515"/>
                </a:solidFill>
                <a:effectLst/>
                <a:highlight>
                  <a:srgbClr val="FFFFFF"/>
                </a:highlight>
                <a:latin typeface="Consolas" panose="020B0609020204030204" pitchFamily="49" charset="0"/>
              </a:rPr>
              <a:t>ClassB.h</a:t>
            </a:r>
            <a:r>
              <a:rPr lang="en-US" altLang="zh-CN" b="0" dirty="0">
                <a:solidFill>
                  <a:srgbClr val="A31515"/>
                </a:solidFill>
                <a:effectLst/>
                <a:highlight>
                  <a:srgbClr val="FFFFFF"/>
                </a:highlight>
                <a:latin typeface="Consolas" panose="020B0609020204030204" pitchFamily="49" charset="0"/>
              </a:rPr>
              <a:t>”</a:t>
            </a:r>
            <a:r>
              <a:rPr lang="zh-CN" altLang="en-US" b="0" dirty="0">
                <a:solidFill>
                  <a:srgbClr val="A31515"/>
                </a:solidFill>
                <a:effectLst/>
                <a:highlight>
                  <a:srgbClr val="FFFFFF"/>
                </a:highlight>
                <a:latin typeface="Consolas" panose="020B0609020204030204" pitchFamily="49" charset="0"/>
              </a:rPr>
              <a:t> </a:t>
            </a:r>
            <a:r>
              <a:rPr lang="zh-CN" altLang="en-US" b="0" dirty="0">
                <a:effectLst/>
                <a:highlight>
                  <a:srgbClr val="FFFFFF"/>
                </a:highlight>
                <a:latin typeface="Consolas" panose="020B0609020204030204" pitchFamily="49" charset="0"/>
              </a:rPr>
              <a:t>就可以解决</a:t>
            </a:r>
            <a:endParaRPr lang="en-US" altLang="zh-CN" b="0" dirty="0">
              <a:effectLst/>
              <a:highlight>
                <a:srgbClr val="FFFFFF"/>
              </a:highlight>
              <a:latin typeface="Consolas" panose="020B0609020204030204" pitchFamily="49" charset="0"/>
            </a:endParaRPr>
          </a:p>
        </p:txBody>
      </p:sp>
      <p:sp>
        <p:nvSpPr>
          <p:cNvPr id="18" name="文本框 17">
            <a:extLst>
              <a:ext uri="{FF2B5EF4-FFF2-40B4-BE49-F238E27FC236}">
                <a16:creationId xmlns:a16="http://schemas.microsoft.com/office/drawing/2014/main" id="{62B1A718-6119-4C6C-8D79-A618F1FD6AF5}"/>
              </a:ext>
            </a:extLst>
          </p:cNvPr>
          <p:cNvSpPr txBox="1"/>
          <p:nvPr/>
        </p:nvSpPr>
        <p:spPr>
          <a:xfrm>
            <a:off x="102967" y="5544132"/>
            <a:ext cx="6196868" cy="1200329"/>
          </a:xfrm>
          <a:prstGeom prst="rect">
            <a:avLst/>
          </a:prstGeom>
          <a:noFill/>
        </p:spPr>
        <p:txBody>
          <a:bodyPr wrap="square">
            <a:spAutoFit/>
          </a:bodyPr>
          <a:lstStyle/>
          <a:p>
            <a:r>
              <a:rPr lang="zh-CN" altLang="en-US" b="0" i="0" dirty="0">
                <a:solidFill>
                  <a:srgbClr val="4D4D4D"/>
                </a:solidFill>
                <a:effectLst/>
                <a:highlight>
                  <a:srgbClr val="FFFFFF"/>
                </a:highlight>
                <a:latin typeface="-apple-system"/>
              </a:rPr>
              <a:t>编译</a:t>
            </a:r>
            <a:r>
              <a:rPr lang="en-US" altLang="zh-CN" b="0" i="0" dirty="0">
                <a:solidFill>
                  <a:srgbClr val="4D4D4D"/>
                </a:solidFill>
                <a:effectLst/>
                <a:highlight>
                  <a:srgbClr val="FFFFFF"/>
                </a:highlight>
                <a:latin typeface="-apple-system"/>
              </a:rPr>
              <a:t>A</a:t>
            </a:r>
            <a:r>
              <a:rPr lang="zh-CN" altLang="en-US" b="0" i="0" dirty="0">
                <a:solidFill>
                  <a:srgbClr val="4D4D4D"/>
                </a:solidFill>
                <a:effectLst/>
                <a:highlight>
                  <a:srgbClr val="FFFFFF"/>
                </a:highlight>
                <a:latin typeface="-apple-system"/>
              </a:rPr>
              <a:t>类时候（此处</a:t>
            </a:r>
            <a:r>
              <a:rPr lang="en-US" altLang="zh-CN" b="0" i="0" dirty="0">
                <a:solidFill>
                  <a:srgbClr val="4D4D4D"/>
                </a:solidFill>
                <a:effectLst/>
                <a:highlight>
                  <a:srgbClr val="FFFFFF"/>
                </a:highlight>
                <a:latin typeface="-apple-system"/>
              </a:rPr>
              <a:t>A</a:t>
            </a:r>
            <a:r>
              <a:rPr lang="zh-CN" altLang="en-US" b="0" i="0" dirty="0">
                <a:solidFill>
                  <a:srgbClr val="4D4D4D"/>
                </a:solidFill>
                <a:effectLst/>
                <a:highlight>
                  <a:srgbClr val="FFFFFF"/>
                </a:highlight>
                <a:latin typeface="-apple-system"/>
              </a:rPr>
              <a:t>和</a:t>
            </a:r>
            <a:r>
              <a:rPr lang="en-US" altLang="zh-CN" b="0" i="0" dirty="0">
                <a:solidFill>
                  <a:srgbClr val="4D4D4D"/>
                </a:solidFill>
                <a:effectLst/>
                <a:highlight>
                  <a:srgbClr val="FFFFFF"/>
                </a:highlight>
                <a:latin typeface="-apple-system"/>
              </a:rPr>
              <a:t>B</a:t>
            </a:r>
            <a:r>
              <a:rPr lang="zh-CN" altLang="en-US" b="0" i="0" dirty="0">
                <a:solidFill>
                  <a:srgbClr val="4D4D4D"/>
                </a:solidFill>
                <a:effectLst/>
                <a:highlight>
                  <a:srgbClr val="FFFFFF"/>
                </a:highlight>
                <a:latin typeface="-apple-system"/>
              </a:rPr>
              <a:t>不分先后，具体看你自己的调用情况），还没走到</a:t>
            </a:r>
            <a:r>
              <a:rPr lang="en-US" altLang="zh-CN" b="0" i="0" dirty="0">
                <a:solidFill>
                  <a:srgbClr val="4D4D4D"/>
                </a:solidFill>
                <a:effectLst/>
                <a:highlight>
                  <a:srgbClr val="FFFFFF"/>
                </a:highlight>
                <a:latin typeface="-apple-system"/>
              </a:rPr>
              <a:t>class A</a:t>
            </a:r>
            <a:r>
              <a:rPr lang="zh-CN" altLang="en-US" b="0" i="0" dirty="0">
                <a:solidFill>
                  <a:srgbClr val="4D4D4D"/>
                </a:solidFill>
                <a:effectLst/>
                <a:highlight>
                  <a:srgbClr val="FFFFFF"/>
                </a:highlight>
                <a:latin typeface="-apple-system"/>
              </a:rPr>
              <a:t>这一步，先进入</a:t>
            </a:r>
            <a:r>
              <a:rPr lang="en-US" altLang="zh-CN" b="0" i="0" dirty="0">
                <a:solidFill>
                  <a:srgbClr val="4D4D4D"/>
                </a:solidFill>
                <a:effectLst/>
                <a:highlight>
                  <a:srgbClr val="FFFFFF"/>
                </a:highlight>
                <a:latin typeface="-apple-system"/>
              </a:rPr>
              <a:t>include </a:t>
            </a:r>
            <a:r>
              <a:rPr lang="en-US" altLang="zh-CN" b="0" dirty="0" err="1">
                <a:solidFill>
                  <a:srgbClr val="A31515"/>
                </a:solidFill>
                <a:effectLst/>
                <a:highlight>
                  <a:srgbClr val="FFFFFF"/>
                </a:highlight>
                <a:latin typeface="Consolas" panose="020B0609020204030204" pitchFamily="49" charset="0"/>
              </a:rPr>
              <a:t>ClassB.h</a:t>
            </a:r>
            <a:r>
              <a:rPr lang="en-US" altLang="zh-CN" b="0" dirty="0">
                <a:solidFill>
                  <a:srgbClr val="A31515"/>
                </a:solidFill>
                <a:effectLst/>
                <a:highlight>
                  <a:srgbClr val="FFFFFF"/>
                </a:highlight>
                <a:latin typeface="Consolas" panose="020B0609020204030204" pitchFamily="49" charset="0"/>
              </a:rPr>
              <a:t> </a:t>
            </a:r>
            <a:r>
              <a:rPr lang="zh-CN" altLang="en-US" b="0" i="0" dirty="0">
                <a:solidFill>
                  <a:srgbClr val="4D4D4D"/>
                </a:solidFill>
                <a:effectLst/>
                <a:highlight>
                  <a:srgbClr val="FFFFFF"/>
                </a:highlight>
                <a:latin typeface="-apple-system"/>
              </a:rPr>
              <a:t>，先编译</a:t>
            </a:r>
            <a:r>
              <a:rPr lang="en-US" altLang="zh-CN" b="0" i="0" dirty="0">
                <a:solidFill>
                  <a:srgbClr val="4D4D4D"/>
                </a:solidFill>
                <a:effectLst/>
                <a:highlight>
                  <a:srgbClr val="FFFFFF"/>
                </a:highlight>
                <a:latin typeface="-apple-system"/>
              </a:rPr>
              <a:t>B</a:t>
            </a:r>
            <a:r>
              <a:rPr lang="zh-CN" altLang="en-US" b="0" i="0" dirty="0">
                <a:solidFill>
                  <a:srgbClr val="4D4D4D"/>
                </a:solidFill>
                <a:effectLst/>
                <a:highlight>
                  <a:srgbClr val="FFFFFF"/>
                </a:highlight>
                <a:latin typeface="-apple-system"/>
              </a:rPr>
              <a:t>类，当走到</a:t>
            </a:r>
            <a:r>
              <a:rPr lang="en-US" altLang="zh-CN" b="0" dirty="0">
                <a:solidFill>
                  <a:srgbClr val="3B3B3B"/>
                </a:solidFill>
                <a:effectLst/>
                <a:highlight>
                  <a:srgbClr val="FFFFFF"/>
                </a:highlight>
                <a:latin typeface="Consolas" panose="020B0609020204030204" pitchFamily="49" charset="0"/>
              </a:rPr>
              <a:t>A </a:t>
            </a:r>
            <a:r>
              <a:rPr lang="en-US" altLang="zh-CN" b="0" dirty="0" err="1">
                <a:solidFill>
                  <a:srgbClr val="001080"/>
                </a:solidFill>
                <a:effectLst/>
                <a:highlight>
                  <a:srgbClr val="FFFFFF"/>
                </a:highlight>
                <a:latin typeface="Consolas" panose="020B0609020204030204" pitchFamily="49" charset="0"/>
              </a:rPr>
              <a:t>m_a</a:t>
            </a:r>
            <a:r>
              <a:rPr lang="en-US" altLang="zh-CN" b="0" i="1" dirty="0">
                <a:solidFill>
                  <a:srgbClr val="4D4D4D"/>
                </a:solidFill>
                <a:effectLst/>
                <a:highlight>
                  <a:srgbClr val="FFFFFF"/>
                </a:highlight>
                <a:latin typeface="-apple-system"/>
              </a:rPr>
              <a:t>;</a:t>
            </a:r>
            <a:r>
              <a:rPr lang="zh-CN" altLang="en-US" b="0" i="1" dirty="0">
                <a:solidFill>
                  <a:srgbClr val="4D4D4D"/>
                </a:solidFill>
                <a:effectLst/>
                <a:highlight>
                  <a:srgbClr val="FFFFFF"/>
                </a:highlight>
                <a:latin typeface="-apple-system"/>
              </a:rPr>
              <a:t>时，还没有找到</a:t>
            </a:r>
            <a:r>
              <a:rPr lang="en-US" altLang="zh-CN" b="0" i="1" dirty="0">
                <a:solidFill>
                  <a:srgbClr val="4D4D4D"/>
                </a:solidFill>
                <a:effectLst/>
                <a:highlight>
                  <a:srgbClr val="FFFFFF"/>
                </a:highlight>
                <a:latin typeface="-apple-system"/>
              </a:rPr>
              <a:t>A</a:t>
            </a:r>
            <a:r>
              <a:rPr lang="zh-CN" altLang="en-US" b="0" i="1" dirty="0">
                <a:solidFill>
                  <a:srgbClr val="4D4D4D"/>
                </a:solidFill>
                <a:effectLst/>
                <a:highlight>
                  <a:srgbClr val="FFFFFF"/>
                </a:highlight>
                <a:latin typeface="-apple-system"/>
              </a:rPr>
              <a:t>类的定义，</a:t>
            </a:r>
            <a:r>
              <a:rPr lang="zh-CN" altLang="en-US" b="0" i="0" dirty="0">
                <a:solidFill>
                  <a:srgbClr val="4D4D4D"/>
                </a:solidFill>
                <a:effectLst/>
                <a:highlight>
                  <a:srgbClr val="FFFFFF"/>
                </a:highlight>
                <a:latin typeface="-apple-system"/>
              </a:rPr>
              <a:t>即找不到</a:t>
            </a:r>
            <a:r>
              <a:rPr lang="en-US" altLang="zh-CN" b="0" i="0" dirty="0">
                <a:solidFill>
                  <a:srgbClr val="4D4D4D"/>
                </a:solidFill>
                <a:effectLst/>
                <a:highlight>
                  <a:srgbClr val="FFFFFF"/>
                </a:highlight>
                <a:latin typeface="-apple-system"/>
              </a:rPr>
              <a:t>A</a:t>
            </a:r>
            <a:r>
              <a:rPr lang="zh-CN" altLang="en-US" b="0" i="0" dirty="0">
                <a:solidFill>
                  <a:srgbClr val="4D4D4D"/>
                </a:solidFill>
                <a:effectLst/>
                <a:highlight>
                  <a:srgbClr val="FFFFFF"/>
                </a:highlight>
                <a:latin typeface="-apple-system"/>
              </a:rPr>
              <a:t>的声明。</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605" y="0"/>
            <a:ext cx="6793865" cy="706755"/>
          </a:xfrm>
          <a:prstGeom prst="rect">
            <a:avLst/>
          </a:prstGeom>
          <a:noFill/>
        </p:spPr>
        <p:txBody>
          <a:bodyPr wrap="square" rtlCol="0">
            <a:spAutoFit/>
          </a:bodyPr>
          <a:lstStyle/>
          <a:p>
            <a:pPr indent="0" algn="l">
              <a:buFont typeface="Arial" panose="020B0604020202020204" pitchFamily="34" charset="0"/>
              <a:buNone/>
            </a:pPr>
            <a:r>
              <a:rPr lang="zh-CN" altLang="en-US" sz="4000" b="1" dirty="0">
                <a:latin typeface="+mj-ea"/>
                <a:ea typeface="+mj-ea"/>
                <a:cs typeface="+mj-ea"/>
                <a:sym typeface="+mn-ea"/>
              </a:rPr>
              <a:t>stdexcept错误处理库</a:t>
            </a:r>
            <a:endParaRPr lang="zh-CN" altLang="en-US" sz="4000" b="1" dirty="0">
              <a:latin typeface="+mj-ea"/>
              <a:ea typeface="+mj-ea"/>
              <a:cs typeface="+mj-ea"/>
            </a:endParaRPr>
          </a:p>
        </p:txBody>
      </p:sp>
      <p:sp>
        <p:nvSpPr>
          <p:cNvPr id="3" name="文本框 2"/>
          <p:cNvSpPr txBox="1"/>
          <p:nvPr/>
        </p:nvSpPr>
        <p:spPr>
          <a:xfrm>
            <a:off x="777240" y="1206500"/>
            <a:ext cx="7665720" cy="2861310"/>
          </a:xfrm>
          <a:prstGeom prst="rect">
            <a:avLst/>
          </a:prstGeom>
          <a:noFill/>
        </p:spPr>
        <p:txBody>
          <a:bodyPr wrap="square" rtlCol="0" anchor="t">
            <a:spAutoFit/>
          </a:bodyPr>
          <a:lstStyle/>
          <a:p>
            <a:r>
              <a:rPr lang="zh-CN" altLang="en-US" dirty="0"/>
              <a:t>  C++中的异常处理机制可以帮助我们处理程序在运行时可能会遇到的异常情况，比如内存分配错误、文件打开失败等。当程序运行到某一处出现异常时，程序会立即跳转到相应的异常处理代码。</a:t>
            </a:r>
          </a:p>
          <a:p>
            <a:endParaRPr lang="zh-CN" altLang="en-US" dirty="0"/>
          </a:p>
          <a:p>
            <a:r>
              <a:rPr lang="zh-CN" altLang="en-US" dirty="0"/>
              <a:t>  C++中的异常处理使用try-catch语句实现</a:t>
            </a:r>
          </a:p>
          <a:p>
            <a:pPr marL="285750" indent="-285750">
              <a:buFont typeface="Arial" panose="020B0604020202020204" pitchFamily="34" charset="0"/>
              <a:buChar char="•"/>
            </a:pPr>
            <a:r>
              <a:rPr lang="zh-CN" altLang="en-US" dirty="0"/>
              <a:t>try语句块中包含可能抛出异常的代码</a:t>
            </a:r>
          </a:p>
          <a:p>
            <a:pPr marL="285750" indent="-285750">
              <a:buFont typeface="Arial" panose="020B0604020202020204" pitchFamily="34" charset="0"/>
              <a:buChar char="•"/>
            </a:pPr>
            <a:r>
              <a:rPr lang="zh-CN" altLang="en-US" dirty="0"/>
              <a:t>catch语句块用来捕获并处理异常。</a:t>
            </a:r>
          </a:p>
          <a:p>
            <a:pPr marL="285750" indent="-285750">
              <a:buFont typeface="Arial" panose="020B0604020202020204" pitchFamily="34" charset="0"/>
              <a:buChar char="•"/>
            </a:pPr>
            <a:r>
              <a:rPr lang="zh-CN" altLang="en-US" dirty="0"/>
              <a:t>当程序执行到throw语句时，就会抛出一个异常，并跳转到最近的catch语句块处理异常。</a:t>
            </a:r>
          </a:p>
          <a:p>
            <a:endParaRPr lang="zh-CN" altLang="en-US" dirty="0"/>
          </a:p>
        </p:txBody>
      </p:sp>
      <p:sp>
        <p:nvSpPr>
          <p:cNvPr id="4" name="文本框 3"/>
          <p:cNvSpPr txBox="1"/>
          <p:nvPr/>
        </p:nvSpPr>
        <p:spPr>
          <a:xfrm>
            <a:off x="875615" y="4131945"/>
            <a:ext cx="4492374" cy="1754326"/>
          </a:xfrm>
          <a:prstGeom prst="rect">
            <a:avLst/>
          </a:prstGeom>
          <a:noFill/>
          <a:ln>
            <a:solidFill>
              <a:schemeClr val="tx1"/>
            </a:solidFill>
          </a:ln>
        </p:spPr>
        <p:txBody>
          <a:bodyPr wrap="square" rtlCol="0" anchor="t">
            <a:spAutoFit/>
          </a:bodyPr>
          <a:lstStyle/>
          <a:p>
            <a:r>
              <a:rPr lang="en-US" altLang="zh-CN" b="0" dirty="0">
                <a:solidFill>
                  <a:srgbClr val="AF00DB"/>
                </a:solidFill>
                <a:effectLst/>
                <a:highlight>
                  <a:srgbClr val="FFFFFF"/>
                </a:highlight>
                <a:latin typeface="Consolas" panose="020B0609020204030204" pitchFamily="49" charset="0"/>
              </a:rPr>
              <a:t>try</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008000"/>
                </a:solidFill>
                <a:effectLst/>
                <a:highlight>
                  <a:srgbClr val="FFFFFF"/>
                </a:highlight>
                <a:latin typeface="Consolas" panose="020B0609020204030204" pitchFamily="49" charset="0"/>
              </a:rPr>
              <a:t>    // </a:t>
            </a:r>
            <a:r>
              <a:rPr lang="zh-CN" altLang="en-US" b="0" dirty="0">
                <a:solidFill>
                  <a:srgbClr val="008000"/>
                </a:solidFill>
                <a:effectLst/>
                <a:highlight>
                  <a:srgbClr val="FFFFFF"/>
                </a:highlight>
                <a:latin typeface="Consolas" panose="020B0609020204030204" pitchFamily="49" charset="0"/>
              </a:rPr>
              <a:t>可能抛出异常的代码</a:t>
            </a:r>
            <a:endParaRPr lang="zh-CN" altLang="en-US"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AF00DB"/>
                </a:solidFill>
                <a:effectLst/>
                <a:highlight>
                  <a:srgbClr val="FFFFFF"/>
                </a:highlight>
                <a:latin typeface="Consolas" panose="020B0609020204030204" pitchFamily="49" charset="0"/>
              </a:rPr>
              <a:t>catch</a:t>
            </a:r>
            <a:r>
              <a:rPr lang="en-US" altLang="zh-CN" b="0" dirty="0">
                <a:solidFill>
                  <a:srgbClr val="3B3B3B"/>
                </a:solidFill>
                <a:effectLst/>
                <a:highlight>
                  <a:srgbClr val="FFFFFF"/>
                </a:highlight>
                <a:latin typeface="Consolas" panose="020B0609020204030204" pitchFamily="49" charset="0"/>
              </a:rPr>
              <a:t> (exception</a:t>
            </a:r>
            <a:r>
              <a:rPr lang="en-US" altLang="zh-CN" b="0" dirty="0">
                <a:solidFill>
                  <a:srgbClr val="000000"/>
                </a:solidFill>
                <a:effectLst/>
                <a:highlight>
                  <a:srgbClr val="FFFFFF"/>
                </a:highlight>
                <a:latin typeface="Consolas" panose="020B0609020204030204" pitchFamily="49" charset="0"/>
              </a:rPr>
              <a:t>&amp;</a:t>
            </a:r>
            <a:r>
              <a:rPr lang="en-US" altLang="zh-CN" b="0" dirty="0">
                <a:solidFill>
                  <a:srgbClr val="3B3B3B"/>
                </a:solidFill>
                <a:effectLst/>
                <a:highlight>
                  <a:srgbClr val="FFFFFF"/>
                </a:highlight>
                <a:latin typeface="Consolas" panose="020B0609020204030204" pitchFamily="49" charset="0"/>
              </a:rPr>
              <a:t> e) {</a:t>
            </a:r>
          </a:p>
          <a:p>
            <a:r>
              <a:rPr lang="en-US" altLang="zh-CN" b="0" dirty="0">
                <a:solidFill>
                  <a:srgbClr val="008000"/>
                </a:solidFill>
                <a:effectLst/>
                <a:highlight>
                  <a:srgbClr val="FFFFFF"/>
                </a:highlight>
                <a:latin typeface="Consolas" panose="020B0609020204030204" pitchFamily="49" charset="0"/>
              </a:rPr>
              <a:t>    // </a:t>
            </a:r>
            <a:r>
              <a:rPr lang="zh-CN" altLang="en-US" b="0" dirty="0">
                <a:solidFill>
                  <a:srgbClr val="008000"/>
                </a:solidFill>
                <a:effectLst/>
                <a:highlight>
                  <a:srgbClr val="FFFFFF"/>
                </a:highlight>
                <a:latin typeface="Consolas" panose="020B0609020204030204" pitchFamily="49" charset="0"/>
              </a:rPr>
              <a:t>处理异常</a:t>
            </a:r>
            <a:endParaRPr lang="zh-CN" altLang="en-US"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p:txBody>
      </p:sp>
      <p:sp>
        <p:nvSpPr>
          <p:cNvPr id="5" name="文本框 4"/>
          <p:cNvSpPr txBox="1"/>
          <p:nvPr/>
        </p:nvSpPr>
        <p:spPr>
          <a:xfrm>
            <a:off x="162560" y="666115"/>
            <a:ext cx="6096000" cy="368300"/>
          </a:xfrm>
          <a:prstGeom prst="rect">
            <a:avLst/>
          </a:prstGeom>
          <a:noFill/>
        </p:spPr>
        <p:txBody>
          <a:bodyPr wrap="square" rtlCol="0" anchor="t">
            <a:spAutoFit/>
          </a:bodyPr>
          <a:lstStyle/>
          <a:p>
            <a:r>
              <a:rPr lang="en-US" altLang="zh-CN" b="1">
                <a:sym typeface="+mn-ea"/>
              </a:rPr>
              <a:t>1_如何抛出异常和捕获异常</a:t>
            </a:r>
          </a:p>
        </p:txBody>
      </p:sp>
      <p:sp>
        <p:nvSpPr>
          <p:cNvPr id="7" name="文本框 6"/>
          <p:cNvSpPr txBox="1"/>
          <p:nvPr/>
        </p:nvSpPr>
        <p:spPr>
          <a:xfrm>
            <a:off x="4507865" y="3763645"/>
            <a:ext cx="6096000" cy="368300"/>
          </a:xfrm>
          <a:prstGeom prst="rect">
            <a:avLst/>
          </a:prstGeom>
          <a:noFill/>
        </p:spPr>
        <p:txBody>
          <a:bodyPr wrap="square" rtlCol="0" anchor="t">
            <a:spAutoFit/>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9225" y="2415540"/>
            <a:ext cx="5906770" cy="1476375"/>
          </a:xfrm>
          <a:prstGeom prst="rect">
            <a:avLst/>
          </a:prstGeom>
          <a:noFill/>
        </p:spPr>
        <p:txBody>
          <a:bodyPr wrap="square" rtlCol="0" anchor="t">
            <a:spAutoFit/>
          </a:bodyPr>
          <a:lstStyle/>
          <a:p>
            <a:r>
              <a:rPr lang="zh-CN" altLang="en-US" dirty="0">
                <a:sym typeface="+mn-ea"/>
              </a:rPr>
              <a:t>logic_error类及其子类、runtime_error类及其子类，它们的构造函数是接受一个string类型的形式参数，用于异常信息的描述； </a:t>
            </a:r>
            <a:endParaRPr lang="zh-CN" altLang="en-US" dirty="0"/>
          </a:p>
          <a:p>
            <a:r>
              <a:rPr lang="zh-CN" altLang="en-US" dirty="0">
                <a:sym typeface="+mn-ea"/>
              </a:rPr>
              <a:t>所有的异常类都有一个what()方法，返回const char* 类型（C风格字符串）的值，描述异常信息。</a:t>
            </a:r>
          </a:p>
        </p:txBody>
      </p:sp>
      <p:sp>
        <p:nvSpPr>
          <p:cNvPr id="3" name="文本框 2"/>
          <p:cNvSpPr txBox="1"/>
          <p:nvPr/>
        </p:nvSpPr>
        <p:spPr>
          <a:xfrm>
            <a:off x="149225" y="798830"/>
            <a:ext cx="6096000" cy="1508105"/>
          </a:xfrm>
          <a:prstGeom prst="rect">
            <a:avLst/>
          </a:prstGeom>
          <a:noFill/>
        </p:spPr>
        <p:txBody>
          <a:bodyPr wrap="square" rtlCol="0" anchor="t">
            <a:spAutoFit/>
          </a:bodyPr>
          <a:lstStyle/>
          <a:p>
            <a:r>
              <a:rPr lang="zh-CN" altLang="en-US" dirty="0"/>
              <a:t>C++库定义了很多基于exception的异常类型。</a:t>
            </a:r>
          </a:p>
          <a:p>
            <a:endParaRPr lang="zh-CN" altLang="en-US" dirty="0"/>
          </a:p>
          <a:p>
            <a:r>
              <a:rPr lang="zh-CN" altLang="en-US" sz="2000" dirty="0"/>
              <a:t>stdexcept</a:t>
            </a:r>
            <a:r>
              <a:rPr lang="en-US" altLang="zh-CN" sz="2000" dirty="0"/>
              <a:t>.h</a:t>
            </a:r>
            <a:endParaRPr lang="zh-CN" altLang="en-US" sz="2000" dirty="0"/>
          </a:p>
          <a:p>
            <a:r>
              <a:rPr lang="zh-CN" altLang="en-US" dirty="0"/>
              <a:t>文件定义了logic_error和runtime_error类</a:t>
            </a:r>
          </a:p>
          <a:p>
            <a:r>
              <a:rPr lang="zh-CN" altLang="en-US" dirty="0"/>
              <a:t>它们都是以公有类从exception派生而来的。</a:t>
            </a:r>
          </a:p>
        </p:txBody>
      </p:sp>
      <p:sp>
        <p:nvSpPr>
          <p:cNvPr id="9" name="文本框 8"/>
          <p:cNvSpPr txBox="1"/>
          <p:nvPr/>
        </p:nvSpPr>
        <p:spPr>
          <a:xfrm>
            <a:off x="14605" y="0"/>
            <a:ext cx="6793865" cy="706755"/>
          </a:xfrm>
          <a:prstGeom prst="rect">
            <a:avLst/>
          </a:prstGeom>
          <a:noFill/>
        </p:spPr>
        <p:txBody>
          <a:bodyPr wrap="square" rtlCol="0">
            <a:spAutoFit/>
          </a:bodyPr>
          <a:lstStyle/>
          <a:p>
            <a:pPr indent="0" algn="l">
              <a:buFont typeface="Arial" panose="020B0604020202020204" pitchFamily="34" charset="0"/>
              <a:buNone/>
            </a:pPr>
            <a:r>
              <a:rPr lang="zh-CN" altLang="en-US" sz="4000" b="1" dirty="0">
                <a:latin typeface="+mj-ea"/>
                <a:ea typeface="+mj-ea"/>
                <a:cs typeface="+mj-ea"/>
                <a:sym typeface="+mn-ea"/>
              </a:rPr>
              <a:t>stdexcept错误处理库</a:t>
            </a:r>
            <a:endParaRPr lang="zh-CN" altLang="en-US" sz="4000" b="1" dirty="0">
              <a:latin typeface="+mj-ea"/>
              <a:ea typeface="+mj-ea"/>
              <a:cs typeface="+mj-ea"/>
            </a:endParaRPr>
          </a:p>
        </p:txBody>
      </p:sp>
      <p:pic>
        <p:nvPicPr>
          <p:cNvPr id="4" name="图片 3" descr="20150403020241460"/>
          <p:cNvPicPr>
            <a:picLocks noChangeAspect="1"/>
          </p:cNvPicPr>
          <p:nvPr/>
        </p:nvPicPr>
        <p:blipFill>
          <a:blip r:embed="rId2"/>
          <a:stretch>
            <a:fillRect/>
          </a:stretch>
        </p:blipFill>
        <p:spPr>
          <a:xfrm>
            <a:off x="590550" y="3891915"/>
            <a:ext cx="4424680" cy="2814320"/>
          </a:xfrm>
          <a:prstGeom prst="rect">
            <a:avLst/>
          </a:prstGeom>
        </p:spPr>
      </p:pic>
      <p:sp>
        <p:nvSpPr>
          <p:cNvPr id="5" name="文本框 4"/>
          <p:cNvSpPr txBox="1"/>
          <p:nvPr/>
        </p:nvSpPr>
        <p:spPr>
          <a:xfrm>
            <a:off x="6055995" y="525780"/>
            <a:ext cx="6097270" cy="6139815"/>
          </a:xfrm>
          <a:prstGeom prst="rect">
            <a:avLst/>
          </a:prstGeom>
          <a:noFill/>
        </p:spPr>
        <p:txBody>
          <a:bodyPr wrap="square" rtlCol="0" anchor="t">
            <a:noAutofit/>
          </a:bodyPr>
          <a:lstStyle/>
          <a:p>
            <a:r>
              <a:rPr lang="en-US" altLang="zh-CN" b="0" dirty="0">
                <a:solidFill>
                  <a:srgbClr val="AF00DB"/>
                </a:solidFill>
                <a:effectLst/>
                <a:highlight>
                  <a:srgbClr val="FFFFFF"/>
                </a:highlight>
                <a:latin typeface="Consolas" panose="020B0609020204030204" pitchFamily="49" charset="0"/>
              </a:rPr>
              <a:t>#include</a:t>
            </a:r>
            <a:r>
              <a:rPr lang="en-US" altLang="zh-CN" b="0" dirty="0">
                <a:solidFill>
                  <a:srgbClr val="0000FF"/>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&lt;exception&gt;</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267F99"/>
                </a:solidFill>
                <a:effectLst/>
                <a:highlight>
                  <a:srgbClr val="FFFFFF"/>
                </a:highlight>
                <a:latin typeface="Consolas" panose="020B0609020204030204" pitchFamily="49" charset="0"/>
              </a:rPr>
              <a:t>bad_hmean</a:t>
            </a:r>
            <a:r>
              <a:rPr lang="en-US" altLang="zh-CN" b="0" dirty="0">
                <a:solidFill>
                  <a:srgbClr val="3B3B3B"/>
                </a:solidFill>
                <a:effectLst/>
                <a:highlight>
                  <a:srgbClr val="FFFFFF"/>
                </a:highlight>
                <a:latin typeface="Consolas" panose="020B0609020204030204" pitchFamily="49" charset="0"/>
              </a:rPr>
              <a:t> : </a:t>
            </a:r>
            <a:r>
              <a:rPr lang="en-US" altLang="zh-CN" b="0" dirty="0">
                <a:solidFill>
                  <a:srgbClr val="0000FF"/>
                </a:solidFill>
                <a:effectLst/>
                <a:highlight>
                  <a:srgbClr val="FFFFFF"/>
                </a:highlight>
                <a:latin typeface="Consolas" panose="020B0609020204030204" pitchFamily="49" charset="0"/>
              </a:rPr>
              <a:t>public</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std</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267F99"/>
                </a:solidFill>
                <a:effectLst/>
                <a:highlight>
                  <a:srgbClr val="FFFFFF"/>
                </a:highlight>
                <a:latin typeface="Consolas" panose="020B0609020204030204" pitchFamily="49" charset="0"/>
              </a:rPr>
              <a:t>exception</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public:</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const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char*</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795E26"/>
                </a:solidFill>
                <a:effectLst/>
                <a:highlight>
                  <a:srgbClr val="FFFFFF"/>
                </a:highlight>
                <a:latin typeface="Consolas" panose="020B0609020204030204" pitchFamily="49" charset="0"/>
              </a:rPr>
              <a:t>what</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return</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"bad arguments to </a:t>
            </a:r>
            <a:r>
              <a:rPr lang="en-US" altLang="zh-CN" b="0" dirty="0" err="1">
                <a:solidFill>
                  <a:srgbClr val="A31515"/>
                </a:solidFill>
                <a:effectLst/>
                <a:highlight>
                  <a:srgbClr val="FFFFFF"/>
                </a:highlight>
                <a:latin typeface="Consolas" panose="020B0609020204030204" pitchFamily="49" charset="0"/>
              </a:rPr>
              <a:t>hmean</a:t>
            </a:r>
            <a:r>
              <a:rPr lang="en-US" altLang="zh-CN" b="0" dirty="0">
                <a:solidFill>
                  <a:srgbClr val="A31515"/>
                </a:solidFill>
                <a:effectLst/>
                <a:highlight>
                  <a:srgbClr val="FFFFFF"/>
                </a:highlight>
                <a:latin typeface="Consolas" panose="020B0609020204030204" pitchFamily="49" charset="0"/>
              </a:rPr>
              <a:t>()"</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008000"/>
                </a:solidFill>
                <a:effectLst/>
                <a:highlight>
                  <a:srgbClr val="FFFFFF"/>
                </a:highlight>
                <a:latin typeface="Consolas" panose="020B0609020204030204" pitchFamily="49" charset="0"/>
              </a:rPr>
              <a:t>    // ...</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267F99"/>
                </a:solidFill>
                <a:effectLst/>
                <a:highlight>
                  <a:srgbClr val="FFFFFF"/>
                </a:highlight>
                <a:latin typeface="Consolas" panose="020B0609020204030204" pitchFamily="49" charset="0"/>
              </a:rPr>
              <a:t>bad_gmean</a:t>
            </a:r>
            <a:r>
              <a:rPr lang="en-US" altLang="zh-CN" b="0" dirty="0">
                <a:solidFill>
                  <a:srgbClr val="3B3B3B"/>
                </a:solidFill>
                <a:effectLst/>
                <a:highlight>
                  <a:srgbClr val="FFFFFF"/>
                </a:highlight>
                <a:latin typeface="Consolas" panose="020B0609020204030204" pitchFamily="49" charset="0"/>
              </a:rPr>
              <a:t> : </a:t>
            </a:r>
            <a:r>
              <a:rPr lang="en-US" altLang="zh-CN" b="0" dirty="0">
                <a:solidFill>
                  <a:srgbClr val="0000FF"/>
                </a:solidFill>
                <a:effectLst/>
                <a:highlight>
                  <a:srgbClr val="FFFFFF"/>
                </a:highlight>
                <a:latin typeface="Consolas" panose="020B0609020204030204" pitchFamily="49" charset="0"/>
              </a:rPr>
              <a:t>public</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std</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267F99"/>
                </a:solidFill>
                <a:effectLst/>
                <a:highlight>
                  <a:srgbClr val="FFFFFF"/>
                </a:highlight>
                <a:latin typeface="Consolas" panose="020B0609020204030204" pitchFamily="49" charset="0"/>
              </a:rPr>
              <a:t>exception</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0000FF"/>
                </a:solidFill>
                <a:effectLst/>
                <a:highlight>
                  <a:srgbClr val="FFFFFF"/>
                </a:highlight>
                <a:latin typeface="Consolas" panose="020B0609020204030204" pitchFamily="49" charset="0"/>
              </a:rPr>
              <a:t>public:</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const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char*</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795E26"/>
                </a:solidFill>
                <a:effectLst/>
                <a:highlight>
                  <a:srgbClr val="FFFFFF"/>
                </a:highlight>
                <a:latin typeface="Consolas" panose="020B0609020204030204" pitchFamily="49" charset="0"/>
              </a:rPr>
              <a:t>what</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return</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31515"/>
                </a:solidFill>
                <a:effectLst/>
                <a:highlight>
                  <a:srgbClr val="FFFFFF"/>
                </a:highlight>
                <a:latin typeface="Consolas" panose="020B0609020204030204" pitchFamily="49" charset="0"/>
              </a:rPr>
              <a:t>"bad arguments to </a:t>
            </a:r>
            <a:r>
              <a:rPr lang="en-US" altLang="zh-CN" b="0" dirty="0" err="1">
                <a:solidFill>
                  <a:srgbClr val="A31515"/>
                </a:solidFill>
                <a:effectLst/>
                <a:highlight>
                  <a:srgbClr val="FFFFFF"/>
                </a:highlight>
                <a:latin typeface="Consolas" panose="020B0609020204030204" pitchFamily="49" charset="0"/>
              </a:rPr>
              <a:t>gmean</a:t>
            </a:r>
            <a:r>
              <a:rPr lang="en-US" altLang="zh-CN" b="0" dirty="0">
                <a:solidFill>
                  <a:srgbClr val="A31515"/>
                </a:solidFill>
                <a:effectLst/>
                <a:highlight>
                  <a:srgbClr val="FFFFFF"/>
                </a:highlight>
                <a:latin typeface="Consolas" panose="020B0609020204030204" pitchFamily="49" charset="0"/>
              </a:rPr>
              <a:t>()"</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008000"/>
                </a:solidFill>
                <a:effectLst/>
                <a:highlight>
                  <a:srgbClr val="FFFFFF"/>
                </a:highlight>
                <a:latin typeface="Consolas" panose="020B0609020204030204" pitchFamily="49" charset="0"/>
              </a:rPr>
              <a:t>    // ...</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63742" y="1600479"/>
            <a:ext cx="6096000" cy="4247317"/>
          </a:xfrm>
          <a:prstGeom prst="rect">
            <a:avLst/>
          </a:prstGeom>
          <a:noFill/>
          <a:ln>
            <a:solidFill>
              <a:schemeClr val="tx1"/>
            </a:solidFill>
          </a:ln>
        </p:spPr>
        <p:txBody>
          <a:bodyPr wrap="square" rtlCol="0" anchor="t">
            <a:spAutoFit/>
          </a:bodyPr>
          <a:lstStyle/>
          <a:p>
            <a:r>
              <a:rPr lang="en-US" altLang="zh-CN" b="0" dirty="0">
                <a:solidFill>
                  <a:srgbClr val="0000FF"/>
                </a:solidFill>
                <a:effectLst/>
                <a:highlight>
                  <a:srgbClr val="FFFFFF"/>
                </a:highlight>
                <a:latin typeface="Consolas" panose="020B0609020204030204" pitchFamily="49" charset="0"/>
              </a:rPr>
              <a:t>void</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795E26"/>
                </a:solidFill>
                <a:effectLst/>
                <a:highlight>
                  <a:srgbClr val="FFFFFF"/>
                </a:highlight>
                <a:latin typeface="Consolas" panose="020B0609020204030204" pitchFamily="49" charset="0"/>
              </a:rPr>
              <a:t>foo</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0000FF"/>
                </a:solidFill>
                <a:effectLst/>
                <a:highlight>
                  <a:srgbClr val="FFFFFF"/>
                </a:highlight>
                <a:latin typeface="Consolas" panose="020B0609020204030204" pitchFamily="49" charset="0"/>
              </a:rPr>
              <a:t>int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1080"/>
                </a:solidFill>
                <a:effectLst/>
                <a:highlight>
                  <a:srgbClr val="FFFFFF"/>
                </a:highlight>
                <a:latin typeface="Consolas" panose="020B0609020204030204" pitchFamily="49" charset="0"/>
              </a:rPr>
              <a:t>x</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if</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1080"/>
                </a:solidFill>
                <a:effectLst/>
                <a:highlight>
                  <a:srgbClr val="FFFFFF"/>
                </a:highlight>
                <a:latin typeface="Consolas" panose="020B0609020204030204" pitchFamily="49" charset="0"/>
              </a:rPr>
              <a:t>x</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00"/>
                </a:solidFill>
                <a:effectLst/>
                <a:highlight>
                  <a:srgbClr val="FFFFFF"/>
                </a:highlight>
                <a:latin typeface="Consolas" panose="020B0609020204030204" pitchFamily="49" charset="0"/>
              </a:rPr>
              <a:t>&lt;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98658"/>
                </a:solidFill>
                <a:effectLst/>
                <a:highlight>
                  <a:srgbClr val="FFFFFF"/>
                </a:highlight>
                <a:latin typeface="Consolas" panose="020B0609020204030204" pitchFamily="49" charset="0"/>
              </a:rPr>
              <a:t>0</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throw</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std</a:t>
            </a:r>
            <a:r>
              <a:rPr lang="en-US" altLang="zh-CN" b="0" dirty="0">
                <a:solidFill>
                  <a:srgbClr val="3B3B3B"/>
                </a:solidFill>
                <a:effectLst/>
                <a:highlight>
                  <a:srgbClr val="FFFFFF"/>
                </a:highlight>
                <a:latin typeface="Consolas" panose="020B0609020204030204" pitchFamily="49" charset="0"/>
              </a:rPr>
              <a:t>::</a:t>
            </a:r>
            <a:r>
              <a:rPr lang="en-US" altLang="zh-CN" b="0" dirty="0" err="1">
                <a:solidFill>
                  <a:srgbClr val="795E26"/>
                </a:solidFill>
                <a:effectLst/>
                <a:highlight>
                  <a:srgbClr val="FFFFFF"/>
                </a:highlight>
                <a:latin typeface="Consolas" panose="020B0609020204030204" pitchFamily="49" charset="0"/>
              </a:rPr>
              <a:t>out_of_range</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A31515"/>
                </a:solidFill>
                <a:effectLst/>
                <a:highlight>
                  <a:srgbClr val="FFFFFF"/>
                </a:highlight>
                <a:latin typeface="Consolas" panose="020B0609020204030204" pitchFamily="49" charset="0"/>
              </a:rPr>
              <a:t>"x</a:t>
            </a:r>
            <a:r>
              <a:rPr lang="zh-CN" altLang="en-US" b="0" dirty="0">
                <a:solidFill>
                  <a:srgbClr val="A31515"/>
                </a:solidFill>
                <a:effectLst/>
                <a:highlight>
                  <a:srgbClr val="FFFFFF"/>
                </a:highlight>
                <a:latin typeface="Consolas" panose="020B0609020204030204" pitchFamily="49" charset="0"/>
              </a:rPr>
              <a:t>不能为负数</a:t>
            </a:r>
            <a:r>
              <a:rPr lang="en-US" altLang="zh-CN" b="0" dirty="0">
                <a:solidFill>
                  <a:srgbClr val="A31515"/>
                </a:solidFill>
                <a:effectLst/>
                <a:highlight>
                  <a:srgbClr val="FFFFFF"/>
                </a:highlight>
                <a:latin typeface="Consolas" panose="020B0609020204030204" pitchFamily="49" charset="0"/>
              </a:rPr>
              <a:t>"</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a:t>
            </a:r>
          </a:p>
          <a:p>
            <a:br>
              <a:rPr lang="en-US" altLang="zh-CN" b="0" dirty="0">
                <a:solidFill>
                  <a:srgbClr val="3B3B3B"/>
                </a:solidFill>
                <a:effectLst/>
                <a:highlight>
                  <a:srgbClr val="FFFFFF"/>
                </a:highlight>
                <a:latin typeface="Consolas" panose="020B0609020204030204" pitchFamily="49" charset="0"/>
              </a:rPr>
            </a:br>
            <a:r>
              <a:rPr lang="en-US" altLang="zh-CN" b="0" dirty="0">
                <a:solidFill>
                  <a:srgbClr val="0000FF"/>
                </a:solidFill>
                <a:effectLst/>
                <a:highlight>
                  <a:srgbClr val="FFFFFF"/>
                </a:highlight>
                <a:latin typeface="Consolas" panose="020B0609020204030204" pitchFamily="49" charset="0"/>
              </a:rPr>
              <a:t>int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795E26"/>
                </a:solidFill>
                <a:effectLst/>
                <a:highlight>
                  <a:srgbClr val="FFFFFF"/>
                </a:highlight>
                <a:latin typeface="Consolas" panose="020B0609020204030204" pitchFamily="49" charset="0"/>
              </a:rPr>
              <a:t>main</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try</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795E26"/>
                </a:solidFill>
                <a:effectLst/>
                <a:highlight>
                  <a:srgbClr val="FFFFFF"/>
                </a:highlight>
                <a:latin typeface="Consolas" panose="020B0609020204030204" pitchFamily="49" charset="0"/>
              </a:rPr>
              <a:t>foo</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000000"/>
                </a:solidFill>
                <a:effectLst/>
                <a:highlight>
                  <a:srgbClr val="FFFFFF"/>
                </a:highlight>
                <a:latin typeface="Consolas" panose="020B0609020204030204" pitchFamily="49" charset="0"/>
              </a:rPr>
              <a:t>-</a:t>
            </a:r>
            <a:r>
              <a:rPr lang="en-US" altLang="zh-CN" b="0" dirty="0">
                <a:solidFill>
                  <a:srgbClr val="098658"/>
                </a:solidFill>
                <a:effectLst/>
                <a:highlight>
                  <a:srgbClr val="FFFFFF"/>
                </a:highlight>
                <a:latin typeface="Consolas" panose="020B0609020204030204" pitchFamily="49" charset="0"/>
              </a:rPr>
              <a:t>1</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catch</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std</a:t>
            </a:r>
            <a:r>
              <a:rPr lang="en-US" altLang="zh-CN" b="0" dirty="0">
                <a:solidFill>
                  <a:srgbClr val="3B3B3B"/>
                </a:solidFill>
                <a:effectLst/>
                <a:highlight>
                  <a:srgbClr val="FFFFFF"/>
                </a:highlight>
                <a:latin typeface="Consolas" panose="020B0609020204030204" pitchFamily="49" charset="0"/>
              </a:rPr>
              <a:t>::exception</a:t>
            </a:r>
            <a:r>
              <a:rPr lang="en-US" altLang="zh-CN" b="0" dirty="0">
                <a:solidFill>
                  <a:srgbClr val="000000"/>
                </a:solidFill>
                <a:effectLst/>
                <a:highlight>
                  <a:srgbClr val="FFFFFF"/>
                </a:highlight>
                <a:latin typeface="Consolas" panose="020B0609020204030204" pitchFamily="49" charset="0"/>
              </a:rPr>
              <a:t>&amp;</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1080"/>
                </a:solidFill>
                <a:effectLst/>
                <a:highlight>
                  <a:srgbClr val="FFFFFF"/>
                </a:highlight>
                <a:latin typeface="Consolas" panose="020B0609020204030204" pitchFamily="49" charset="0"/>
              </a:rPr>
              <a:t>e</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std</a:t>
            </a:r>
            <a:r>
              <a:rPr lang="en-US" altLang="zh-CN" b="0" dirty="0">
                <a:solidFill>
                  <a:srgbClr val="3B3B3B"/>
                </a:solidFill>
                <a:effectLst/>
                <a:highlight>
                  <a:srgbClr val="FFFFFF"/>
                </a:highlight>
                <a:latin typeface="Consolas" panose="020B0609020204030204" pitchFamily="49" charset="0"/>
              </a:rPr>
              <a:t>::</a:t>
            </a:r>
            <a:r>
              <a:rPr lang="en-US" altLang="zh-CN" b="0" dirty="0" err="1">
                <a:solidFill>
                  <a:srgbClr val="3B3B3B"/>
                </a:solidFill>
                <a:effectLst/>
                <a:highlight>
                  <a:srgbClr val="FFFFFF"/>
                </a:highlight>
                <a:latin typeface="Consolas" panose="020B0609020204030204" pitchFamily="49" charset="0"/>
              </a:rPr>
              <a:t>cout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00"/>
                </a:solidFill>
                <a:effectLst/>
                <a:highlight>
                  <a:srgbClr val="FFFFFF"/>
                </a:highlight>
                <a:latin typeface="Consolas" panose="020B0609020204030204" pitchFamily="49" charset="0"/>
              </a:rPr>
              <a:t>&lt;&lt;</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001080"/>
                </a:solidFill>
                <a:effectLst/>
                <a:highlight>
                  <a:srgbClr val="FFFFFF"/>
                </a:highlight>
                <a:latin typeface="Consolas" panose="020B0609020204030204" pitchFamily="49" charset="0"/>
              </a:rPr>
              <a:t>e</a:t>
            </a:r>
            <a:r>
              <a:rPr lang="en-US" altLang="zh-CN" b="0" dirty="0" err="1">
                <a:solidFill>
                  <a:srgbClr val="3B3B3B"/>
                </a:solidFill>
                <a:effectLst/>
                <a:highlight>
                  <a:srgbClr val="FFFFFF"/>
                </a:highlight>
                <a:latin typeface="Consolas" panose="020B0609020204030204" pitchFamily="49" charset="0"/>
              </a:rPr>
              <a:t>.</a:t>
            </a:r>
            <a:r>
              <a:rPr lang="en-US" altLang="zh-CN" b="0" dirty="0" err="1">
                <a:solidFill>
                  <a:srgbClr val="795E26"/>
                </a:solidFill>
                <a:effectLst/>
                <a:highlight>
                  <a:srgbClr val="FFFFFF"/>
                </a:highlight>
                <a:latin typeface="Consolas" panose="020B0609020204030204" pitchFamily="49" charset="0"/>
              </a:rPr>
              <a:t>what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00"/>
                </a:solidFill>
                <a:effectLst/>
                <a:highlight>
                  <a:srgbClr val="FFFFFF"/>
                </a:highlight>
                <a:latin typeface="Consolas" panose="020B0609020204030204" pitchFamily="49" charset="0"/>
              </a:rPr>
              <a:t>&lt;&lt;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std</a:t>
            </a:r>
            <a:r>
              <a:rPr lang="en-US" altLang="zh-CN" b="0" dirty="0">
                <a:solidFill>
                  <a:srgbClr val="3B3B3B"/>
                </a:solidFill>
                <a:effectLst/>
                <a:highlight>
                  <a:srgbClr val="FFFFFF"/>
                </a:highlight>
                <a:latin typeface="Consolas" panose="020B0609020204030204" pitchFamily="49" charset="0"/>
              </a:rPr>
              <a:t>::</a:t>
            </a:r>
            <a:r>
              <a:rPr lang="en-US" altLang="zh-CN" b="0" dirty="0" err="1">
                <a:solidFill>
                  <a:srgbClr val="3B3B3B"/>
                </a:solidFill>
                <a:effectLst/>
                <a:highlight>
                  <a:srgbClr val="FFFFFF"/>
                </a:highlight>
                <a:latin typeface="Consolas" panose="020B0609020204030204" pitchFamily="49" charset="0"/>
              </a:rPr>
              <a:t>endl</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return</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98658"/>
                </a:solidFill>
                <a:effectLst/>
                <a:highlight>
                  <a:srgbClr val="FFFFFF"/>
                </a:highlight>
                <a:latin typeface="Consolas" panose="020B0609020204030204" pitchFamily="49" charset="0"/>
              </a:rPr>
              <a:t>0</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a:t>
            </a:r>
          </a:p>
        </p:txBody>
      </p:sp>
      <p:sp>
        <p:nvSpPr>
          <p:cNvPr id="9" name="文本框 8"/>
          <p:cNvSpPr txBox="1"/>
          <p:nvPr/>
        </p:nvSpPr>
        <p:spPr>
          <a:xfrm>
            <a:off x="14605" y="0"/>
            <a:ext cx="6793865" cy="706755"/>
          </a:xfrm>
          <a:prstGeom prst="rect">
            <a:avLst/>
          </a:prstGeom>
          <a:noFill/>
        </p:spPr>
        <p:txBody>
          <a:bodyPr wrap="square" rtlCol="0">
            <a:spAutoFit/>
          </a:bodyPr>
          <a:lstStyle/>
          <a:p>
            <a:pPr indent="0" algn="l">
              <a:buFont typeface="Arial" panose="020B0604020202020204" pitchFamily="34" charset="0"/>
              <a:buNone/>
            </a:pPr>
            <a:r>
              <a:rPr lang="zh-CN" altLang="en-US" sz="4000" b="1" dirty="0">
                <a:latin typeface="+mj-ea"/>
                <a:ea typeface="+mj-ea"/>
                <a:cs typeface="+mj-ea"/>
                <a:sym typeface="+mn-ea"/>
              </a:rPr>
              <a:t>stdexcept错误处理库</a:t>
            </a:r>
            <a:endParaRPr lang="zh-CN" altLang="en-US" sz="4000" b="1" dirty="0">
              <a:latin typeface="+mj-ea"/>
              <a:ea typeface="+mj-ea"/>
              <a:cs typeface="+mj-ea"/>
            </a:endParaRPr>
          </a:p>
        </p:txBody>
      </p:sp>
      <p:sp>
        <p:nvSpPr>
          <p:cNvPr id="5" name="文本框 4"/>
          <p:cNvSpPr txBox="1"/>
          <p:nvPr/>
        </p:nvSpPr>
        <p:spPr>
          <a:xfrm>
            <a:off x="162560" y="666115"/>
            <a:ext cx="6096000" cy="368300"/>
          </a:xfrm>
          <a:prstGeom prst="rect">
            <a:avLst/>
          </a:prstGeom>
          <a:noFill/>
        </p:spPr>
        <p:txBody>
          <a:bodyPr wrap="square" rtlCol="0" anchor="t">
            <a:spAutoFit/>
          </a:bodyPr>
          <a:lstStyle/>
          <a:p>
            <a:r>
              <a:rPr lang="en-US" altLang="zh-CN" b="1">
                <a:sym typeface="+mn-ea"/>
              </a:rPr>
              <a:t>1_如何抛出异常和捕获异常</a:t>
            </a:r>
          </a:p>
        </p:txBody>
      </p:sp>
      <p:sp>
        <p:nvSpPr>
          <p:cNvPr id="2" name="文本框 1"/>
          <p:cNvSpPr txBox="1"/>
          <p:nvPr/>
        </p:nvSpPr>
        <p:spPr>
          <a:xfrm>
            <a:off x="862965" y="1093470"/>
            <a:ext cx="4064000" cy="368300"/>
          </a:xfrm>
          <a:prstGeom prst="rect">
            <a:avLst/>
          </a:prstGeom>
          <a:noFill/>
        </p:spPr>
        <p:txBody>
          <a:bodyPr wrap="square" rtlCol="0">
            <a:spAutoFit/>
          </a:bodyPr>
          <a:lstStyle/>
          <a:p>
            <a:r>
              <a:rPr lang="zh-CN" altLang="en-US"/>
              <a:t>举例：</a:t>
            </a:r>
          </a:p>
        </p:txBody>
      </p:sp>
      <p:sp>
        <p:nvSpPr>
          <p:cNvPr id="3" name="矩形 2">
            <a:extLst>
              <a:ext uri="{FF2B5EF4-FFF2-40B4-BE49-F238E27FC236}">
                <a16:creationId xmlns:a16="http://schemas.microsoft.com/office/drawing/2014/main" id="{A92E897D-4AB5-CB22-C480-4A9806629CBE}"/>
              </a:ext>
            </a:extLst>
          </p:cNvPr>
          <p:cNvSpPr/>
          <p:nvPr/>
        </p:nvSpPr>
        <p:spPr>
          <a:xfrm>
            <a:off x="1920898" y="2187745"/>
            <a:ext cx="5052224" cy="305476"/>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5D825436-C579-6423-6475-8BF6B6CB19CC}"/>
              </a:ext>
            </a:extLst>
          </p:cNvPr>
          <p:cNvCxnSpPr>
            <a:cxnSpLocks/>
          </p:cNvCxnSpPr>
          <p:nvPr/>
        </p:nvCxnSpPr>
        <p:spPr>
          <a:xfrm flipH="1">
            <a:off x="2230083" y="2637945"/>
            <a:ext cx="2059045" cy="17268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F441FC4F-6617-2856-2F81-B05464721F82}"/>
              </a:ext>
            </a:extLst>
          </p:cNvPr>
          <p:cNvSpPr/>
          <p:nvPr/>
        </p:nvSpPr>
        <p:spPr>
          <a:xfrm>
            <a:off x="1485630" y="4364779"/>
            <a:ext cx="5171728" cy="8927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875" y="706755"/>
            <a:ext cx="6096000" cy="368300"/>
          </a:xfrm>
          <a:prstGeom prst="rect">
            <a:avLst/>
          </a:prstGeom>
          <a:noFill/>
        </p:spPr>
        <p:txBody>
          <a:bodyPr wrap="square" rtlCol="0" anchor="t">
            <a:spAutoFit/>
          </a:bodyPr>
          <a:lstStyle/>
          <a:p>
            <a:r>
              <a:rPr lang="en-US" altLang="zh-CN" b="1"/>
              <a:t>2_</a:t>
            </a:r>
            <a:r>
              <a:rPr lang="zh-CN" altLang="en-US" b="1"/>
              <a:t>实现自己的异常</a:t>
            </a:r>
          </a:p>
        </p:txBody>
      </p:sp>
      <p:sp>
        <p:nvSpPr>
          <p:cNvPr id="9" name="文本框 8"/>
          <p:cNvSpPr txBox="1"/>
          <p:nvPr/>
        </p:nvSpPr>
        <p:spPr>
          <a:xfrm>
            <a:off x="0" y="0"/>
            <a:ext cx="6793865" cy="706755"/>
          </a:xfrm>
          <a:prstGeom prst="rect">
            <a:avLst/>
          </a:prstGeom>
          <a:noFill/>
        </p:spPr>
        <p:txBody>
          <a:bodyPr wrap="square" rtlCol="0">
            <a:spAutoFit/>
          </a:bodyPr>
          <a:lstStyle/>
          <a:p>
            <a:pPr indent="0" algn="l">
              <a:buFont typeface="Arial" panose="020B0604020202020204" pitchFamily="34" charset="0"/>
              <a:buNone/>
            </a:pPr>
            <a:r>
              <a:rPr lang="zh-CN" altLang="en-US" sz="4000" b="1" dirty="0">
                <a:latin typeface="+mj-ea"/>
                <a:ea typeface="+mj-ea"/>
                <a:cs typeface="+mj-ea"/>
                <a:sym typeface="+mn-ea"/>
              </a:rPr>
              <a:t>stdexcept错误处理库</a:t>
            </a:r>
            <a:endParaRPr lang="zh-CN" altLang="en-US" sz="4000" b="1" dirty="0">
              <a:latin typeface="+mj-ea"/>
              <a:ea typeface="+mj-ea"/>
              <a:cs typeface="+mj-ea"/>
            </a:endParaRPr>
          </a:p>
        </p:txBody>
      </p:sp>
      <p:sp>
        <p:nvSpPr>
          <p:cNvPr id="3" name="文本框 2"/>
          <p:cNvSpPr txBox="1"/>
          <p:nvPr/>
        </p:nvSpPr>
        <p:spPr>
          <a:xfrm>
            <a:off x="599673" y="1284171"/>
            <a:ext cx="7208908" cy="5078313"/>
          </a:xfrm>
          <a:prstGeom prst="rect">
            <a:avLst/>
          </a:prstGeom>
          <a:noFill/>
          <a:ln>
            <a:solidFill>
              <a:schemeClr val="tx1"/>
            </a:solidFill>
          </a:ln>
        </p:spPr>
        <p:txBody>
          <a:bodyPr wrap="square" rtlCol="0" anchor="t">
            <a:spAutoFit/>
          </a:bodyPr>
          <a:lstStyle/>
          <a:p>
            <a:r>
              <a:rPr lang="en-US" altLang="zh-CN" b="0" dirty="0">
                <a:solidFill>
                  <a:srgbClr val="0000FF"/>
                </a:solidFill>
                <a:effectLst/>
                <a:highlight>
                  <a:srgbClr val="FFFFFF"/>
                </a:highlight>
                <a:latin typeface="Consolas" panose="020B0609020204030204" pitchFamily="49" charset="0"/>
              </a:rPr>
              <a:t>class</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267F99"/>
                </a:solidFill>
                <a:effectLst/>
                <a:highlight>
                  <a:srgbClr val="FFFFFF"/>
                </a:highlight>
                <a:latin typeface="Consolas" panose="020B0609020204030204" pitchFamily="49" charset="0"/>
              </a:rPr>
              <a:t>MyException</a:t>
            </a:r>
            <a:r>
              <a:rPr lang="en-US" altLang="zh-CN" b="0" dirty="0">
                <a:solidFill>
                  <a:srgbClr val="3B3B3B"/>
                </a:solidFill>
                <a:effectLst/>
                <a:highlight>
                  <a:srgbClr val="FFFFFF"/>
                </a:highlight>
                <a:latin typeface="Consolas" panose="020B0609020204030204" pitchFamily="49" charset="0"/>
              </a:rPr>
              <a:t> : </a:t>
            </a:r>
            <a:r>
              <a:rPr lang="en-US" altLang="zh-CN" b="0" dirty="0">
                <a:solidFill>
                  <a:srgbClr val="0000FF"/>
                </a:solidFill>
                <a:effectLst/>
                <a:highlight>
                  <a:srgbClr val="FFFFFF"/>
                </a:highlight>
                <a:latin typeface="Consolas" panose="020B0609020204030204" pitchFamily="49" charset="0"/>
              </a:rPr>
              <a:t>public</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267F99"/>
                </a:solidFill>
                <a:effectLst/>
                <a:highlight>
                  <a:srgbClr val="FFFFFF"/>
                </a:highlight>
                <a:latin typeface="Consolas" panose="020B0609020204030204" pitchFamily="49" charset="0"/>
              </a:rPr>
              <a:t>std</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267F99"/>
                </a:solidFill>
                <a:effectLst/>
                <a:highlight>
                  <a:srgbClr val="FFFFFF"/>
                </a:highlight>
                <a:latin typeface="Consolas" panose="020B0609020204030204" pitchFamily="49" charset="0"/>
              </a:rPr>
              <a:t>exception</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0000FF"/>
                </a:solidFill>
                <a:effectLst/>
                <a:highlight>
                  <a:srgbClr val="FFFFFF"/>
                </a:highlight>
                <a:latin typeface="Consolas" panose="020B0609020204030204" pitchFamily="49" charset="0"/>
              </a:rPr>
              <a:t>private:</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string _msg;</a:t>
            </a:r>
          </a:p>
          <a:p>
            <a:br>
              <a:rPr lang="en-US" altLang="zh-CN" b="0" dirty="0">
                <a:solidFill>
                  <a:srgbClr val="3B3B3B"/>
                </a:solidFill>
                <a:effectLst/>
                <a:highlight>
                  <a:srgbClr val="FFFFFF"/>
                </a:highlight>
                <a:latin typeface="Consolas" panose="020B0609020204030204" pitchFamily="49" charset="0"/>
              </a:rPr>
            </a:br>
            <a:r>
              <a:rPr lang="en-US" altLang="zh-CN" b="0" dirty="0">
                <a:solidFill>
                  <a:srgbClr val="0000FF"/>
                </a:solidFill>
                <a:effectLst/>
                <a:highlight>
                  <a:srgbClr val="FFFFFF"/>
                </a:highlight>
                <a:latin typeface="Consolas" panose="020B0609020204030204" pitchFamily="49" charset="0"/>
              </a:rPr>
              <a:t>public:</a:t>
            </a:r>
            <a:endParaRPr lang="en-US" altLang="zh-CN" b="0" dirty="0">
              <a:solidFill>
                <a:srgbClr val="3B3B3B"/>
              </a:solidFill>
              <a:effectLst/>
              <a:highlight>
                <a:srgbClr val="FFFFFF"/>
              </a:highlight>
              <a:latin typeface="Consolas" panose="020B0609020204030204" pitchFamily="49" charset="0"/>
            </a:endParaRPr>
          </a:p>
          <a:p>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795E26"/>
                </a:solidFill>
                <a:effectLst/>
                <a:highlight>
                  <a:srgbClr val="FFFFFF"/>
                </a:highlight>
                <a:latin typeface="Consolas" panose="020B0609020204030204" pitchFamily="49" charset="0"/>
              </a:rPr>
              <a:t>MyException</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0000FF"/>
                </a:solidFill>
                <a:effectLst/>
                <a:highlight>
                  <a:srgbClr val="FFFFFF"/>
                </a:highlight>
                <a:latin typeface="Consolas" panose="020B0609020204030204" pitchFamily="49" charset="0"/>
              </a:rPr>
              <a:t>const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char*</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1080"/>
                </a:solidFill>
                <a:effectLst/>
                <a:highlight>
                  <a:srgbClr val="FFFFFF"/>
                </a:highlight>
                <a:latin typeface="Consolas" panose="020B0609020204030204" pitchFamily="49" charset="0"/>
              </a:rPr>
              <a:t>msg</a:t>
            </a:r>
            <a:r>
              <a:rPr lang="en-US" altLang="zh-CN" b="0" dirty="0">
                <a:solidFill>
                  <a:srgbClr val="3B3B3B"/>
                </a:solidFill>
                <a:effectLst/>
                <a:highlight>
                  <a:srgbClr val="FFFFFF"/>
                </a:highlight>
                <a:latin typeface="Consolas" panose="020B0609020204030204" pitchFamily="49" charset="0"/>
              </a:rPr>
              <a:t>) : </a:t>
            </a:r>
            <a:r>
              <a:rPr lang="en-US" altLang="zh-CN" b="0" dirty="0">
                <a:solidFill>
                  <a:srgbClr val="795E26"/>
                </a:solidFill>
                <a:effectLst/>
                <a:highlight>
                  <a:srgbClr val="FFFFFF"/>
                </a:highlight>
                <a:latin typeface="Consolas" panose="020B0609020204030204" pitchFamily="49" charset="0"/>
              </a:rPr>
              <a:t>_msg</a:t>
            </a:r>
            <a:r>
              <a:rPr lang="en-US" altLang="zh-CN" b="0" dirty="0">
                <a:solidFill>
                  <a:srgbClr val="3B3B3B"/>
                </a:solidFill>
                <a:effectLst/>
                <a:highlight>
                  <a:srgbClr val="FFFFFF"/>
                </a:highlight>
                <a:latin typeface="Consolas" panose="020B0609020204030204" pitchFamily="49" charset="0"/>
              </a:rPr>
              <a:t>(msg) {}</a:t>
            </a:r>
          </a:p>
          <a:p>
            <a:br>
              <a:rPr lang="en-US" altLang="zh-CN" b="0" dirty="0">
                <a:solidFill>
                  <a:srgbClr val="3B3B3B"/>
                </a:solidFill>
                <a:effectLst/>
                <a:highlight>
                  <a:srgbClr val="FFFFFF"/>
                </a:highlight>
                <a:latin typeface="Consolas" panose="020B0609020204030204" pitchFamily="49" charset="0"/>
              </a:rPr>
            </a:b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virtual</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const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char*</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795E26"/>
                </a:solidFill>
                <a:effectLst/>
                <a:highlight>
                  <a:srgbClr val="FFFFFF"/>
                </a:highlight>
                <a:latin typeface="Consolas" panose="020B0609020204030204" pitchFamily="49" charset="0"/>
              </a:rPr>
              <a:t>what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const</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0000FF"/>
                </a:solidFill>
                <a:effectLst/>
                <a:highlight>
                  <a:srgbClr val="FFFFFF"/>
                </a:highlight>
                <a:latin typeface="Consolas" panose="020B0609020204030204" pitchFamily="49" charset="0"/>
              </a:rPr>
              <a:t>noexcept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override</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static</a:t>
            </a:r>
            <a:r>
              <a:rPr lang="en-US" altLang="zh-CN" b="0" dirty="0">
                <a:solidFill>
                  <a:srgbClr val="3B3B3B"/>
                </a:solidFill>
                <a:effectLst/>
                <a:highlight>
                  <a:srgbClr val="FFFFFF"/>
                </a:highlight>
                <a:latin typeface="Consolas" panose="020B0609020204030204" pitchFamily="49" charset="0"/>
              </a:rPr>
              <a:t> string s</a:t>
            </a:r>
            <a:r>
              <a:rPr lang="en-US" altLang="zh-CN" b="0" dirty="0">
                <a:solidFill>
                  <a:srgbClr val="000000"/>
                </a:solidFill>
                <a:effectLst/>
                <a:highlight>
                  <a:srgbClr val="FFFFFF"/>
                </a:highlight>
                <a:latin typeface="Consolas" panose="020B0609020204030204" pitchFamily="49" charset="0"/>
              </a:rPr>
              <a:t>=</a:t>
            </a:r>
            <a:r>
              <a:rPr lang="en-US" altLang="zh-CN" b="0" dirty="0">
                <a:solidFill>
                  <a:srgbClr val="A31515"/>
                </a:solidFill>
                <a:effectLst/>
                <a:highlight>
                  <a:srgbClr val="FFFFFF"/>
                </a:highlight>
                <a:latin typeface="Consolas" panose="020B0609020204030204" pitchFamily="49" charset="0"/>
              </a:rPr>
              <a:t>"</a:t>
            </a:r>
            <a:r>
              <a:rPr lang="zh-CN" altLang="en-US" b="0" dirty="0">
                <a:solidFill>
                  <a:srgbClr val="A31515"/>
                </a:solidFill>
                <a:effectLst/>
                <a:highlight>
                  <a:srgbClr val="FFFFFF"/>
                </a:highlight>
                <a:latin typeface="Consolas" panose="020B0609020204030204" pitchFamily="49" charset="0"/>
              </a:rPr>
              <a:t>错误</a:t>
            </a:r>
            <a:r>
              <a:rPr lang="en-US" altLang="zh-CN" b="0" dirty="0">
                <a:solidFill>
                  <a:srgbClr val="A31515"/>
                </a:solidFill>
                <a:effectLst/>
                <a:highlight>
                  <a:srgbClr val="FFFFFF"/>
                </a:highlight>
                <a:latin typeface="Consolas" panose="020B0609020204030204" pitchFamily="49" charset="0"/>
              </a:rPr>
              <a:t>:"</a:t>
            </a:r>
            <a:r>
              <a:rPr lang="en-US" altLang="zh-CN" b="0" dirty="0">
                <a:solidFill>
                  <a:srgbClr val="000000"/>
                </a:solidFill>
                <a:effectLst/>
                <a:highlight>
                  <a:srgbClr val="FFFFFF"/>
                </a:highlight>
                <a:latin typeface="Consolas" panose="020B0609020204030204" pitchFamily="49" charset="0"/>
              </a:rPr>
              <a:t>+</a:t>
            </a:r>
            <a:r>
              <a:rPr lang="en-US" altLang="zh-CN" b="0" dirty="0">
                <a:solidFill>
                  <a:srgbClr val="3B3B3B"/>
                </a:solidFill>
                <a:effectLst/>
                <a:highlight>
                  <a:srgbClr val="FFFFFF"/>
                </a:highlight>
                <a:latin typeface="Consolas" panose="020B0609020204030204" pitchFamily="49" charset="0"/>
              </a:rPr>
              <a:t>_msg;</a:t>
            </a:r>
          </a:p>
          <a:p>
            <a:r>
              <a:rPr lang="en-US" altLang="zh-CN" b="0" dirty="0">
                <a:solidFill>
                  <a:srgbClr val="AF00DB"/>
                </a:solidFill>
                <a:effectLst/>
                <a:highlight>
                  <a:srgbClr val="FFFFFF"/>
                </a:highlight>
                <a:latin typeface="Consolas" panose="020B0609020204030204" pitchFamily="49" charset="0"/>
              </a:rPr>
              <a:t>	return</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1080"/>
                </a:solidFill>
                <a:effectLst/>
                <a:highlight>
                  <a:srgbClr val="FFFFFF"/>
                </a:highlight>
                <a:latin typeface="Consolas" panose="020B0609020204030204" pitchFamily="49" charset="0"/>
              </a:rPr>
              <a:t>_</a:t>
            </a:r>
            <a:r>
              <a:rPr lang="en-US" altLang="zh-CN" b="0" dirty="0" err="1">
                <a:solidFill>
                  <a:srgbClr val="001080"/>
                </a:solidFill>
                <a:effectLst/>
                <a:highlight>
                  <a:srgbClr val="FFFFFF"/>
                </a:highlight>
                <a:latin typeface="Consolas" panose="020B0609020204030204" pitchFamily="49" charset="0"/>
              </a:rPr>
              <a:t>msg</a:t>
            </a:r>
            <a:r>
              <a:rPr lang="en-US" altLang="zh-CN" b="0" dirty="0" err="1">
                <a:solidFill>
                  <a:srgbClr val="3B3B3B"/>
                </a:solidFill>
                <a:effectLst/>
                <a:highlight>
                  <a:srgbClr val="FFFFFF"/>
                </a:highlight>
                <a:latin typeface="Consolas" panose="020B0609020204030204" pitchFamily="49" charset="0"/>
              </a:rPr>
              <a:t>.</a:t>
            </a:r>
            <a:r>
              <a:rPr lang="en-US" altLang="zh-CN" b="0" dirty="0" err="1">
                <a:solidFill>
                  <a:srgbClr val="795E26"/>
                </a:solidFill>
                <a:effectLst/>
                <a:highlight>
                  <a:srgbClr val="FFFFFF"/>
                </a:highlight>
                <a:latin typeface="Consolas" panose="020B0609020204030204" pitchFamily="49" charset="0"/>
              </a:rPr>
              <a:t>c_str</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a:t>
            </a:r>
          </a:p>
          <a:p>
            <a:br>
              <a:rPr lang="en-US" altLang="zh-CN" b="0" dirty="0">
                <a:solidFill>
                  <a:srgbClr val="3B3B3B"/>
                </a:solidFill>
                <a:effectLst/>
                <a:highlight>
                  <a:srgbClr val="FFFFFF"/>
                </a:highlight>
                <a:latin typeface="Consolas" panose="020B0609020204030204" pitchFamily="49" charset="0"/>
              </a:rPr>
            </a:br>
            <a:r>
              <a:rPr lang="en-US" altLang="zh-CN" b="0" dirty="0">
                <a:solidFill>
                  <a:srgbClr val="0000FF"/>
                </a:solidFill>
                <a:effectLst/>
                <a:highlight>
                  <a:srgbClr val="FFFFFF"/>
                </a:highlight>
                <a:latin typeface="Consolas" panose="020B0609020204030204" pitchFamily="49" charset="0"/>
              </a:rPr>
              <a:t>void</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795E26"/>
                </a:solidFill>
                <a:effectLst/>
                <a:highlight>
                  <a:srgbClr val="FFFFFF"/>
                </a:highlight>
                <a:latin typeface="Consolas" panose="020B0609020204030204" pitchFamily="49" charset="0"/>
              </a:rPr>
              <a:t>foo</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0000FF"/>
                </a:solidFill>
                <a:effectLst/>
                <a:highlight>
                  <a:srgbClr val="FFFFFF"/>
                </a:highlight>
                <a:latin typeface="Consolas" panose="020B0609020204030204" pitchFamily="49" charset="0"/>
              </a:rPr>
              <a:t>int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01080"/>
                </a:solidFill>
                <a:effectLst/>
                <a:highlight>
                  <a:srgbClr val="FFFFFF"/>
                </a:highlight>
                <a:latin typeface="Consolas" panose="020B0609020204030204" pitchFamily="49" charset="0"/>
              </a:rPr>
              <a:t>x</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if</a:t>
            </a:r>
            <a:r>
              <a:rPr lang="en-US" altLang="zh-CN" b="0" dirty="0">
                <a:solidFill>
                  <a:srgbClr val="3B3B3B"/>
                </a:solidFill>
                <a:effectLst/>
                <a:highlight>
                  <a:srgbClr val="FFFFFF"/>
                </a:highlight>
                <a:latin typeface="Consolas" panose="020B0609020204030204" pitchFamily="49" charset="0"/>
              </a:rPr>
              <a:t> (x </a:t>
            </a:r>
            <a:r>
              <a:rPr lang="en-US" altLang="zh-CN" b="0" dirty="0">
                <a:solidFill>
                  <a:srgbClr val="000000"/>
                </a:solidFill>
                <a:effectLst/>
                <a:highlight>
                  <a:srgbClr val="FFFFFF"/>
                </a:highlight>
                <a:latin typeface="Consolas" panose="020B0609020204030204" pitchFamily="49" charset="0"/>
              </a:rPr>
              <a:t>&lt;</a:t>
            </a:r>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098658"/>
                </a:solidFill>
                <a:effectLst/>
                <a:highlight>
                  <a:srgbClr val="FFFFFF"/>
                </a:highlight>
                <a:latin typeface="Consolas" panose="020B0609020204030204" pitchFamily="49" charset="0"/>
              </a:rPr>
              <a:t>0</a:t>
            </a:r>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        </a:t>
            </a:r>
            <a:r>
              <a:rPr lang="en-US" altLang="zh-CN" b="0" dirty="0">
                <a:solidFill>
                  <a:srgbClr val="AF00DB"/>
                </a:solidFill>
                <a:effectLst/>
                <a:highlight>
                  <a:srgbClr val="FFFFFF"/>
                </a:highlight>
                <a:latin typeface="Consolas" panose="020B0609020204030204" pitchFamily="49" charset="0"/>
              </a:rPr>
              <a:t>throw</a:t>
            </a:r>
            <a:r>
              <a:rPr lang="en-US" altLang="zh-CN" b="0" dirty="0">
                <a:solidFill>
                  <a:srgbClr val="3B3B3B"/>
                </a:solidFill>
                <a:effectLst/>
                <a:highlight>
                  <a:srgbClr val="FFFFFF"/>
                </a:highlight>
                <a:latin typeface="Consolas" panose="020B0609020204030204" pitchFamily="49" charset="0"/>
              </a:rPr>
              <a:t> </a:t>
            </a:r>
            <a:r>
              <a:rPr lang="en-US" altLang="zh-CN" b="0" dirty="0" err="1">
                <a:solidFill>
                  <a:srgbClr val="795E26"/>
                </a:solidFill>
                <a:effectLst/>
                <a:highlight>
                  <a:srgbClr val="FFFFFF"/>
                </a:highlight>
                <a:latin typeface="Consolas" panose="020B0609020204030204" pitchFamily="49" charset="0"/>
              </a:rPr>
              <a:t>MyException</a:t>
            </a:r>
            <a:r>
              <a:rPr lang="en-US" altLang="zh-CN" b="0" dirty="0">
                <a:solidFill>
                  <a:srgbClr val="3B3B3B"/>
                </a:solidFill>
                <a:effectLst/>
                <a:highlight>
                  <a:srgbClr val="FFFFFF"/>
                </a:highlight>
                <a:latin typeface="Consolas" panose="020B0609020204030204" pitchFamily="49" charset="0"/>
              </a:rPr>
              <a:t>(</a:t>
            </a:r>
            <a:r>
              <a:rPr lang="en-US" altLang="zh-CN" b="0" dirty="0">
                <a:solidFill>
                  <a:srgbClr val="A31515"/>
                </a:solidFill>
                <a:effectLst/>
                <a:highlight>
                  <a:srgbClr val="FFFFFF"/>
                </a:highlight>
                <a:latin typeface="Consolas" panose="020B0609020204030204" pitchFamily="49" charset="0"/>
              </a:rPr>
              <a:t>"x</a:t>
            </a:r>
            <a:r>
              <a:rPr lang="zh-CN" altLang="en-US" b="0" dirty="0">
                <a:solidFill>
                  <a:srgbClr val="A31515"/>
                </a:solidFill>
                <a:effectLst/>
                <a:highlight>
                  <a:srgbClr val="FFFFFF"/>
                </a:highlight>
                <a:latin typeface="Consolas" panose="020B0609020204030204" pitchFamily="49" charset="0"/>
              </a:rPr>
              <a:t>不能为负数</a:t>
            </a:r>
            <a:r>
              <a:rPr lang="en-US" altLang="zh-CN" b="0" dirty="0">
                <a:solidFill>
                  <a:srgbClr val="A31515"/>
                </a:solidFill>
                <a:effectLst/>
                <a:highlight>
                  <a:srgbClr val="FFFFFF"/>
                </a:highlight>
                <a:latin typeface="Consolas" panose="020B0609020204030204" pitchFamily="49" charset="0"/>
              </a:rPr>
              <a:t>"</a:t>
            </a:r>
            <a:r>
              <a:rPr lang="en-US" altLang="zh-CN" b="0" dirty="0">
                <a:solidFill>
                  <a:srgbClr val="3B3B3B"/>
                </a:solidFill>
                <a:effectLst/>
                <a:highlight>
                  <a:srgbClr val="FFFFFF"/>
                </a:highlight>
                <a:latin typeface="Consolas" panose="020B0609020204030204" pitchFamily="49" charset="0"/>
              </a:rPr>
              <a:t>);</a:t>
            </a:r>
          </a:p>
          <a:p>
            <a:r>
              <a:rPr lang="en-US" altLang="zh-CN" b="0" dirty="0">
                <a:solidFill>
                  <a:srgbClr val="3B3B3B"/>
                </a:solidFill>
                <a:effectLst/>
                <a:highlight>
                  <a:srgbClr val="FFFFFF"/>
                </a:highlight>
                <a:latin typeface="Consolas" panose="020B0609020204030204" pitchFamily="49" charset="0"/>
              </a:rPr>
              <a:t>    }</a:t>
            </a:r>
          </a:p>
          <a:p>
            <a:r>
              <a:rPr lang="en-US" altLang="zh-CN" b="0" dirty="0">
                <a:solidFill>
                  <a:srgbClr val="3B3B3B"/>
                </a:solidFill>
                <a:effectLst/>
                <a:highlight>
                  <a:srgbClr val="FFFFFF"/>
                </a:highlight>
                <a:latin typeface="Consolas" panose="020B0609020204030204" pitchFamily="49" charset="0"/>
              </a:rPr>
              <a:t>}</a:t>
            </a:r>
          </a:p>
        </p:txBody>
      </p:sp>
      <p:sp>
        <p:nvSpPr>
          <p:cNvPr id="4" name="矩形 3">
            <a:extLst>
              <a:ext uri="{FF2B5EF4-FFF2-40B4-BE49-F238E27FC236}">
                <a16:creationId xmlns:a16="http://schemas.microsoft.com/office/drawing/2014/main" id="{A34F9D66-DA5F-D791-9D18-8D110317A748}"/>
              </a:ext>
            </a:extLst>
          </p:cNvPr>
          <p:cNvSpPr/>
          <p:nvPr/>
        </p:nvSpPr>
        <p:spPr>
          <a:xfrm>
            <a:off x="1092017" y="1868271"/>
            <a:ext cx="1749859" cy="335499"/>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268C5F9-84E9-3DC4-34C9-7FD890EB6399}"/>
              </a:ext>
            </a:extLst>
          </p:cNvPr>
          <p:cNvSpPr/>
          <p:nvPr/>
        </p:nvSpPr>
        <p:spPr>
          <a:xfrm>
            <a:off x="1441016" y="3552345"/>
            <a:ext cx="3841453" cy="56574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3A88EA8-A38A-D337-044D-8358D66A7933}"/>
              </a:ext>
            </a:extLst>
          </p:cNvPr>
          <p:cNvSpPr/>
          <p:nvPr/>
        </p:nvSpPr>
        <p:spPr>
          <a:xfrm>
            <a:off x="1092017" y="2670837"/>
            <a:ext cx="5933733" cy="4144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文本框 5"/>
          <p:cNvSpPr txBox="1"/>
          <p:nvPr/>
        </p:nvSpPr>
        <p:spPr>
          <a:xfrm>
            <a:off x="1860550" y="1671955"/>
            <a:ext cx="6210300" cy="4770537"/>
          </a:xfrm>
          <a:prstGeom prst="rect">
            <a:avLst/>
          </a:prstGeom>
          <a:noFill/>
        </p:spPr>
        <p:txBody>
          <a:bodyPr wrap="square" rtlCol="0">
            <a:spAutoFit/>
          </a:bodyPr>
          <a:lstStyle/>
          <a:p>
            <a:pPr marL="571500" indent="-571500" algn="l">
              <a:buFont typeface="Arial" panose="020B0604020202020204" pitchFamily="34" charset="0"/>
              <a:buChar char="•"/>
            </a:pPr>
            <a:r>
              <a:rPr lang="en-US" altLang="zh-CN" sz="3200" b="1" dirty="0">
                <a:latin typeface="+mn-ea"/>
                <a:cs typeface="+mn-ea"/>
              </a:rPr>
              <a:t>VSC</a:t>
            </a:r>
            <a:r>
              <a:rPr lang="zh-CN" altLang="en-US" sz="3200" b="1" dirty="0">
                <a:latin typeface="+mn-ea"/>
                <a:cs typeface="+mn-ea"/>
              </a:rPr>
              <a:t>ode多文件编译</a:t>
            </a:r>
          </a:p>
          <a:p>
            <a:pPr marL="1028700" lvl="1" indent="-571500" algn="l">
              <a:buFont typeface="Arial" panose="020B0604020202020204" pitchFamily="34" charset="0"/>
              <a:buChar char="•"/>
            </a:pPr>
            <a:r>
              <a:rPr lang="zh-CN" altLang="en-US" sz="3200" b="1" dirty="0">
                <a:sym typeface="+mn-ea"/>
              </a:rPr>
              <a:t>分文件编写</a:t>
            </a:r>
            <a:endParaRPr lang="zh-CN" altLang="en-US" sz="3200" b="1" dirty="0">
              <a:latin typeface="+mj-ea"/>
              <a:ea typeface="+mj-ea"/>
              <a:cs typeface="+mj-ea"/>
            </a:endParaRPr>
          </a:p>
          <a:p>
            <a:pPr marL="1028700" lvl="1" indent="-571500" algn="l">
              <a:buFont typeface="Arial" panose="020B0604020202020204" pitchFamily="34" charset="0"/>
              <a:buChar char="•"/>
            </a:pPr>
            <a:r>
              <a:rPr lang="en-US" altLang="zh-CN" sz="3200" b="1" dirty="0">
                <a:latin typeface="+mj-ea"/>
                <a:ea typeface="+mj-ea"/>
                <a:cs typeface="+mj-ea"/>
                <a:sym typeface="+mn-ea"/>
              </a:rPr>
              <a:t>VSC</a:t>
            </a:r>
            <a:r>
              <a:rPr lang="zh-CN" altLang="en-US" sz="3200" b="1" dirty="0">
                <a:latin typeface="+mj-ea"/>
                <a:ea typeface="+mj-ea"/>
                <a:cs typeface="+mj-ea"/>
                <a:sym typeface="+mn-ea"/>
              </a:rPr>
              <a:t>ode配置调整</a:t>
            </a:r>
            <a:endParaRPr lang="zh-CN" altLang="en-US" sz="3200" b="1" dirty="0">
              <a:latin typeface="+mn-ea"/>
              <a:cs typeface="+mn-ea"/>
            </a:endParaRPr>
          </a:p>
          <a:p>
            <a:pPr marL="571500" indent="-571500" algn="l">
              <a:buFont typeface="Arial" panose="020B0604020202020204" pitchFamily="34" charset="0"/>
              <a:buChar char="•"/>
            </a:pPr>
            <a:r>
              <a:rPr lang="en-US" altLang="zh-CN" sz="3200" b="1" dirty="0">
                <a:latin typeface="+mj-ea"/>
                <a:ea typeface="+mj-ea"/>
                <a:cs typeface="+mj-ea"/>
                <a:sym typeface="+mn-ea"/>
              </a:rPr>
              <a:t>Date </a:t>
            </a:r>
            <a:r>
              <a:rPr lang="zh-CN" altLang="en-US" sz="3200" b="1" dirty="0">
                <a:latin typeface="+mj-ea"/>
                <a:ea typeface="+mj-ea"/>
                <a:cs typeface="+mj-ea"/>
                <a:sym typeface="+mn-ea"/>
              </a:rPr>
              <a:t>类的编写</a:t>
            </a:r>
          </a:p>
          <a:p>
            <a:pPr marL="1028700" lvl="1" indent="-571500" algn="l">
              <a:buFont typeface="Arial" panose="020B0604020202020204" pitchFamily="34" charset="0"/>
              <a:buChar char="•"/>
            </a:pPr>
            <a:r>
              <a:rPr lang="zh-CN" altLang="en-US" sz="3200" b="1" dirty="0">
                <a:latin typeface="+mj-ea"/>
                <a:ea typeface="+mj-ea"/>
                <a:cs typeface="+mj-ea"/>
                <a:sym typeface="+mn-ea"/>
              </a:rPr>
              <a:t>运算符的重载</a:t>
            </a:r>
          </a:p>
          <a:p>
            <a:pPr marL="571500" indent="-571500" algn="l">
              <a:buFont typeface="Arial" panose="020B0604020202020204" pitchFamily="34" charset="0"/>
              <a:buChar char="•"/>
            </a:pPr>
            <a:r>
              <a:rPr lang="zh-CN" altLang="en-US" sz="3200" b="1" dirty="0">
                <a:latin typeface="+mj-ea"/>
                <a:ea typeface="+mj-ea"/>
                <a:cs typeface="+mj-ea"/>
                <a:sym typeface="+mn-ea"/>
              </a:rPr>
              <a:t>类之间相互包含的问题</a:t>
            </a:r>
          </a:p>
          <a:p>
            <a:pPr marL="571500" indent="-571500" algn="l">
              <a:buFont typeface="Arial" panose="020B0604020202020204" pitchFamily="34" charset="0"/>
              <a:buChar char="•"/>
            </a:pPr>
            <a:r>
              <a:rPr lang="zh-CN" altLang="en-US" sz="3200" b="1" dirty="0">
                <a:latin typeface="+mj-ea"/>
                <a:ea typeface="+mj-ea"/>
                <a:cs typeface="+mj-ea"/>
                <a:sym typeface="+mn-ea"/>
              </a:rPr>
              <a:t>stdexcept错误处理库</a:t>
            </a:r>
            <a:endParaRPr lang="zh-CN" altLang="en-US" sz="4000" b="1" dirty="0">
              <a:latin typeface="+mn-ea"/>
              <a:cs typeface="+mn-ea"/>
            </a:endParaRPr>
          </a:p>
          <a:p>
            <a:pPr marL="571500" indent="-571500" algn="l">
              <a:buFont typeface="Arial" panose="020B0604020202020204" pitchFamily="34" charset="0"/>
              <a:buChar char="•"/>
            </a:pPr>
            <a:endParaRPr lang="zh-CN" altLang="en-US" sz="4000" b="1" dirty="0">
              <a:latin typeface="+mn-ea"/>
              <a:cs typeface="+mn-ea"/>
            </a:endParaRPr>
          </a:p>
          <a:p>
            <a:pPr lvl="0" indent="0" algn="l">
              <a:buFont typeface="Arial" panose="020B0604020202020204" pitchFamily="34" charset="0"/>
              <a:buNone/>
            </a:pPr>
            <a:endParaRPr lang="en-US" altLang="zh-CN" sz="4000" b="1" dirty="0">
              <a:solidFill>
                <a:schemeClr val="tx1"/>
              </a:solidFill>
              <a:latin typeface="+mn-ea"/>
              <a:cs typeface="+mn-ea"/>
            </a:endParaRPr>
          </a:p>
        </p:txBody>
      </p:sp>
      <p:sp>
        <p:nvSpPr>
          <p:cNvPr id="3" name="文本框 2"/>
          <p:cNvSpPr txBox="1"/>
          <p:nvPr/>
        </p:nvSpPr>
        <p:spPr>
          <a:xfrm>
            <a:off x="818515" y="653415"/>
            <a:ext cx="4064000" cy="768350"/>
          </a:xfrm>
          <a:prstGeom prst="rect">
            <a:avLst/>
          </a:prstGeom>
          <a:noFill/>
        </p:spPr>
        <p:txBody>
          <a:bodyPr wrap="square" rtlCol="0">
            <a:spAutoFit/>
          </a:bodyPr>
          <a:lstStyle/>
          <a:p>
            <a:r>
              <a:rPr lang="zh-CN" altLang="en-US" sz="4400" b="1"/>
              <a:t>问题总览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23630" y="1835150"/>
            <a:ext cx="11413394" cy="4709198"/>
            <a:chOff x="239" y="1652"/>
            <a:chExt cx="16775" cy="6919"/>
          </a:xfrm>
        </p:grpSpPr>
        <p:sp>
          <p:nvSpPr>
            <p:cNvPr id="4" name="文本框 3"/>
            <p:cNvSpPr txBox="1"/>
            <p:nvPr/>
          </p:nvSpPr>
          <p:spPr>
            <a:xfrm>
              <a:off x="239" y="1652"/>
              <a:ext cx="8789" cy="6919"/>
            </a:xfrm>
            <a:prstGeom prst="rect">
              <a:avLst/>
            </a:prstGeom>
            <a:noFill/>
            <a:ln>
              <a:solidFill>
                <a:schemeClr val="tx1"/>
              </a:solidFill>
            </a:ln>
          </p:spPr>
          <p:txBody>
            <a:bodyPr wrap="square" rtlCol="0" anchor="t">
              <a:spAutoFit/>
            </a:bodyPr>
            <a:lstStyle/>
            <a:p>
              <a:r>
                <a:rPr lang="en-US" altLang="zh-CN" sz="2000" b="0" dirty="0">
                  <a:solidFill>
                    <a:srgbClr val="008000"/>
                  </a:solidFill>
                  <a:effectLst/>
                  <a:highlight>
                    <a:srgbClr val="FFFFFF"/>
                  </a:highlight>
                  <a:latin typeface="Consolas" panose="020B0609020204030204" pitchFamily="49" charset="0"/>
                </a:rPr>
                <a:t>//</a:t>
              </a:r>
              <a:r>
                <a:rPr lang="en-US" altLang="zh-CN" sz="2000" b="0" dirty="0" err="1">
                  <a:solidFill>
                    <a:srgbClr val="008000"/>
                  </a:solidFill>
                  <a:effectLst/>
                  <a:highlight>
                    <a:srgbClr val="FFFFFF"/>
                  </a:highlight>
                  <a:latin typeface="Consolas" panose="020B0609020204030204" pitchFamily="49" charset="0"/>
                </a:rPr>
                <a:t>student.h</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AF00DB"/>
                  </a:solidFill>
                  <a:effectLst/>
                  <a:highlight>
                    <a:srgbClr val="FFFFFF"/>
                  </a:highlight>
                  <a:latin typeface="Consolas" panose="020B0609020204030204" pitchFamily="49" charset="0"/>
                </a:rPr>
                <a:t>#ifndef</a:t>
              </a:r>
              <a:r>
                <a:rPr lang="en-US" altLang="zh-CN" sz="2000" b="0" dirty="0">
                  <a:solidFill>
                    <a:srgbClr val="0000FF"/>
                  </a:solidFill>
                  <a:effectLst/>
                  <a:highlight>
                    <a:srgbClr val="FFFFFF"/>
                  </a:highlight>
                  <a:latin typeface="Consolas" panose="020B0609020204030204" pitchFamily="49" charset="0"/>
                </a:rPr>
                <a:t> _STUDENT_H_</a:t>
              </a:r>
              <a:r>
                <a:rPr lang="en-US" altLang="zh-CN" sz="2000" b="0" dirty="0">
                  <a:solidFill>
                    <a:srgbClr val="008000"/>
                  </a:solidFill>
                  <a:effectLst/>
                  <a:highlight>
                    <a:srgbClr val="FFFFFF"/>
                  </a:highlight>
                  <a:latin typeface="Consolas" panose="020B0609020204030204" pitchFamily="49" charset="0"/>
                </a:rPr>
                <a:t>    //</a:t>
              </a:r>
              <a:r>
                <a:rPr lang="zh-CN" altLang="en-US" sz="2000" b="0" dirty="0">
                  <a:solidFill>
                    <a:srgbClr val="008000"/>
                  </a:solidFill>
                  <a:effectLst/>
                  <a:highlight>
                    <a:srgbClr val="FFFFFF"/>
                  </a:highlight>
                  <a:latin typeface="Consolas" panose="020B0609020204030204" pitchFamily="49" charset="0"/>
                </a:rPr>
                <a:t>防止重复包含和编译</a:t>
              </a:r>
              <a:endParaRPr lang="zh-CN" altLang="en-US" sz="2000" b="0" dirty="0">
                <a:solidFill>
                  <a:srgbClr val="3B3B3B"/>
                </a:solidFill>
                <a:effectLst/>
                <a:highlight>
                  <a:srgbClr val="FFFFFF"/>
                </a:highlight>
                <a:latin typeface="Consolas" panose="020B0609020204030204" pitchFamily="49" charset="0"/>
              </a:endParaRPr>
            </a:p>
            <a:p>
              <a:r>
                <a:rPr lang="en-US" altLang="zh-CN" sz="2000" b="0" dirty="0">
                  <a:solidFill>
                    <a:srgbClr val="AF00DB"/>
                  </a:solidFill>
                  <a:effectLst/>
                  <a:highlight>
                    <a:srgbClr val="FFFFFF"/>
                  </a:highlight>
                  <a:latin typeface="Consolas" panose="020B0609020204030204" pitchFamily="49" charset="0"/>
                </a:rPr>
                <a:t>#define</a:t>
              </a:r>
              <a:r>
                <a:rPr lang="en-US" altLang="zh-CN" sz="2000" b="0" dirty="0">
                  <a:solidFill>
                    <a:srgbClr val="0000FF"/>
                  </a:solidFill>
                  <a:effectLst/>
                  <a:highlight>
                    <a:srgbClr val="FFFFFF"/>
                  </a:highlight>
                  <a:latin typeface="Consolas" panose="020B0609020204030204" pitchFamily="49" charset="0"/>
                </a:rPr>
                <a:t> _STUDENT_H_</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AF00DB"/>
                  </a:solidFill>
                  <a:effectLst/>
                  <a:highlight>
                    <a:srgbClr val="FFFFFF"/>
                  </a:highlight>
                  <a:latin typeface="Consolas" panose="020B0609020204030204" pitchFamily="49" charset="0"/>
                </a:rPr>
                <a:t>#include</a:t>
              </a:r>
              <a:r>
                <a:rPr lang="en-US" altLang="zh-CN" sz="2000" b="0" dirty="0">
                  <a:solidFill>
                    <a:srgbClr val="0000FF"/>
                  </a:solidFill>
                  <a:effectLst/>
                  <a:highlight>
                    <a:srgbClr val="FFFFFF"/>
                  </a:highlight>
                  <a:latin typeface="Consolas" panose="020B0609020204030204" pitchFamily="49" charset="0"/>
                </a:rPr>
                <a:t> </a:t>
              </a:r>
              <a:r>
                <a:rPr lang="en-US" altLang="zh-CN" sz="2000" b="0" dirty="0">
                  <a:solidFill>
                    <a:srgbClr val="A31515"/>
                  </a:solidFill>
                  <a:effectLst/>
                  <a:highlight>
                    <a:srgbClr val="FFFFFF"/>
                  </a:highlight>
                  <a:latin typeface="Consolas" panose="020B0609020204030204" pitchFamily="49" charset="0"/>
                </a:rPr>
                <a:t>&lt;string&gt;</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AF00DB"/>
                  </a:solidFill>
                  <a:effectLst/>
                  <a:highlight>
                    <a:srgbClr val="FFFFFF"/>
                  </a:highlight>
                  <a:latin typeface="Consolas" panose="020B0609020204030204" pitchFamily="49" charset="0"/>
                </a:rPr>
                <a:t>using</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namespace</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267F99"/>
                  </a:solidFill>
                  <a:effectLst/>
                  <a:highlight>
                    <a:srgbClr val="FFFFFF"/>
                  </a:highlight>
                  <a:latin typeface="Consolas" panose="020B0609020204030204" pitchFamily="49" charset="0"/>
                </a:rPr>
                <a:t>std</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0000FF"/>
                  </a:solidFill>
                  <a:effectLst/>
                  <a:highlight>
                    <a:srgbClr val="FFFFFF"/>
                  </a:highlight>
                  <a:latin typeface="Consolas" panose="020B0609020204030204" pitchFamily="49" charset="0"/>
                </a:rPr>
                <a:t>class</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267F99"/>
                  </a:solidFill>
                  <a:effectLst/>
                  <a:highlight>
                    <a:srgbClr val="FFFFFF"/>
                  </a:highlight>
                  <a:latin typeface="Consolas" panose="020B0609020204030204" pitchFamily="49" charset="0"/>
                </a:rPr>
                <a:t>Student</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private:</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int</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1080"/>
                  </a:solidFill>
                  <a:effectLst/>
                  <a:highlight>
                    <a:srgbClr val="FFFFFF"/>
                  </a:highlight>
                  <a:latin typeface="Consolas" panose="020B0609020204030204" pitchFamily="49" charset="0"/>
                </a:rPr>
                <a:t>id</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267F99"/>
                  </a:solidFill>
                  <a:effectLst/>
                  <a:highlight>
                    <a:srgbClr val="FFFFFF"/>
                  </a:highlight>
                  <a:latin typeface="Consolas" panose="020B0609020204030204" pitchFamily="49" charset="0"/>
                </a:rPr>
                <a:t>string</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1080"/>
                  </a:solidFill>
                  <a:effectLst/>
                  <a:highlight>
                    <a:srgbClr val="FFFFFF"/>
                  </a:highlight>
                  <a:latin typeface="Consolas" panose="020B0609020204030204" pitchFamily="49" charset="0"/>
                </a:rPr>
                <a:t>name</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public:</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795E26"/>
                  </a:solidFill>
                  <a:effectLst/>
                  <a:highlight>
                    <a:srgbClr val="FFFFFF"/>
                  </a:highlight>
                  <a:latin typeface="Consolas" panose="020B0609020204030204" pitchFamily="49" charset="0"/>
                </a:rPr>
                <a:t>Student</a:t>
              </a:r>
              <a:r>
                <a:rPr lang="en-US" altLang="zh-CN" sz="2000" b="0" dirty="0">
                  <a:solidFill>
                    <a:srgbClr val="3B3B3B"/>
                  </a:solidFill>
                  <a:effectLst/>
                  <a:highlight>
                    <a:srgbClr val="FFFFFF"/>
                  </a:highlight>
                  <a:latin typeface="Consolas" panose="020B0609020204030204" pitchFamily="49" charset="0"/>
                </a:rPr>
                <a:t>(</a:t>
              </a:r>
              <a:r>
                <a:rPr lang="en-US" altLang="zh-CN" sz="2000" b="0" dirty="0">
                  <a:solidFill>
                    <a:srgbClr val="0000FF"/>
                  </a:solidFill>
                  <a:effectLst/>
                  <a:highlight>
                    <a:srgbClr val="FFFFFF"/>
                  </a:highlight>
                  <a:latin typeface="Consolas" panose="020B0609020204030204" pitchFamily="49" charset="0"/>
                </a:rPr>
                <a:t>int</a:t>
              </a:r>
              <a:r>
                <a:rPr lang="en-US" altLang="zh-CN" sz="2000" b="0" dirty="0">
                  <a:solidFill>
                    <a:srgbClr val="3B3B3B"/>
                  </a:solidFill>
                  <a:effectLst/>
                  <a:highlight>
                    <a:srgbClr val="FFFFFF"/>
                  </a:highlight>
                  <a:latin typeface="Consolas" panose="020B0609020204030204" pitchFamily="49" charset="0"/>
                </a:rPr>
                <a:t> </a:t>
              </a:r>
              <a:r>
                <a:rPr lang="en-US" altLang="zh-CN" sz="2000" b="0" dirty="0" err="1">
                  <a:solidFill>
                    <a:srgbClr val="001080"/>
                  </a:solidFill>
                  <a:effectLst/>
                  <a:highlight>
                    <a:srgbClr val="FFFFFF"/>
                  </a:highlight>
                  <a:latin typeface="Consolas" panose="020B0609020204030204" pitchFamily="49" charset="0"/>
                </a:rPr>
                <a:t>id_</a:t>
              </a:r>
              <a:r>
                <a:rPr lang="en-US" altLang="zh-CN" sz="2000" b="0" dirty="0" err="1">
                  <a:solidFill>
                    <a:srgbClr val="3B3B3B"/>
                  </a:solidFill>
                  <a:effectLst/>
                  <a:highlight>
                    <a:srgbClr val="FFFFFF"/>
                  </a:highlight>
                  <a:latin typeface="Consolas" panose="020B0609020204030204" pitchFamily="49" charset="0"/>
                </a:rPr>
                <a:t>,</a:t>
              </a:r>
              <a:r>
                <a:rPr lang="en-US" altLang="zh-CN" sz="2000" b="0" dirty="0" err="1">
                  <a:solidFill>
                    <a:srgbClr val="267F99"/>
                  </a:solidFill>
                  <a:effectLst/>
                  <a:highlight>
                    <a:srgbClr val="FFFFFF"/>
                  </a:highlight>
                  <a:latin typeface="Consolas" panose="020B0609020204030204" pitchFamily="49" charset="0"/>
                </a:rPr>
                <a:t>string</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1080"/>
                  </a:solidFill>
                  <a:effectLst/>
                  <a:highlight>
                    <a:srgbClr val="FFFFFF"/>
                  </a:highlight>
                  <a:latin typeface="Consolas" panose="020B0609020204030204" pitchFamily="49" charset="0"/>
                </a:rPr>
                <a:t>name_</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void</a:t>
              </a:r>
              <a:r>
                <a:rPr lang="en-US" altLang="zh-CN" sz="2000" b="0" dirty="0">
                  <a:solidFill>
                    <a:srgbClr val="3B3B3B"/>
                  </a:solidFill>
                  <a:effectLst/>
                  <a:highlight>
                    <a:srgbClr val="FFFFFF"/>
                  </a:highlight>
                  <a:latin typeface="Consolas" panose="020B0609020204030204" pitchFamily="49" charset="0"/>
                </a:rPr>
                <a:t> </a:t>
              </a:r>
              <a:r>
                <a:rPr lang="en-US" altLang="zh-CN" sz="2000" b="0" dirty="0" err="1">
                  <a:solidFill>
                    <a:srgbClr val="795E26"/>
                  </a:solidFill>
                  <a:effectLst/>
                  <a:highlight>
                    <a:srgbClr val="FFFFFF"/>
                  </a:highlight>
                  <a:latin typeface="Consolas" panose="020B0609020204030204" pitchFamily="49" charset="0"/>
                </a:rPr>
                <a:t>getid</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const</a:t>
              </a:r>
              <a:r>
                <a:rPr lang="en-US" altLang="zh-CN" sz="2000" b="0" dirty="0">
                  <a:solidFill>
                    <a:srgbClr val="3B3B3B"/>
                  </a:solidFill>
                  <a:effectLst/>
                  <a:highlight>
                    <a:srgbClr val="FFFFFF"/>
                  </a:highlight>
                  <a:latin typeface="Consolas" panose="020B0609020204030204" pitchFamily="49" charset="0"/>
                </a:rPr>
                <a:t> { </a:t>
              </a:r>
              <a:r>
                <a:rPr lang="en-US" altLang="zh-CN" sz="2000" b="0" dirty="0">
                  <a:solidFill>
                    <a:srgbClr val="AF00DB"/>
                  </a:solidFill>
                  <a:effectLst/>
                  <a:highlight>
                    <a:srgbClr val="FFFFFF"/>
                  </a:highlight>
                  <a:latin typeface="Consolas" panose="020B0609020204030204" pitchFamily="49" charset="0"/>
                </a:rPr>
                <a:t>return</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1080"/>
                  </a:solidFill>
                  <a:effectLst/>
                  <a:highlight>
                    <a:srgbClr val="FFFFFF"/>
                  </a:highlight>
                  <a:latin typeface="Consolas" panose="020B0609020204030204" pitchFamily="49" charset="0"/>
                </a:rPr>
                <a:t>id</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void</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795E26"/>
                  </a:solidFill>
                  <a:effectLst/>
                  <a:highlight>
                    <a:srgbClr val="FFFFFF"/>
                  </a:highlight>
                  <a:latin typeface="Consolas" panose="020B0609020204030204" pitchFamily="49" charset="0"/>
                </a:rPr>
                <a:t>show</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const</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AF00DB"/>
                  </a:solidFill>
                  <a:effectLst/>
                  <a:highlight>
                    <a:srgbClr val="FFFFFF"/>
                  </a:highlight>
                  <a:latin typeface="Consolas" panose="020B0609020204030204" pitchFamily="49" charset="0"/>
                </a:rPr>
                <a:t>#endif</a:t>
              </a:r>
              <a:endParaRPr lang="en-US" altLang="zh-CN" sz="2000" b="0" dirty="0">
                <a:solidFill>
                  <a:srgbClr val="3B3B3B"/>
                </a:solidFill>
                <a:effectLst/>
                <a:highlight>
                  <a:srgbClr val="FFFFFF"/>
                </a:highlight>
                <a:latin typeface="Consolas" panose="020B0609020204030204" pitchFamily="49" charset="0"/>
              </a:endParaRPr>
            </a:p>
          </p:txBody>
        </p:sp>
        <p:sp>
          <p:nvSpPr>
            <p:cNvPr id="5" name="文本框 4"/>
            <p:cNvSpPr txBox="1"/>
            <p:nvPr/>
          </p:nvSpPr>
          <p:spPr>
            <a:xfrm>
              <a:off x="9105" y="1652"/>
              <a:ext cx="7909" cy="6919"/>
            </a:xfrm>
            <a:prstGeom prst="rect">
              <a:avLst/>
            </a:prstGeom>
            <a:noFill/>
            <a:ln>
              <a:solidFill>
                <a:schemeClr val="tx1"/>
              </a:solidFill>
            </a:ln>
          </p:spPr>
          <p:txBody>
            <a:bodyPr wrap="square" rtlCol="0" anchor="t">
              <a:spAutoFit/>
            </a:bodyPr>
            <a:lstStyle/>
            <a:p>
              <a:r>
                <a:rPr lang="en-US" altLang="zh-CN" sz="2000" b="0" dirty="0">
                  <a:solidFill>
                    <a:srgbClr val="008000"/>
                  </a:solidFill>
                  <a:effectLst/>
                  <a:highlight>
                    <a:srgbClr val="FFFFFF"/>
                  </a:highlight>
                  <a:latin typeface="Consolas" panose="020B0609020204030204" pitchFamily="49" charset="0"/>
                </a:rPr>
                <a:t>//student.cpp</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AF00DB"/>
                  </a:solidFill>
                  <a:effectLst/>
                  <a:highlight>
                    <a:srgbClr val="FFFFFF"/>
                  </a:highlight>
                  <a:latin typeface="Consolas" panose="020B0609020204030204" pitchFamily="49" charset="0"/>
                </a:rPr>
                <a:t>#include</a:t>
              </a:r>
              <a:r>
                <a:rPr lang="en-US" altLang="zh-CN" sz="2000" b="0" dirty="0">
                  <a:solidFill>
                    <a:srgbClr val="0000FF"/>
                  </a:solidFill>
                  <a:effectLst/>
                  <a:highlight>
                    <a:srgbClr val="FFFFFF"/>
                  </a:highlight>
                  <a:latin typeface="Consolas" panose="020B0609020204030204" pitchFamily="49" charset="0"/>
                </a:rPr>
                <a:t> </a:t>
              </a:r>
              <a:r>
                <a:rPr lang="en-US" altLang="zh-CN" sz="2000" b="0" dirty="0">
                  <a:solidFill>
                    <a:srgbClr val="A31515"/>
                  </a:solidFill>
                  <a:effectLst/>
                  <a:highlight>
                    <a:srgbClr val="FFFFFF"/>
                  </a:highlight>
                  <a:latin typeface="Consolas" panose="020B0609020204030204" pitchFamily="49" charset="0"/>
                </a:rPr>
                <a:t>"</a:t>
              </a:r>
              <a:r>
                <a:rPr lang="en-US" altLang="zh-CN" sz="2000" b="0" dirty="0" err="1">
                  <a:solidFill>
                    <a:srgbClr val="A31515"/>
                  </a:solidFill>
                  <a:effectLst/>
                  <a:highlight>
                    <a:srgbClr val="FFFFFF"/>
                  </a:highlight>
                  <a:latin typeface="Consolas" panose="020B0609020204030204" pitchFamily="49" charset="0"/>
                </a:rPr>
                <a:t>student.h</a:t>
              </a:r>
              <a:r>
                <a:rPr lang="en-US" altLang="zh-CN" sz="2000" b="0" dirty="0">
                  <a:solidFill>
                    <a:srgbClr val="A31515"/>
                  </a:solidFill>
                  <a:effectLst/>
                  <a:highlight>
                    <a:srgbClr val="FFFFFF"/>
                  </a:highlight>
                  <a:latin typeface="Consolas" panose="020B0609020204030204" pitchFamily="49" charset="0"/>
                </a:rPr>
                <a:t>"</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AF00DB"/>
                  </a:solidFill>
                  <a:effectLst/>
                  <a:highlight>
                    <a:srgbClr val="FFFFFF"/>
                  </a:highlight>
                  <a:latin typeface="Consolas" panose="020B0609020204030204" pitchFamily="49" charset="0"/>
                </a:rPr>
                <a:t>#include</a:t>
              </a:r>
              <a:r>
                <a:rPr lang="en-US" altLang="zh-CN" sz="2000" b="0" dirty="0">
                  <a:solidFill>
                    <a:srgbClr val="0000FF"/>
                  </a:solidFill>
                  <a:effectLst/>
                  <a:highlight>
                    <a:srgbClr val="FFFFFF"/>
                  </a:highlight>
                  <a:latin typeface="Consolas" panose="020B0609020204030204" pitchFamily="49" charset="0"/>
                </a:rPr>
                <a:t> </a:t>
              </a:r>
              <a:r>
                <a:rPr lang="en-US" altLang="zh-CN" sz="2000" b="0" dirty="0">
                  <a:solidFill>
                    <a:srgbClr val="A31515"/>
                  </a:solidFill>
                  <a:effectLst/>
                  <a:highlight>
                    <a:srgbClr val="FFFFFF"/>
                  </a:highlight>
                  <a:latin typeface="Consolas" panose="020B0609020204030204" pitchFamily="49" charset="0"/>
                </a:rPr>
                <a:t>&lt;string&gt;</a:t>
              </a:r>
              <a:endParaRPr lang="en-US" altLang="zh-CN" sz="2000" b="0" dirty="0">
                <a:solidFill>
                  <a:srgbClr val="3B3B3B"/>
                </a:solidFill>
                <a:effectLst/>
                <a:highlight>
                  <a:srgbClr val="FFFFFF"/>
                </a:highlight>
                <a:latin typeface="Consolas" panose="020B0609020204030204" pitchFamily="49" charset="0"/>
              </a:endParaRPr>
            </a:p>
            <a:p>
              <a:r>
                <a:rPr lang="en-US" altLang="zh-CN" sz="2000" b="0" dirty="0">
                  <a:solidFill>
                    <a:srgbClr val="AF00DB"/>
                  </a:solidFill>
                  <a:effectLst/>
                  <a:highlight>
                    <a:srgbClr val="FFFFFF"/>
                  </a:highlight>
                  <a:latin typeface="Consolas" panose="020B0609020204030204" pitchFamily="49" charset="0"/>
                </a:rPr>
                <a:t>using</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namespace</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267F99"/>
                  </a:solidFill>
                  <a:effectLst/>
                  <a:highlight>
                    <a:srgbClr val="FFFFFF"/>
                  </a:highlight>
                  <a:latin typeface="Consolas" panose="020B0609020204030204" pitchFamily="49" charset="0"/>
                </a:rPr>
                <a:t>std</a:t>
              </a:r>
              <a:r>
                <a:rPr lang="en-US" altLang="zh-CN" sz="2000" b="0" dirty="0">
                  <a:solidFill>
                    <a:srgbClr val="3B3B3B"/>
                  </a:solidFill>
                  <a:effectLst/>
                  <a:highlight>
                    <a:srgbClr val="FFFFFF"/>
                  </a:highlight>
                  <a:latin typeface="Consolas" panose="020B0609020204030204" pitchFamily="49" charset="0"/>
                </a:rPr>
                <a:t>;</a:t>
              </a:r>
            </a:p>
            <a:p>
              <a:br>
                <a:rPr lang="en-US" altLang="zh-CN" sz="2000" b="0" dirty="0">
                  <a:solidFill>
                    <a:srgbClr val="3B3B3B"/>
                  </a:solidFill>
                  <a:effectLst/>
                  <a:highlight>
                    <a:srgbClr val="FFFFFF"/>
                  </a:highlight>
                  <a:latin typeface="Consolas" panose="020B0609020204030204" pitchFamily="49" charset="0"/>
                </a:rPr>
              </a:br>
              <a:r>
                <a:rPr lang="en-US" altLang="zh-CN" sz="2000" b="0" dirty="0">
                  <a:solidFill>
                    <a:srgbClr val="001080"/>
                  </a:solidFill>
                  <a:effectLst/>
                  <a:highlight>
                    <a:srgbClr val="FFFFFF"/>
                  </a:highlight>
                  <a:latin typeface="Consolas" panose="020B0609020204030204" pitchFamily="49" charset="0"/>
                </a:rPr>
                <a:t>Student</a:t>
              </a:r>
              <a:r>
                <a:rPr lang="en-US" altLang="zh-CN" sz="2000" b="0" dirty="0">
                  <a:solidFill>
                    <a:srgbClr val="3B3B3B"/>
                  </a:solidFill>
                  <a:effectLst/>
                  <a:highlight>
                    <a:srgbClr val="FFFFFF"/>
                  </a:highlight>
                  <a:latin typeface="Consolas" panose="020B0609020204030204" pitchFamily="49" charset="0"/>
                </a:rPr>
                <a:t>::</a:t>
              </a:r>
              <a:r>
                <a:rPr lang="en-US" altLang="zh-CN" sz="2000" b="0" dirty="0">
                  <a:solidFill>
                    <a:srgbClr val="795E26"/>
                  </a:solidFill>
                  <a:effectLst/>
                  <a:highlight>
                    <a:srgbClr val="FFFFFF"/>
                  </a:highlight>
                  <a:latin typeface="Consolas" panose="020B0609020204030204" pitchFamily="49" charset="0"/>
                </a:rPr>
                <a:t>Student</a:t>
              </a:r>
              <a:r>
                <a:rPr lang="en-US" altLang="zh-CN" sz="2000" b="0" dirty="0">
                  <a:solidFill>
                    <a:srgbClr val="3B3B3B"/>
                  </a:solidFill>
                  <a:effectLst/>
                  <a:highlight>
                    <a:srgbClr val="FFFFFF"/>
                  </a:highlight>
                  <a:latin typeface="Consolas" panose="020B0609020204030204" pitchFamily="49" charset="0"/>
                </a:rPr>
                <a:t>(</a:t>
              </a:r>
              <a:r>
                <a:rPr lang="en-US" altLang="zh-CN" sz="2000" b="0" dirty="0">
                  <a:solidFill>
                    <a:srgbClr val="0000FF"/>
                  </a:solidFill>
                  <a:effectLst/>
                  <a:highlight>
                    <a:srgbClr val="FFFFFF"/>
                  </a:highlight>
                  <a:latin typeface="Consolas" panose="020B0609020204030204" pitchFamily="49" charset="0"/>
                </a:rPr>
                <a:t>int</a:t>
              </a:r>
              <a:r>
                <a:rPr lang="en-US" altLang="zh-CN" sz="2000" b="0" dirty="0">
                  <a:solidFill>
                    <a:srgbClr val="3B3B3B"/>
                  </a:solidFill>
                  <a:effectLst/>
                  <a:highlight>
                    <a:srgbClr val="FFFFFF"/>
                  </a:highlight>
                  <a:latin typeface="Consolas" panose="020B0609020204030204" pitchFamily="49" charset="0"/>
                </a:rPr>
                <a:t> </a:t>
              </a:r>
              <a:r>
                <a:rPr lang="en-US" altLang="zh-CN" sz="2000" b="0" dirty="0" err="1">
                  <a:solidFill>
                    <a:srgbClr val="3B3B3B"/>
                  </a:solidFill>
                  <a:effectLst/>
                  <a:highlight>
                    <a:srgbClr val="FFFFFF"/>
                  </a:highlight>
                  <a:latin typeface="Consolas" panose="020B0609020204030204" pitchFamily="49" charset="0"/>
                </a:rPr>
                <a:t>id_,string</a:t>
              </a:r>
              <a:r>
                <a:rPr lang="en-US" altLang="zh-CN" sz="2000" dirty="0">
                  <a:solidFill>
                    <a:srgbClr val="3B3B3B"/>
                  </a:solidFill>
                  <a:highlight>
                    <a:srgbClr val="FFFFFF"/>
                  </a:highlight>
                  <a:latin typeface="Consolas" panose="020B0609020204030204" pitchFamily="49" charset="0"/>
                </a:rPr>
                <a:t> </a:t>
              </a:r>
              <a:r>
                <a:rPr lang="en-US" altLang="zh-CN" sz="2000" b="0" dirty="0">
                  <a:solidFill>
                    <a:srgbClr val="3B3B3B"/>
                  </a:solidFill>
                  <a:effectLst/>
                  <a:highlight>
                    <a:srgbClr val="FFFFFF"/>
                  </a:highlight>
                  <a:latin typeface="Consolas" panose="020B0609020204030204" pitchFamily="49" charset="0"/>
                </a:rPr>
                <a:t>name_):</a:t>
              </a:r>
              <a:r>
                <a:rPr lang="en-US" altLang="zh-CN" sz="2000" b="0" dirty="0">
                  <a:solidFill>
                    <a:srgbClr val="795E26"/>
                  </a:solidFill>
                  <a:effectLst/>
                  <a:highlight>
                    <a:srgbClr val="FFFFFF"/>
                  </a:highlight>
                  <a:latin typeface="Consolas" panose="020B0609020204030204" pitchFamily="49" charset="0"/>
                </a:rPr>
                <a:t>id</a:t>
              </a:r>
              <a:r>
                <a:rPr lang="en-US" altLang="zh-CN" sz="2000" b="0" dirty="0">
                  <a:solidFill>
                    <a:srgbClr val="3B3B3B"/>
                  </a:solidFill>
                  <a:effectLst/>
                  <a:highlight>
                    <a:srgbClr val="FFFFFF"/>
                  </a:highlight>
                  <a:latin typeface="Consolas" panose="020B0609020204030204" pitchFamily="49" charset="0"/>
                </a:rPr>
                <a:t>(id_),</a:t>
              </a:r>
              <a:r>
                <a:rPr lang="en-US" altLang="zh-CN" sz="2000" b="0" dirty="0">
                  <a:solidFill>
                    <a:srgbClr val="795E26"/>
                  </a:solidFill>
                  <a:effectLst/>
                  <a:highlight>
                    <a:srgbClr val="FFFFFF"/>
                  </a:highlight>
                  <a:latin typeface="Consolas" panose="020B0609020204030204" pitchFamily="49" charset="0"/>
                </a:rPr>
                <a:t>name</a:t>
              </a:r>
              <a:r>
                <a:rPr lang="en-US" altLang="zh-CN" sz="2000" b="0" dirty="0">
                  <a:solidFill>
                    <a:srgbClr val="3B3B3B"/>
                  </a:solidFill>
                  <a:effectLst/>
                  <a:highlight>
                    <a:srgbClr val="FFFFFF"/>
                  </a:highlight>
                  <a:latin typeface="Consolas" panose="020B0609020204030204" pitchFamily="49" charset="0"/>
                </a:rPr>
                <a:t>(name_);</a:t>
              </a:r>
            </a:p>
            <a:p>
              <a:r>
                <a:rPr lang="en-US" altLang="zh-CN" sz="2000" b="0" dirty="0">
                  <a:solidFill>
                    <a:srgbClr val="001080"/>
                  </a:solidFill>
                  <a:effectLst/>
                  <a:highlight>
                    <a:srgbClr val="FFFFFF"/>
                  </a:highlight>
                  <a:latin typeface="Consolas" panose="020B0609020204030204" pitchFamily="49" charset="0"/>
                </a:rPr>
                <a:t>Student</a:t>
              </a:r>
              <a:r>
                <a:rPr lang="en-US" altLang="zh-CN" sz="2000" b="0" dirty="0">
                  <a:solidFill>
                    <a:srgbClr val="3B3B3B"/>
                  </a:solidFill>
                  <a:effectLst/>
                  <a:highlight>
                    <a:srgbClr val="FFFFFF"/>
                  </a:highlight>
                  <a:latin typeface="Consolas" panose="020B0609020204030204" pitchFamily="49" charset="0"/>
                </a:rPr>
                <a:t>::</a:t>
              </a:r>
              <a:r>
                <a:rPr lang="en-US" altLang="zh-CN" sz="2000" b="0" dirty="0">
                  <a:solidFill>
                    <a:srgbClr val="795E26"/>
                  </a:solidFill>
                  <a:effectLst/>
                  <a:highlight>
                    <a:srgbClr val="FFFFFF"/>
                  </a:highlight>
                  <a:latin typeface="Consolas" panose="020B0609020204030204" pitchFamily="49" charset="0"/>
                </a:rPr>
                <a:t>show</a:t>
              </a:r>
              <a:r>
                <a:rPr lang="en-US" altLang="zh-CN" sz="2000" b="0" dirty="0">
                  <a:solidFill>
                    <a:srgbClr val="3B3B3B"/>
                  </a:solidFill>
                  <a:effectLst/>
                  <a:highlight>
                    <a:srgbClr val="FFFFFF"/>
                  </a:highlight>
                  <a:latin typeface="Consolas" panose="020B0609020204030204" pitchFamily="49" charset="0"/>
                </a:rPr>
                <a:t>() </a:t>
              </a:r>
              <a:r>
                <a:rPr lang="en-US" altLang="zh-CN" sz="2000" b="0" dirty="0">
                  <a:solidFill>
                    <a:srgbClr val="0000FF"/>
                  </a:solidFill>
                  <a:effectLst/>
                  <a:highlight>
                    <a:srgbClr val="FFFFFF"/>
                  </a:highlight>
                  <a:latin typeface="Consolas" panose="020B0609020204030204" pitchFamily="49" charset="0"/>
                </a:rPr>
                <a:t>const</a:t>
              </a:r>
              <a:r>
                <a:rPr lang="en-US" altLang="zh-CN" sz="2000" b="0" dirty="0">
                  <a:solidFill>
                    <a:srgbClr val="3B3B3B"/>
                  </a:solidFill>
                  <a:effectLst/>
                  <a:highlight>
                    <a:srgbClr val="FFFFFF"/>
                  </a:highlight>
                  <a:latin typeface="Consolas" panose="020B0609020204030204" pitchFamily="49" charset="0"/>
                </a:rPr>
                <a:t> {</a:t>
              </a:r>
            </a:p>
            <a:p>
              <a:r>
                <a:rPr lang="en-US" altLang="zh-CN" sz="2000" b="0" dirty="0">
                  <a:solidFill>
                    <a:srgbClr val="3B3B3B"/>
                  </a:solidFill>
                  <a:effectLst/>
                  <a:highlight>
                    <a:srgbClr val="FFFFFF"/>
                  </a:highlight>
                  <a:latin typeface="Consolas" panose="020B0609020204030204" pitchFamily="49" charset="0"/>
                </a:rPr>
                <a:t>    </a:t>
              </a:r>
              <a:r>
                <a:rPr lang="en-US" altLang="zh-CN" sz="2000" b="0" dirty="0" err="1">
                  <a:solidFill>
                    <a:srgbClr val="3B3B3B"/>
                  </a:solidFill>
                  <a:effectLst/>
                  <a:highlight>
                    <a:srgbClr val="FFFFFF"/>
                  </a:highlight>
                  <a:latin typeface="Consolas" panose="020B0609020204030204" pitchFamily="49" charset="0"/>
                </a:rPr>
                <a:t>cout</a:t>
              </a:r>
              <a:r>
                <a:rPr lang="en-US" altLang="zh-CN" sz="2000" b="0" dirty="0">
                  <a:solidFill>
                    <a:srgbClr val="000000"/>
                  </a:solidFill>
                  <a:effectLst/>
                  <a:highlight>
                    <a:srgbClr val="FFFFFF"/>
                  </a:highlight>
                  <a:latin typeface="Consolas" panose="020B0609020204030204" pitchFamily="49" charset="0"/>
                </a:rPr>
                <a:t>&lt;&lt;</a:t>
              </a:r>
              <a:r>
                <a:rPr lang="en-US" altLang="zh-CN" sz="2000" b="0" dirty="0">
                  <a:solidFill>
                    <a:srgbClr val="3B3B3B"/>
                  </a:solidFill>
                  <a:effectLst/>
                  <a:highlight>
                    <a:srgbClr val="FFFFFF"/>
                  </a:highlight>
                  <a:latin typeface="Consolas" panose="020B0609020204030204" pitchFamily="49" charset="0"/>
                </a:rPr>
                <a:t>id</a:t>
              </a:r>
              <a:r>
                <a:rPr lang="en-US" altLang="zh-CN" sz="2000" b="0" dirty="0">
                  <a:solidFill>
                    <a:srgbClr val="000000"/>
                  </a:solidFill>
                  <a:effectLst/>
                  <a:highlight>
                    <a:srgbClr val="FFFFFF"/>
                  </a:highlight>
                  <a:latin typeface="Consolas" panose="020B0609020204030204" pitchFamily="49" charset="0"/>
                </a:rPr>
                <a:t>&lt;&lt;</a:t>
              </a:r>
              <a:r>
                <a:rPr lang="en-US" altLang="zh-CN" sz="2000" b="0" dirty="0">
                  <a:solidFill>
                    <a:srgbClr val="3B3B3B"/>
                  </a:solidFill>
                  <a:effectLst/>
                  <a:highlight>
                    <a:srgbClr val="FFFFFF"/>
                  </a:highlight>
                  <a:latin typeface="Consolas" panose="020B0609020204030204" pitchFamily="49" charset="0"/>
                </a:rPr>
                <a:t>name</a:t>
              </a:r>
              <a:r>
                <a:rPr lang="en-US" altLang="zh-CN" sz="2000" b="0" dirty="0">
                  <a:solidFill>
                    <a:srgbClr val="000000"/>
                  </a:solidFill>
                  <a:effectLst/>
                  <a:highlight>
                    <a:srgbClr val="FFFFFF"/>
                  </a:highlight>
                  <a:latin typeface="Consolas" panose="020B0609020204030204" pitchFamily="49" charset="0"/>
                </a:rPr>
                <a:t>&lt;&lt;</a:t>
              </a:r>
              <a:r>
                <a:rPr lang="en-US" altLang="zh-CN" sz="2000" b="0" dirty="0" err="1">
                  <a:solidFill>
                    <a:srgbClr val="3B3B3B"/>
                  </a:solidFill>
                  <a:effectLst/>
                  <a:highlight>
                    <a:srgbClr val="FFFFFF"/>
                  </a:highlight>
                  <a:latin typeface="Consolas" panose="020B0609020204030204" pitchFamily="49" charset="0"/>
                </a:rPr>
                <a:t>endl</a:t>
              </a:r>
              <a:r>
                <a:rPr lang="en-US" altLang="zh-CN" sz="2000" b="0" dirty="0">
                  <a:solidFill>
                    <a:srgbClr val="3B3B3B"/>
                  </a:solidFill>
                  <a:effectLst/>
                  <a:highlight>
                    <a:srgbClr val="FFFFFF"/>
                  </a:highlight>
                  <a:latin typeface="Consolas" panose="020B0609020204030204" pitchFamily="49" charset="0"/>
                </a:rPr>
                <a:t>;</a:t>
              </a:r>
            </a:p>
            <a:p>
              <a:r>
                <a:rPr lang="en-US" altLang="zh-CN" sz="2000" b="0" dirty="0">
                  <a:solidFill>
                    <a:srgbClr val="3B3B3B"/>
                  </a:solidFill>
                  <a:effectLst/>
                  <a:highlight>
                    <a:srgbClr val="FFFFFF"/>
                  </a:highlight>
                  <a:latin typeface="Consolas" panose="020B0609020204030204" pitchFamily="49" charset="0"/>
                </a:rPr>
                <a:t>}</a:t>
              </a:r>
            </a:p>
            <a:p>
              <a:br>
                <a:rPr lang="en-US" altLang="zh-CN" sz="2000" b="0" dirty="0">
                  <a:solidFill>
                    <a:srgbClr val="3B3B3B"/>
                  </a:solidFill>
                  <a:effectLst/>
                  <a:highlight>
                    <a:srgbClr val="FFFFFF"/>
                  </a:highlight>
                  <a:latin typeface="Consolas" panose="020B0609020204030204" pitchFamily="49" charset="0"/>
                </a:rPr>
              </a:br>
              <a:endParaRPr lang="en-US" altLang="zh-CN" sz="2000" b="0" dirty="0">
                <a:solidFill>
                  <a:srgbClr val="3B3B3B"/>
                </a:solidFill>
                <a:effectLst/>
                <a:highlight>
                  <a:srgbClr val="FFFFFF"/>
                </a:highlight>
                <a:latin typeface="Consolas" panose="020B0609020204030204" pitchFamily="49" charset="0"/>
              </a:endParaRPr>
            </a:p>
            <a:p>
              <a:endParaRPr lang="en-US" altLang="zh-CN" sz="2000" dirty="0">
                <a:solidFill>
                  <a:srgbClr val="3B3B3B"/>
                </a:solidFill>
                <a:highlight>
                  <a:srgbClr val="FFFFFF"/>
                </a:highlight>
                <a:latin typeface="Consolas" panose="020B0609020204030204" pitchFamily="49" charset="0"/>
              </a:endParaRPr>
            </a:p>
            <a:p>
              <a:endParaRPr lang="en-US" altLang="zh-CN" sz="2000" b="0" dirty="0">
                <a:solidFill>
                  <a:srgbClr val="3B3B3B"/>
                </a:solidFill>
                <a:effectLst/>
                <a:highlight>
                  <a:srgbClr val="FFFFFF"/>
                </a:highlight>
                <a:latin typeface="Consolas" panose="020B0609020204030204" pitchFamily="49" charset="0"/>
              </a:endParaRPr>
            </a:p>
            <a:p>
              <a:endParaRPr lang="en-US" altLang="zh-CN" sz="2000" b="0" dirty="0">
                <a:solidFill>
                  <a:srgbClr val="3B3B3B"/>
                </a:solidFill>
                <a:effectLst/>
                <a:highlight>
                  <a:srgbClr val="FFFFFF"/>
                </a:highlight>
                <a:latin typeface="Consolas" panose="020B0609020204030204" pitchFamily="49" charset="0"/>
              </a:endParaRPr>
            </a:p>
          </p:txBody>
        </p:sp>
      </p:grpSp>
      <p:sp>
        <p:nvSpPr>
          <p:cNvPr id="8" name="文本框 7"/>
          <p:cNvSpPr txBox="1"/>
          <p:nvPr/>
        </p:nvSpPr>
        <p:spPr>
          <a:xfrm>
            <a:off x="1615440" y="700405"/>
            <a:ext cx="4587875" cy="1014730"/>
          </a:xfrm>
          <a:prstGeom prst="rect">
            <a:avLst/>
          </a:prstGeom>
          <a:noFill/>
        </p:spPr>
        <p:txBody>
          <a:bodyPr wrap="square" rtlCol="0" anchor="t">
            <a:spAutoFit/>
          </a:bodyPr>
          <a:lstStyle/>
          <a:p>
            <a:pPr algn="l"/>
            <a:r>
              <a:rPr lang="zh-CN" altLang="en-US" sz="2000">
                <a:sym typeface="+mn-ea"/>
              </a:rPr>
              <a:t>.h文件里——写类的</a:t>
            </a:r>
            <a:r>
              <a:rPr lang="zh-CN" altLang="en-US" sz="2000" b="1">
                <a:sym typeface="+mn-ea"/>
              </a:rPr>
              <a:t>声明</a:t>
            </a:r>
            <a:endParaRPr lang="zh-CN" altLang="en-US" sz="2000"/>
          </a:p>
          <a:p>
            <a:pPr algn="l"/>
            <a:r>
              <a:rPr lang="en-US" altLang="zh-CN" sz="2000">
                <a:sym typeface="+mn-ea"/>
              </a:rPr>
              <a:t>	</a:t>
            </a:r>
            <a:r>
              <a:rPr lang="zh-CN" altLang="en-US" sz="2000">
                <a:sym typeface="+mn-ea"/>
              </a:rPr>
              <a:t>常函数一般直接在头文件实现</a:t>
            </a:r>
            <a:endParaRPr lang="zh-CN" altLang="en-US" sz="2000"/>
          </a:p>
          <a:p>
            <a:pPr algn="l"/>
            <a:r>
              <a:rPr lang="zh-CN" altLang="en-US" sz="2000">
                <a:sym typeface="+mn-ea"/>
              </a:rPr>
              <a:t>.cpp文件——里面写</a:t>
            </a:r>
            <a:r>
              <a:rPr lang="zh-CN" altLang="en-US" sz="2000" b="1">
                <a:sym typeface="+mn-ea"/>
              </a:rPr>
              <a:t>实现</a:t>
            </a:r>
          </a:p>
        </p:txBody>
      </p:sp>
      <p:sp>
        <p:nvSpPr>
          <p:cNvPr id="9" name="文本框 8"/>
          <p:cNvSpPr txBox="1"/>
          <p:nvPr/>
        </p:nvSpPr>
        <p:spPr>
          <a:xfrm>
            <a:off x="6362065" y="393065"/>
            <a:ext cx="5129530" cy="1322070"/>
          </a:xfrm>
          <a:prstGeom prst="rect">
            <a:avLst/>
          </a:prstGeom>
          <a:noFill/>
        </p:spPr>
        <p:txBody>
          <a:bodyPr wrap="square" rtlCol="0">
            <a:spAutoFit/>
          </a:bodyPr>
          <a:lstStyle/>
          <a:p>
            <a:pPr algn="l"/>
            <a:r>
              <a:rPr lang="zh-CN" altLang="en-US" sz="2000" dirty="0"/>
              <a:t>常函数const运用原则</a:t>
            </a:r>
            <a:r>
              <a:rPr lang="en-US" altLang="zh-CN" sz="2000" dirty="0"/>
              <a:t>:</a:t>
            </a:r>
            <a:endParaRPr lang="zh-CN" altLang="en-US" sz="2000" dirty="0"/>
          </a:p>
          <a:p>
            <a:pPr algn="l"/>
            <a:r>
              <a:rPr lang="en-US" altLang="zh-CN" sz="2000" dirty="0"/>
              <a:t>      </a:t>
            </a:r>
            <a:r>
              <a:rPr lang="zh-CN" altLang="en-US" sz="2000" dirty="0"/>
              <a:t>常函数内</a:t>
            </a:r>
            <a:r>
              <a:rPr lang="zh-CN" altLang="en-US" sz="2000" b="1" dirty="0"/>
              <a:t>无对数据修改的操作</a:t>
            </a:r>
          </a:p>
          <a:p>
            <a:pPr algn="l"/>
            <a:r>
              <a:rPr lang="zh-CN" altLang="en-US" sz="2000" dirty="0"/>
              <a:t>设计类的一个原则</a:t>
            </a:r>
            <a:r>
              <a:rPr lang="en-US" altLang="zh-CN" sz="2000" dirty="0"/>
              <a:t>:</a:t>
            </a:r>
            <a:endParaRPr lang="zh-CN" altLang="en-US" sz="2000" dirty="0"/>
          </a:p>
          <a:p>
            <a:pPr algn="l"/>
            <a:r>
              <a:rPr lang="en-US" altLang="zh-CN" sz="2000" dirty="0"/>
              <a:t>      </a:t>
            </a:r>
            <a:r>
              <a:rPr lang="zh-CN" altLang="en-US" sz="2000" dirty="0"/>
              <a:t>将对</a:t>
            </a:r>
            <a:r>
              <a:rPr lang="zh-CN" altLang="en-US" sz="2000" b="1" dirty="0"/>
              <a:t>不改变数据的成员函数</a:t>
            </a:r>
            <a:r>
              <a:rPr lang="zh-CN" altLang="en-US" sz="2000" dirty="0"/>
              <a:t>设计为常函数</a:t>
            </a:r>
          </a:p>
        </p:txBody>
      </p:sp>
      <p:sp>
        <p:nvSpPr>
          <p:cNvPr id="3" name="文本框 2"/>
          <p:cNvSpPr txBox="1"/>
          <p:nvPr/>
        </p:nvSpPr>
        <p:spPr>
          <a:xfrm>
            <a:off x="223520" y="100330"/>
            <a:ext cx="3047365" cy="645160"/>
          </a:xfrm>
          <a:prstGeom prst="rect">
            <a:avLst/>
          </a:prstGeom>
          <a:noFill/>
        </p:spPr>
        <p:txBody>
          <a:bodyPr wrap="square" rtlCol="0">
            <a:spAutoFit/>
          </a:bodyPr>
          <a:lstStyle/>
          <a:p>
            <a:pPr algn="l"/>
            <a:r>
              <a:rPr lang="zh-CN" altLang="en-US" sz="3600" b="1">
                <a:sym typeface="+mn-ea"/>
              </a:rPr>
              <a:t>分文件编写</a:t>
            </a:r>
            <a:endParaRPr lang="zh-CN" altLang="en-US" sz="3600" b="1" dirty="0">
              <a:latin typeface="+mj-ea"/>
              <a:ea typeface="+mj-ea"/>
              <a:cs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67690" y="3369945"/>
            <a:ext cx="10325735" cy="2877820"/>
          </a:xfrm>
          <a:prstGeom prst="rect">
            <a:avLst/>
          </a:prstGeom>
          <a:noFill/>
        </p:spPr>
        <p:txBody>
          <a:bodyPr wrap="square" rtlCol="0">
            <a:noAutofit/>
          </a:bodyPr>
          <a:lstStyle/>
          <a:p>
            <a:pPr algn="l"/>
            <a:endParaRPr lang="zh-CN" altLang="en-US" sz="2000" dirty="0"/>
          </a:p>
          <a:p>
            <a:pPr algn="l"/>
            <a:r>
              <a:rPr lang="zh-CN" altLang="en-US" sz="2000" dirty="0"/>
              <a:t>在c++语言中，#ifdef的作用域只是在单个文件中。所以如果h文件里定义了全局变量，即使采用#ifdef宏定义，多个c文件包含同一个h文件还是会出现全局变量重定义的错误。</a:t>
            </a:r>
          </a:p>
          <a:p>
            <a:pPr algn="l"/>
            <a:endParaRPr lang="zh-CN" altLang="en-US" sz="2000" dirty="0"/>
          </a:p>
          <a:p>
            <a:pPr algn="l"/>
            <a:r>
              <a:rPr lang="zh-CN" altLang="en-US" sz="2000" dirty="0"/>
              <a:t>使用#ifndef可以避免下面这种错误：如果在h文件中定义了全局变量，一个c文件包含同一个h文件多次，如果不加#ifndef宏定义，会出现变量重复定义的错误；如果加了#ifndef，则不会出现这种错误。</a:t>
            </a:r>
          </a:p>
          <a:p>
            <a:pPr algn="l"/>
            <a:endParaRPr lang="zh-CN" altLang="en-US" sz="2000" dirty="0"/>
          </a:p>
        </p:txBody>
      </p:sp>
      <p:sp>
        <p:nvSpPr>
          <p:cNvPr id="4" name="文本框 3"/>
          <p:cNvSpPr txBox="1"/>
          <p:nvPr/>
        </p:nvSpPr>
        <p:spPr>
          <a:xfrm>
            <a:off x="567690" y="2851150"/>
            <a:ext cx="8054975" cy="398780"/>
          </a:xfrm>
          <a:prstGeom prst="rect">
            <a:avLst/>
          </a:prstGeom>
          <a:noFill/>
        </p:spPr>
        <p:txBody>
          <a:bodyPr wrap="square" rtlCol="0" anchor="t">
            <a:spAutoFit/>
          </a:bodyPr>
          <a:lstStyle/>
          <a:p>
            <a:r>
              <a:rPr lang="zh-CN" altLang="en-US" sz="2000"/>
              <a:t>条件指示符#ifndef 的最主要目的是</a:t>
            </a:r>
            <a:r>
              <a:rPr lang="zh-CN" altLang="en-US" sz="2000" b="1"/>
              <a:t>防止头文件的重复包含和编译</a:t>
            </a:r>
            <a:r>
              <a:rPr lang="zh-CN" altLang="en-US" sz="2000"/>
              <a:t>。</a:t>
            </a:r>
          </a:p>
        </p:txBody>
      </p:sp>
      <p:sp>
        <p:nvSpPr>
          <p:cNvPr id="2" name="文本框 1"/>
          <p:cNvSpPr txBox="1"/>
          <p:nvPr/>
        </p:nvSpPr>
        <p:spPr>
          <a:xfrm>
            <a:off x="567690" y="931545"/>
            <a:ext cx="8086725" cy="1477328"/>
          </a:xfrm>
          <a:prstGeom prst="rect">
            <a:avLst/>
          </a:prstGeom>
          <a:noFill/>
          <a:ln>
            <a:solidFill>
              <a:schemeClr val="tx1"/>
            </a:solidFill>
          </a:ln>
        </p:spPr>
        <p:txBody>
          <a:bodyPr wrap="square" rtlCol="0" anchor="t">
            <a:spAutoFit/>
          </a:bodyPr>
          <a:lstStyle/>
          <a:p>
            <a:r>
              <a:rPr lang="en-US" altLang="zh-CN" b="0" dirty="0">
                <a:solidFill>
                  <a:srgbClr val="AF00DB"/>
                </a:solidFill>
                <a:effectLst/>
                <a:highlight>
                  <a:srgbClr val="FFFFFF"/>
                </a:highlight>
                <a:latin typeface="Consolas" panose="020B0609020204030204" pitchFamily="49" charset="0"/>
              </a:rPr>
              <a:t>#ifndef</a:t>
            </a:r>
            <a:r>
              <a:rPr lang="zh-CN" altLang="en-US" b="0" dirty="0">
                <a:solidFill>
                  <a:srgbClr val="0000FF"/>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x</a:t>
            </a:r>
            <a:r>
              <a:rPr lang="zh-CN" altLang="en-US" b="0" dirty="0">
                <a:solidFill>
                  <a:srgbClr val="008000"/>
                </a:solidFill>
                <a:effectLst/>
                <a:highlight>
                  <a:srgbClr val="FFFFFF"/>
                </a:highlight>
                <a:latin typeface="Consolas" panose="020B0609020204030204" pitchFamily="49" charset="0"/>
              </a:rPr>
              <a:t>    </a:t>
            </a:r>
            <a:r>
              <a:rPr lang="en-US" altLang="zh-CN" b="0" dirty="0">
                <a:solidFill>
                  <a:srgbClr val="008000"/>
                </a:solidFill>
                <a:effectLst/>
                <a:highlight>
                  <a:srgbClr val="FFFFFF"/>
                </a:highlight>
                <a:latin typeface="Consolas" panose="020B0609020204030204" pitchFamily="49" charset="0"/>
              </a:rPr>
              <a:t>//</a:t>
            </a:r>
            <a:r>
              <a:rPr lang="zh-CN" altLang="en-US" b="0" dirty="0">
                <a:solidFill>
                  <a:srgbClr val="008000"/>
                </a:solidFill>
                <a:effectLst/>
                <a:highlight>
                  <a:srgbClr val="FFFFFF"/>
                </a:highlight>
                <a:latin typeface="Consolas" panose="020B0609020204030204" pitchFamily="49" charset="0"/>
              </a:rPr>
              <a:t>先测试</a:t>
            </a:r>
            <a:r>
              <a:rPr lang="en-US" altLang="zh-CN" b="0" dirty="0">
                <a:solidFill>
                  <a:srgbClr val="008000"/>
                </a:solidFill>
                <a:effectLst/>
                <a:highlight>
                  <a:srgbClr val="FFFFFF"/>
                </a:highlight>
                <a:latin typeface="Consolas" panose="020B0609020204030204" pitchFamily="49" charset="0"/>
              </a:rPr>
              <a:t>x</a:t>
            </a:r>
            <a:r>
              <a:rPr lang="zh-CN" altLang="en-US" b="0" dirty="0">
                <a:solidFill>
                  <a:srgbClr val="008000"/>
                </a:solidFill>
                <a:effectLst/>
                <a:highlight>
                  <a:srgbClr val="FFFFFF"/>
                </a:highlight>
                <a:latin typeface="Consolas" panose="020B0609020204030204" pitchFamily="49" charset="0"/>
              </a:rPr>
              <a:t>是否被宏定义过</a:t>
            </a:r>
            <a:endParaRPr lang="zh-CN" altLang="en-US"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#define</a:t>
            </a:r>
            <a:r>
              <a:rPr lang="zh-CN" altLang="en-US" b="0" dirty="0">
                <a:solidFill>
                  <a:srgbClr val="0000FF"/>
                </a:solidFill>
                <a:effectLst/>
                <a:highlight>
                  <a:srgbClr val="FFFFFF"/>
                </a:highlight>
                <a:latin typeface="Consolas" panose="020B0609020204030204" pitchFamily="49" charset="0"/>
              </a:rPr>
              <a:t> </a:t>
            </a:r>
            <a:r>
              <a:rPr lang="en-US" altLang="zh-CN" b="0" dirty="0">
                <a:solidFill>
                  <a:srgbClr val="0000FF"/>
                </a:solidFill>
                <a:effectLst/>
                <a:highlight>
                  <a:srgbClr val="FFFFFF"/>
                </a:highlight>
                <a:latin typeface="Consolas" panose="020B0609020204030204" pitchFamily="49" charset="0"/>
              </a:rPr>
              <a:t>x</a:t>
            </a:r>
            <a:endParaRPr lang="zh-CN" altLang="en-US" b="0" dirty="0">
              <a:solidFill>
                <a:srgbClr val="3B3B3B"/>
              </a:solidFill>
              <a:effectLst/>
              <a:highlight>
                <a:srgbClr val="FFFFFF"/>
              </a:highlight>
              <a:latin typeface="Consolas" panose="020B0609020204030204" pitchFamily="49" charset="0"/>
            </a:endParaRPr>
          </a:p>
          <a:p>
            <a:r>
              <a:rPr lang="zh-CN" altLang="en-US" b="0" dirty="0">
                <a:solidFill>
                  <a:srgbClr val="3B3B3B"/>
                </a:solidFill>
                <a:effectLst/>
                <a:highlight>
                  <a:srgbClr val="FFFFFF"/>
                </a:highlight>
                <a:latin typeface="Consolas" panose="020B0609020204030204" pitchFamily="49" charset="0"/>
              </a:rPr>
              <a:t>    </a:t>
            </a:r>
            <a:r>
              <a:rPr lang="zh-CN" altLang="en-US" b="0" dirty="0">
                <a:solidFill>
                  <a:srgbClr val="001080"/>
                </a:solidFill>
                <a:effectLst/>
                <a:highlight>
                  <a:srgbClr val="FFFFFF"/>
                </a:highlight>
                <a:latin typeface="Consolas" panose="020B0609020204030204" pitchFamily="49" charset="0"/>
              </a:rPr>
              <a:t>程序段</a:t>
            </a:r>
            <a:r>
              <a:rPr lang="en-US" altLang="zh-CN" b="0" dirty="0">
                <a:solidFill>
                  <a:srgbClr val="001080"/>
                </a:solidFill>
                <a:effectLst/>
                <a:highlight>
                  <a:srgbClr val="FFFFFF"/>
                </a:highlight>
                <a:latin typeface="Consolas" panose="020B0609020204030204" pitchFamily="49" charset="0"/>
              </a:rPr>
              <a:t>1</a:t>
            </a:r>
            <a:r>
              <a:rPr lang="zh-CN" altLang="en-US" b="0" dirty="0">
                <a:solidFill>
                  <a:srgbClr val="008000"/>
                </a:solidFill>
                <a:effectLst/>
                <a:highlight>
                  <a:srgbClr val="FFFFFF"/>
                </a:highlight>
                <a:latin typeface="Consolas" panose="020B0609020204030204" pitchFamily="49" charset="0"/>
              </a:rPr>
              <a:t>   </a:t>
            </a:r>
            <a:r>
              <a:rPr lang="en-US" altLang="zh-CN" b="0" dirty="0">
                <a:solidFill>
                  <a:srgbClr val="008000"/>
                </a:solidFill>
                <a:effectLst/>
                <a:highlight>
                  <a:srgbClr val="FFFFFF"/>
                </a:highlight>
                <a:latin typeface="Consolas" panose="020B0609020204030204" pitchFamily="49" charset="0"/>
              </a:rPr>
              <a:t>//</a:t>
            </a:r>
            <a:r>
              <a:rPr lang="zh-CN" altLang="en-US" b="0" dirty="0">
                <a:solidFill>
                  <a:srgbClr val="008000"/>
                </a:solidFill>
                <a:effectLst/>
                <a:highlight>
                  <a:srgbClr val="FFFFFF"/>
                </a:highlight>
                <a:latin typeface="Consolas" panose="020B0609020204030204" pitchFamily="49" charset="0"/>
              </a:rPr>
              <a:t>如果</a:t>
            </a:r>
            <a:r>
              <a:rPr lang="en-US" altLang="zh-CN" b="0" dirty="0">
                <a:solidFill>
                  <a:srgbClr val="008000"/>
                </a:solidFill>
                <a:effectLst/>
                <a:highlight>
                  <a:srgbClr val="FFFFFF"/>
                </a:highlight>
                <a:latin typeface="Consolas" panose="020B0609020204030204" pitchFamily="49" charset="0"/>
              </a:rPr>
              <a:t>x</a:t>
            </a:r>
            <a:r>
              <a:rPr lang="zh-CN" altLang="en-US" b="0" dirty="0">
                <a:solidFill>
                  <a:srgbClr val="008000"/>
                </a:solidFill>
                <a:effectLst/>
                <a:highlight>
                  <a:srgbClr val="FFFFFF"/>
                </a:highlight>
                <a:latin typeface="Consolas" panose="020B0609020204030204" pitchFamily="49" charset="0"/>
              </a:rPr>
              <a:t>没有被宏定义过，定义</a:t>
            </a:r>
            <a:r>
              <a:rPr lang="en-US" altLang="zh-CN" b="0" dirty="0">
                <a:solidFill>
                  <a:srgbClr val="008000"/>
                </a:solidFill>
                <a:effectLst/>
                <a:highlight>
                  <a:srgbClr val="FFFFFF"/>
                </a:highlight>
                <a:latin typeface="Consolas" panose="020B0609020204030204" pitchFamily="49" charset="0"/>
              </a:rPr>
              <a:t>x</a:t>
            </a:r>
            <a:r>
              <a:rPr lang="zh-CN" altLang="en-US" b="0" dirty="0">
                <a:solidFill>
                  <a:srgbClr val="008000"/>
                </a:solidFill>
                <a:effectLst/>
                <a:highlight>
                  <a:srgbClr val="FFFFFF"/>
                </a:highlight>
                <a:latin typeface="Consolas" panose="020B0609020204030204" pitchFamily="49" charset="0"/>
              </a:rPr>
              <a:t>，并编译程序段 </a:t>
            </a:r>
            <a:r>
              <a:rPr lang="en-US" altLang="zh-CN" b="0" dirty="0">
                <a:solidFill>
                  <a:srgbClr val="008000"/>
                </a:solidFill>
                <a:effectLst/>
                <a:highlight>
                  <a:srgbClr val="FFFFFF"/>
                </a:highlight>
                <a:latin typeface="Consolas" panose="020B0609020204030204" pitchFamily="49" charset="0"/>
              </a:rPr>
              <a:t>1</a:t>
            </a:r>
            <a:endParaRPr lang="zh-CN" altLang="en-US" b="0" dirty="0">
              <a:solidFill>
                <a:srgbClr val="3B3B3B"/>
              </a:solidFill>
              <a:effectLst/>
              <a:highlight>
                <a:srgbClr val="FFFFFF"/>
              </a:highlight>
              <a:latin typeface="Consolas" panose="020B0609020204030204" pitchFamily="49" charset="0"/>
            </a:endParaRPr>
          </a:p>
          <a:p>
            <a:r>
              <a:rPr lang="en-US" altLang="zh-CN" b="0" dirty="0">
                <a:solidFill>
                  <a:srgbClr val="AF00DB"/>
                </a:solidFill>
                <a:effectLst/>
                <a:highlight>
                  <a:srgbClr val="FFFFFF"/>
                </a:highlight>
                <a:latin typeface="Consolas" panose="020B0609020204030204" pitchFamily="49" charset="0"/>
              </a:rPr>
              <a:t>#endif</a:t>
            </a:r>
            <a:r>
              <a:rPr lang="zh-CN" altLang="en-US" b="0" dirty="0">
                <a:solidFill>
                  <a:srgbClr val="3B3B3B"/>
                </a:solidFill>
                <a:effectLst/>
                <a:highlight>
                  <a:srgbClr val="FFFFFF"/>
                </a:highlight>
                <a:latin typeface="Consolas" panose="020B0609020204030204" pitchFamily="49" charset="0"/>
              </a:rPr>
              <a:t>   </a:t>
            </a:r>
          </a:p>
          <a:p>
            <a:r>
              <a:rPr lang="zh-CN" altLang="en-US" b="0" dirty="0">
                <a:solidFill>
                  <a:srgbClr val="008000"/>
                </a:solidFill>
                <a:effectLst/>
                <a:highlight>
                  <a:srgbClr val="FFFFFF"/>
                </a:highlight>
                <a:latin typeface="Consolas" panose="020B0609020204030204" pitchFamily="49" charset="0"/>
              </a:rPr>
              <a:t>　　　        </a:t>
            </a:r>
            <a:r>
              <a:rPr lang="en-US" altLang="zh-CN" b="0" dirty="0">
                <a:solidFill>
                  <a:srgbClr val="008000"/>
                </a:solidFill>
                <a:effectLst/>
                <a:highlight>
                  <a:srgbClr val="FFFFFF"/>
                </a:highlight>
                <a:latin typeface="Consolas" panose="020B0609020204030204" pitchFamily="49" charset="0"/>
              </a:rPr>
              <a:t>//</a:t>
            </a:r>
            <a:r>
              <a:rPr lang="zh-CN" altLang="en-US" b="0" dirty="0">
                <a:solidFill>
                  <a:srgbClr val="008000"/>
                </a:solidFill>
                <a:effectLst/>
                <a:highlight>
                  <a:srgbClr val="FFFFFF"/>
                </a:highlight>
                <a:latin typeface="Consolas" panose="020B0609020204030204" pitchFamily="49" charset="0"/>
              </a:rPr>
              <a:t>如果</a:t>
            </a:r>
            <a:r>
              <a:rPr lang="en-US" altLang="zh-CN" b="0" dirty="0">
                <a:solidFill>
                  <a:srgbClr val="008000"/>
                </a:solidFill>
                <a:effectLst/>
                <a:highlight>
                  <a:srgbClr val="FFFFFF"/>
                </a:highlight>
                <a:latin typeface="Consolas" panose="020B0609020204030204" pitchFamily="49" charset="0"/>
              </a:rPr>
              <a:t>x</a:t>
            </a:r>
            <a:r>
              <a:rPr lang="zh-CN" altLang="en-US" b="0" dirty="0">
                <a:solidFill>
                  <a:srgbClr val="008000"/>
                </a:solidFill>
                <a:effectLst/>
                <a:highlight>
                  <a:srgbClr val="FFFFFF"/>
                </a:highlight>
                <a:latin typeface="Consolas" panose="020B0609020204030204" pitchFamily="49" charset="0"/>
              </a:rPr>
              <a:t>已经定义过了则“忽视”程序段 </a:t>
            </a:r>
            <a:r>
              <a:rPr lang="en-US" altLang="zh-CN" b="0" dirty="0">
                <a:solidFill>
                  <a:srgbClr val="008000"/>
                </a:solidFill>
                <a:effectLst/>
                <a:highlight>
                  <a:srgbClr val="FFFFFF"/>
                </a:highlight>
                <a:latin typeface="Consolas" panose="020B0609020204030204" pitchFamily="49" charset="0"/>
              </a:rPr>
              <a:t>1</a:t>
            </a:r>
            <a:endParaRPr lang="zh-CN" altLang="en-US" b="0" dirty="0">
              <a:solidFill>
                <a:srgbClr val="3B3B3B"/>
              </a:solidFill>
              <a:effectLst/>
              <a:highlight>
                <a:srgbClr val="FFFFFF"/>
              </a:highlight>
              <a:latin typeface="Consolas" panose="020B0609020204030204" pitchFamily="49" charset="0"/>
            </a:endParaRPr>
          </a:p>
        </p:txBody>
      </p:sp>
      <p:sp>
        <p:nvSpPr>
          <p:cNvPr id="5" name="文本框 4"/>
          <p:cNvSpPr txBox="1"/>
          <p:nvPr/>
        </p:nvSpPr>
        <p:spPr>
          <a:xfrm>
            <a:off x="223520" y="100330"/>
            <a:ext cx="3047365" cy="645160"/>
          </a:xfrm>
          <a:prstGeom prst="rect">
            <a:avLst/>
          </a:prstGeom>
          <a:noFill/>
        </p:spPr>
        <p:txBody>
          <a:bodyPr wrap="square" rtlCol="0">
            <a:spAutoFit/>
          </a:bodyPr>
          <a:lstStyle/>
          <a:p>
            <a:pPr algn="l"/>
            <a:r>
              <a:rPr lang="zh-CN" altLang="en-US" sz="3600" b="1">
                <a:sym typeface="+mn-ea"/>
              </a:rPr>
              <a:t>分文件编写</a:t>
            </a:r>
            <a:endParaRPr lang="zh-CN" altLang="en-US" sz="3600" b="1" dirty="0">
              <a:latin typeface="+mj-ea"/>
              <a:ea typeface="+mj-ea"/>
              <a:cs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50162" y="452911"/>
            <a:ext cx="4699635" cy="706755"/>
          </a:xfrm>
          <a:prstGeom prst="rect">
            <a:avLst/>
          </a:prstGeom>
          <a:noFill/>
        </p:spPr>
        <p:txBody>
          <a:bodyPr wrap="square" rtlCol="0">
            <a:spAutoFit/>
          </a:bodyPr>
          <a:lstStyle/>
          <a:p>
            <a:pPr algn="l"/>
            <a:r>
              <a:rPr lang="en-US" altLang="zh-CN" sz="4000" b="1" dirty="0">
                <a:latin typeface="+mj-ea"/>
                <a:ea typeface="+mj-ea"/>
                <a:cs typeface="+mj-ea"/>
              </a:rPr>
              <a:t>VSC</a:t>
            </a:r>
            <a:r>
              <a:rPr lang="zh-CN" altLang="en-US" sz="4000" b="1" dirty="0">
                <a:latin typeface="+mj-ea"/>
                <a:ea typeface="+mj-ea"/>
                <a:cs typeface="+mj-ea"/>
              </a:rPr>
              <a:t>ode配置调整</a:t>
            </a:r>
          </a:p>
        </p:txBody>
      </p:sp>
      <p:grpSp>
        <p:nvGrpSpPr>
          <p:cNvPr id="4" name="组合 3"/>
          <p:cNvGrpSpPr/>
          <p:nvPr/>
        </p:nvGrpSpPr>
        <p:grpSpPr>
          <a:xfrm>
            <a:off x="244475" y="1601470"/>
            <a:ext cx="6475730" cy="4149090"/>
            <a:chOff x="385" y="2522"/>
            <a:chExt cx="10198" cy="6534"/>
          </a:xfrm>
        </p:grpSpPr>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30078" t="10296" r="16455" b="29209"/>
            <a:stretch>
              <a:fillRect/>
            </a:stretch>
          </p:blipFill>
          <p:spPr>
            <a:xfrm>
              <a:off x="385" y="2522"/>
              <a:ext cx="10198" cy="6534"/>
            </a:xfrm>
            <a:prstGeom prst="rect">
              <a:avLst/>
            </a:prstGeom>
          </p:spPr>
        </p:pic>
        <p:sp>
          <p:nvSpPr>
            <p:cNvPr id="15" name="矩形 14"/>
            <p:cNvSpPr/>
            <p:nvPr/>
          </p:nvSpPr>
          <p:spPr>
            <a:xfrm>
              <a:off x="2319" y="6277"/>
              <a:ext cx="3906" cy="458"/>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8" name="矩形 17"/>
            <p:cNvSpPr/>
            <p:nvPr/>
          </p:nvSpPr>
          <p:spPr>
            <a:xfrm>
              <a:off x="2319" y="7053"/>
              <a:ext cx="8170" cy="458"/>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grpSp>
      <p:sp>
        <p:nvSpPr>
          <p:cNvPr id="21" name="文本框 20"/>
          <p:cNvSpPr txBox="1"/>
          <p:nvPr/>
        </p:nvSpPr>
        <p:spPr>
          <a:xfrm>
            <a:off x="244475" y="1160780"/>
            <a:ext cx="2683510" cy="439420"/>
          </a:xfrm>
          <a:prstGeom prst="rect">
            <a:avLst/>
          </a:prstGeom>
          <a:noFill/>
        </p:spPr>
        <p:txBody>
          <a:bodyPr wrap="square">
            <a:noAutofit/>
          </a:bodyPr>
          <a:lstStyle/>
          <a:p>
            <a:r>
              <a:rPr lang="zh-CN" altLang="en-US" sz="2000" b="1" dirty="0">
                <a:solidFill>
                  <a:srgbClr val="4D4D4D"/>
                </a:solidFill>
                <a:highlight>
                  <a:srgbClr val="FFFFFF"/>
                </a:highlight>
                <a:latin typeface="+mn-ea"/>
              </a:rPr>
              <a:t>打开</a:t>
            </a:r>
            <a:r>
              <a:rPr lang="en-US" altLang="zh-CN" sz="2000" b="1" dirty="0" err="1">
                <a:solidFill>
                  <a:srgbClr val="4D4D4D"/>
                </a:solidFill>
                <a:effectLst/>
                <a:highlight>
                  <a:srgbClr val="FFFFFF"/>
                </a:highlight>
                <a:latin typeface="+mn-ea"/>
              </a:rPr>
              <a:t>tasks.json</a:t>
            </a:r>
            <a:r>
              <a:rPr lang="zh-CN" altLang="en-US" sz="2000" b="1" dirty="0">
                <a:solidFill>
                  <a:srgbClr val="4D4D4D"/>
                </a:solidFill>
                <a:effectLst/>
                <a:highlight>
                  <a:srgbClr val="FFFFFF"/>
                </a:highlight>
                <a:latin typeface="+mn-ea"/>
              </a:rPr>
              <a:t>文件</a:t>
            </a:r>
            <a:endParaRPr lang="en-US" altLang="zh-CN" sz="2000" b="1" dirty="0">
              <a:solidFill>
                <a:srgbClr val="4D4D4D"/>
              </a:solidFill>
              <a:effectLst/>
              <a:highlight>
                <a:srgbClr val="FFFFFF"/>
              </a:highlight>
              <a:latin typeface="+mn-ea"/>
            </a:endParaRPr>
          </a:p>
          <a:p>
            <a:r>
              <a:rPr lang="en-US" altLang="zh-CN" sz="2000" dirty="0">
                <a:solidFill>
                  <a:srgbClr val="4D4D4D"/>
                </a:solidFill>
                <a:highlight>
                  <a:srgbClr val="FFFFFF"/>
                </a:highlight>
                <a:latin typeface="+mn-ea"/>
              </a:rPr>
              <a:t>	</a:t>
            </a:r>
            <a:endParaRPr lang="zh-CN" altLang="en-US" sz="2000" dirty="0">
              <a:latin typeface="+mn-ea"/>
            </a:endParaRPr>
          </a:p>
        </p:txBody>
      </p:sp>
      <p:cxnSp>
        <p:nvCxnSpPr>
          <p:cNvPr id="25" name="直接箭头连接符 24"/>
          <p:cNvCxnSpPr>
            <a:stCxn id="2" idx="1"/>
            <a:endCxn id="15" idx="3"/>
          </p:cNvCxnSpPr>
          <p:nvPr/>
        </p:nvCxnSpPr>
        <p:spPr>
          <a:xfrm flipH="1">
            <a:off x="3953039" y="2754265"/>
            <a:ext cx="3082925" cy="137731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 name="文本框 1"/>
          <p:cNvSpPr txBox="1"/>
          <p:nvPr/>
        </p:nvSpPr>
        <p:spPr>
          <a:xfrm>
            <a:off x="7035800" y="2031365"/>
            <a:ext cx="4610735" cy="1445260"/>
          </a:xfrm>
          <a:prstGeom prst="rect">
            <a:avLst/>
          </a:prstGeom>
          <a:noFill/>
        </p:spPr>
        <p:txBody>
          <a:bodyPr wrap="square" rtlCol="0" anchor="t">
            <a:spAutoFit/>
          </a:bodyPr>
          <a:lstStyle/>
          <a:p>
            <a:pPr>
              <a:lnSpc>
                <a:spcPct val="110000"/>
              </a:lnSpc>
            </a:pPr>
            <a:r>
              <a:rPr lang="zh-CN" altLang="en-US" sz="2000" b="1" dirty="0">
                <a:solidFill>
                  <a:srgbClr val="4D4D4D"/>
                </a:solidFill>
                <a:highlight>
                  <a:srgbClr val="FFFFFF"/>
                </a:highlight>
                <a:latin typeface="+mn-ea"/>
                <a:sym typeface="+mn-ea"/>
              </a:rPr>
              <a:t>构建文件：</a:t>
            </a:r>
          </a:p>
          <a:p>
            <a:pPr>
              <a:lnSpc>
                <a:spcPct val="110000"/>
              </a:lnSpc>
            </a:pPr>
            <a:r>
              <a:rPr lang="zh-CN" altLang="en-US" sz="2000" dirty="0">
                <a:solidFill>
                  <a:srgbClr val="FF0000"/>
                </a:solidFill>
                <a:highlight>
                  <a:srgbClr val="FFFFFF"/>
                </a:highlight>
                <a:latin typeface="+mn-ea"/>
                <a:sym typeface="+mn-ea"/>
              </a:rPr>
              <a:t>通过把 </a:t>
            </a:r>
            <a:r>
              <a:rPr lang="en-US" altLang="zh-CN" sz="2000" b="1" dirty="0">
                <a:solidFill>
                  <a:srgbClr val="FF0000"/>
                </a:solidFill>
                <a:highlight>
                  <a:srgbClr val="FFFFFF"/>
                </a:highlight>
                <a:latin typeface="+mn-ea"/>
                <a:sym typeface="+mn-ea"/>
              </a:rPr>
              <a:t>${file} </a:t>
            </a:r>
            <a:r>
              <a:rPr lang="zh-CN" altLang="en-US" sz="2000" dirty="0">
                <a:solidFill>
                  <a:srgbClr val="FF0000"/>
                </a:solidFill>
                <a:highlight>
                  <a:srgbClr val="FFFFFF"/>
                </a:highlight>
                <a:latin typeface="+mn-ea"/>
                <a:sym typeface="+mn-ea"/>
              </a:rPr>
              <a:t>修改为 </a:t>
            </a:r>
            <a:r>
              <a:rPr lang="en-US" altLang="zh-CN" sz="2000" b="1" dirty="0">
                <a:solidFill>
                  <a:srgbClr val="FF0000"/>
                </a:solidFill>
                <a:highlight>
                  <a:srgbClr val="FFFFFF"/>
                </a:highlight>
                <a:latin typeface="+mn-ea"/>
                <a:sym typeface="+mn-ea"/>
              </a:rPr>
              <a:t>${</a:t>
            </a:r>
            <a:r>
              <a:rPr lang="en-US" altLang="zh-CN" sz="2000" b="1" dirty="0" err="1">
                <a:solidFill>
                  <a:srgbClr val="FF0000"/>
                </a:solidFill>
                <a:highlight>
                  <a:srgbClr val="FFFFFF"/>
                </a:highlight>
                <a:latin typeface="+mn-ea"/>
                <a:sym typeface="+mn-ea"/>
              </a:rPr>
              <a:t>workspaceFolder</a:t>
            </a:r>
            <a:r>
              <a:rPr lang="en-US" altLang="zh-CN" sz="2000" b="1" dirty="0">
                <a:solidFill>
                  <a:srgbClr val="FF0000"/>
                </a:solidFill>
                <a:highlight>
                  <a:srgbClr val="FFFFFF"/>
                </a:highlight>
                <a:latin typeface="+mn-ea"/>
                <a:sym typeface="+mn-ea"/>
              </a:rPr>
              <a:t>}\\*.</a:t>
            </a:r>
            <a:r>
              <a:rPr lang="en-US" altLang="zh-CN" sz="2000" b="1" dirty="0" err="1">
                <a:solidFill>
                  <a:srgbClr val="FF0000"/>
                </a:solidFill>
                <a:highlight>
                  <a:srgbClr val="FFFFFF"/>
                </a:highlight>
                <a:latin typeface="+mn-ea"/>
                <a:sym typeface="+mn-ea"/>
              </a:rPr>
              <a:t>cpp</a:t>
            </a:r>
            <a:r>
              <a:rPr lang="en-US" altLang="zh-CN" sz="2000" b="1" dirty="0">
                <a:solidFill>
                  <a:srgbClr val="FF0000"/>
                </a:solidFill>
                <a:highlight>
                  <a:srgbClr val="FFFFFF"/>
                </a:highlight>
                <a:latin typeface="+mn-ea"/>
                <a:sym typeface="+mn-ea"/>
              </a:rPr>
              <a:t> </a:t>
            </a:r>
            <a:endParaRPr lang="en-US" altLang="zh-CN" sz="2000" b="1" dirty="0">
              <a:solidFill>
                <a:srgbClr val="4D4D4D"/>
              </a:solidFill>
              <a:highlight>
                <a:srgbClr val="FFFFFF"/>
              </a:highlight>
              <a:latin typeface="+mn-ea"/>
            </a:endParaRPr>
          </a:p>
          <a:p>
            <a:pPr>
              <a:lnSpc>
                <a:spcPct val="110000"/>
              </a:lnSpc>
            </a:pPr>
            <a:r>
              <a:rPr lang="zh-CN" altLang="en-US" sz="2000" dirty="0">
                <a:solidFill>
                  <a:srgbClr val="4D4D4D"/>
                </a:solidFill>
                <a:highlight>
                  <a:srgbClr val="FFFFFF"/>
                </a:highlight>
                <a:latin typeface="+mn-ea"/>
                <a:sym typeface="+mn-ea"/>
              </a:rPr>
              <a:t>可以构建当前工作区中的所有</a:t>
            </a:r>
            <a:r>
              <a:rPr lang="en-US" altLang="zh-CN" sz="2000" dirty="0">
                <a:solidFill>
                  <a:srgbClr val="4D4D4D"/>
                </a:solidFill>
                <a:highlight>
                  <a:srgbClr val="FFFFFF"/>
                </a:highlight>
                <a:latin typeface="+mn-ea"/>
                <a:sym typeface="+mn-ea"/>
              </a:rPr>
              <a:t>C++</a:t>
            </a:r>
            <a:r>
              <a:rPr lang="zh-CN" altLang="en-US" sz="2000" dirty="0">
                <a:solidFill>
                  <a:srgbClr val="4D4D4D"/>
                </a:solidFill>
                <a:highlight>
                  <a:srgbClr val="FFFFFF"/>
                </a:highlight>
                <a:latin typeface="+mn-ea"/>
                <a:sym typeface="+mn-ea"/>
              </a:rPr>
              <a:t>文件</a:t>
            </a:r>
          </a:p>
        </p:txBody>
      </p:sp>
      <p:sp>
        <p:nvSpPr>
          <p:cNvPr id="3" name="文本框 2"/>
          <p:cNvSpPr txBox="1"/>
          <p:nvPr/>
        </p:nvSpPr>
        <p:spPr>
          <a:xfrm>
            <a:off x="7109460" y="4877435"/>
            <a:ext cx="3791585" cy="768350"/>
          </a:xfrm>
          <a:prstGeom prst="rect">
            <a:avLst/>
          </a:prstGeom>
          <a:noFill/>
        </p:spPr>
        <p:txBody>
          <a:bodyPr wrap="square" rtlCol="0" anchor="t">
            <a:spAutoFit/>
          </a:bodyPr>
          <a:lstStyle/>
          <a:p>
            <a:pPr>
              <a:lnSpc>
                <a:spcPct val="110000"/>
              </a:lnSpc>
            </a:pPr>
            <a:r>
              <a:rPr lang="zh-CN" altLang="en-US" sz="2000" b="1" dirty="0">
                <a:solidFill>
                  <a:srgbClr val="4D4D4D"/>
                </a:solidFill>
                <a:highlight>
                  <a:srgbClr val="FFFFFF"/>
                </a:highlight>
                <a:latin typeface="+mn-ea"/>
                <a:sym typeface="+mn-ea"/>
              </a:rPr>
              <a:t>生成的</a:t>
            </a:r>
            <a:r>
              <a:rPr lang="en-US" altLang="zh-CN" sz="2000" b="1" dirty="0">
                <a:solidFill>
                  <a:srgbClr val="4D4D4D"/>
                </a:solidFill>
                <a:highlight>
                  <a:srgbClr val="FFFFFF"/>
                </a:highlight>
                <a:latin typeface="+mn-ea"/>
                <a:sym typeface="+mn-ea"/>
              </a:rPr>
              <a:t> .exe</a:t>
            </a:r>
            <a:r>
              <a:rPr lang="zh-CN" altLang="en-US" sz="2000" b="1" dirty="0">
                <a:solidFill>
                  <a:srgbClr val="4D4D4D"/>
                </a:solidFill>
                <a:highlight>
                  <a:srgbClr val="FFFFFF"/>
                </a:highlight>
                <a:latin typeface="+mn-ea"/>
                <a:sym typeface="+mn-ea"/>
              </a:rPr>
              <a:t>文件</a:t>
            </a:r>
          </a:p>
          <a:p>
            <a:pPr>
              <a:lnSpc>
                <a:spcPct val="110000"/>
              </a:lnSpc>
            </a:pPr>
            <a:r>
              <a:rPr lang="zh-CN" altLang="en-US" sz="2000" dirty="0">
                <a:solidFill>
                  <a:srgbClr val="4D4D4D"/>
                </a:solidFill>
                <a:highlight>
                  <a:srgbClr val="FFFFFF"/>
                </a:highlight>
                <a:latin typeface="+mn-ea"/>
                <a:sym typeface="+mn-ea"/>
              </a:rPr>
              <a:t>可以改变生成的文件位置与名称</a:t>
            </a:r>
          </a:p>
        </p:txBody>
      </p:sp>
      <p:sp>
        <p:nvSpPr>
          <p:cNvPr id="5" name="文本框 4"/>
          <p:cNvSpPr txBox="1"/>
          <p:nvPr/>
        </p:nvSpPr>
        <p:spPr>
          <a:xfrm>
            <a:off x="7109460" y="4478655"/>
            <a:ext cx="4827270" cy="398780"/>
          </a:xfrm>
          <a:prstGeom prst="rect">
            <a:avLst/>
          </a:prstGeom>
          <a:noFill/>
        </p:spPr>
        <p:txBody>
          <a:bodyPr wrap="square" rtlCol="0">
            <a:spAutoFit/>
          </a:bodyPr>
          <a:lstStyle/>
          <a:p>
            <a:r>
              <a:rPr lang="en-US" altLang="zh-CN" sz="2000" b="1">
                <a:latin typeface="+mn-ea"/>
                <a:cs typeface="+mn-ea"/>
              </a:rPr>
              <a:t>.exe </a:t>
            </a:r>
            <a:r>
              <a:rPr lang="zh-CN" altLang="en-US" sz="2000" b="1">
                <a:latin typeface="+mn-ea"/>
                <a:cs typeface="+mn-ea"/>
              </a:rPr>
              <a:t>文件与</a:t>
            </a:r>
            <a:r>
              <a:rPr lang="en-US" altLang="zh-CN" sz="2000" b="1">
                <a:latin typeface="+mn-ea"/>
                <a:cs typeface="+mn-ea"/>
              </a:rPr>
              <a:t> .cpp .h </a:t>
            </a:r>
            <a:r>
              <a:rPr lang="zh-CN" altLang="en-US" sz="2000" b="1">
                <a:latin typeface="+mn-ea"/>
                <a:cs typeface="+mn-ea"/>
              </a:rPr>
              <a:t>文件混杂的问题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50162" y="452911"/>
            <a:ext cx="4699635" cy="706755"/>
          </a:xfrm>
          <a:prstGeom prst="rect">
            <a:avLst/>
          </a:prstGeom>
          <a:noFill/>
        </p:spPr>
        <p:txBody>
          <a:bodyPr wrap="square" rtlCol="0">
            <a:spAutoFit/>
          </a:bodyPr>
          <a:lstStyle/>
          <a:p>
            <a:pPr algn="l"/>
            <a:r>
              <a:rPr lang="en-US" altLang="zh-CN" sz="4000" b="1" dirty="0">
                <a:latin typeface="+mj-ea"/>
                <a:ea typeface="+mj-ea"/>
                <a:cs typeface="+mj-ea"/>
              </a:rPr>
              <a:t>VSC</a:t>
            </a:r>
            <a:r>
              <a:rPr lang="zh-CN" altLang="en-US" sz="4000" b="1" dirty="0">
                <a:latin typeface="+mj-ea"/>
                <a:ea typeface="+mj-ea"/>
                <a:cs typeface="+mj-ea"/>
              </a:rPr>
              <a:t>ode配置调整</a:t>
            </a:r>
          </a:p>
        </p:txBody>
      </p:sp>
      <p:pic>
        <p:nvPicPr>
          <p:cNvPr id="4" name="图片 3"/>
          <p:cNvPicPr>
            <a:picLocks noChangeAspect="1"/>
          </p:cNvPicPr>
          <p:nvPr/>
        </p:nvPicPr>
        <p:blipFill>
          <a:blip r:embed="rId2"/>
          <a:stretch>
            <a:fillRect/>
          </a:stretch>
        </p:blipFill>
        <p:spPr>
          <a:xfrm>
            <a:off x="318770" y="1577340"/>
            <a:ext cx="7797800" cy="4504055"/>
          </a:xfrm>
          <a:prstGeom prst="rect">
            <a:avLst/>
          </a:prstGeom>
        </p:spPr>
      </p:pic>
      <p:sp>
        <p:nvSpPr>
          <p:cNvPr id="5" name="文本框 4"/>
          <p:cNvSpPr txBox="1"/>
          <p:nvPr/>
        </p:nvSpPr>
        <p:spPr>
          <a:xfrm>
            <a:off x="244475" y="1160780"/>
            <a:ext cx="2683510" cy="439420"/>
          </a:xfrm>
          <a:prstGeom prst="rect">
            <a:avLst/>
          </a:prstGeom>
          <a:noFill/>
        </p:spPr>
        <p:txBody>
          <a:bodyPr wrap="square">
            <a:noAutofit/>
          </a:bodyPr>
          <a:lstStyle/>
          <a:p>
            <a:r>
              <a:rPr lang="zh-CN" altLang="en-US" sz="2000" b="1" dirty="0">
                <a:solidFill>
                  <a:srgbClr val="4D4D4D"/>
                </a:solidFill>
                <a:highlight>
                  <a:srgbClr val="FFFFFF"/>
                </a:highlight>
                <a:latin typeface="+mn-ea"/>
              </a:rPr>
              <a:t>打开</a:t>
            </a:r>
            <a:r>
              <a:rPr lang="en-US" altLang="zh-CN" sz="2000" b="1" dirty="0">
                <a:solidFill>
                  <a:srgbClr val="4D4D4D"/>
                </a:solidFill>
                <a:highlight>
                  <a:srgbClr val="FFFFFF"/>
                </a:highlight>
                <a:latin typeface="+mn-ea"/>
              </a:rPr>
              <a:t>launch</a:t>
            </a:r>
            <a:r>
              <a:rPr lang="en-US" altLang="zh-CN" sz="2000" b="1" dirty="0" err="1">
                <a:solidFill>
                  <a:srgbClr val="4D4D4D"/>
                </a:solidFill>
                <a:effectLst/>
                <a:highlight>
                  <a:srgbClr val="FFFFFF"/>
                </a:highlight>
                <a:latin typeface="+mn-ea"/>
              </a:rPr>
              <a:t>.json</a:t>
            </a:r>
            <a:r>
              <a:rPr lang="zh-CN" altLang="en-US" sz="2000" b="1" dirty="0">
                <a:solidFill>
                  <a:srgbClr val="4D4D4D"/>
                </a:solidFill>
                <a:effectLst/>
                <a:highlight>
                  <a:srgbClr val="FFFFFF"/>
                </a:highlight>
                <a:latin typeface="+mn-ea"/>
              </a:rPr>
              <a:t>文件</a:t>
            </a:r>
            <a:endParaRPr lang="en-US" altLang="zh-CN" sz="2000" b="1" dirty="0">
              <a:solidFill>
                <a:srgbClr val="4D4D4D"/>
              </a:solidFill>
              <a:effectLst/>
              <a:highlight>
                <a:srgbClr val="FFFFFF"/>
              </a:highlight>
              <a:latin typeface="+mn-ea"/>
            </a:endParaRPr>
          </a:p>
          <a:p>
            <a:r>
              <a:rPr lang="en-US" altLang="zh-CN" sz="2000" dirty="0">
                <a:solidFill>
                  <a:srgbClr val="4D4D4D"/>
                </a:solidFill>
                <a:highlight>
                  <a:srgbClr val="FFFFFF"/>
                </a:highlight>
                <a:latin typeface="+mn-ea"/>
              </a:rPr>
              <a:t>	</a:t>
            </a:r>
            <a:endParaRPr lang="zh-CN" altLang="en-US" sz="2000" dirty="0">
              <a:latin typeface="+mn-ea"/>
            </a:endParaRPr>
          </a:p>
        </p:txBody>
      </p:sp>
      <p:sp>
        <p:nvSpPr>
          <p:cNvPr id="6" name="矩形 5"/>
          <p:cNvSpPr/>
          <p:nvPr/>
        </p:nvSpPr>
        <p:spPr>
          <a:xfrm>
            <a:off x="1479550" y="3340735"/>
            <a:ext cx="6569075" cy="242570"/>
          </a:xfrm>
          <a:prstGeom prst="rect">
            <a:avLst/>
          </a:prstGeom>
          <a:ln w="38100"/>
          <a:extLst>
            <a:ext uri="{909E8E84-426E-40DD-AFC4-6F175D3DCCD1}">
              <a14:hiddenFill xmlns:a14="http://schemas.microsoft.com/office/drawing/2010/main">
                <a:solidFill>
                  <a:srgbClr val="C00000"/>
                </a:solidFill>
              </a14:hiddenFill>
            </a:ext>
          </a:extLst>
        </p:spPr>
        <p:style>
          <a:lnRef idx="3">
            <a:prstClr val="black"/>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文本框 6"/>
          <p:cNvSpPr txBox="1"/>
          <p:nvPr/>
        </p:nvSpPr>
        <p:spPr>
          <a:xfrm>
            <a:off x="7191375" y="4123690"/>
            <a:ext cx="4682490" cy="706755"/>
          </a:xfrm>
          <a:prstGeom prst="rect">
            <a:avLst/>
          </a:prstGeom>
          <a:noFill/>
        </p:spPr>
        <p:txBody>
          <a:bodyPr wrap="square" rtlCol="0">
            <a:spAutoFit/>
          </a:bodyPr>
          <a:lstStyle/>
          <a:p>
            <a:r>
              <a:rPr lang="zh-CN" altLang="en-US" sz="2000">
                <a:latin typeface="+mn-ea"/>
                <a:cs typeface="+mn-ea"/>
              </a:rPr>
              <a:t>如果修改了</a:t>
            </a:r>
            <a:r>
              <a:rPr lang="en-US" altLang="zh-CN" sz="2000">
                <a:latin typeface="+mn-ea"/>
                <a:cs typeface="+mn-ea"/>
              </a:rPr>
              <a:t> .exe</a:t>
            </a:r>
            <a:r>
              <a:rPr lang="zh-CN" altLang="en-US" sz="2000">
                <a:latin typeface="+mn-ea"/>
                <a:cs typeface="+mn-ea"/>
              </a:rPr>
              <a:t>文件的路径与文件名</a:t>
            </a:r>
            <a:endParaRPr lang="en-US" altLang="zh-CN" sz="2000">
              <a:latin typeface="+mn-ea"/>
              <a:cs typeface="+mn-ea"/>
            </a:endParaRPr>
          </a:p>
          <a:p>
            <a:r>
              <a:rPr lang="en-US" altLang="zh-CN" sz="2000" b="1">
                <a:latin typeface="+mn-ea"/>
                <a:cs typeface="+mn-ea"/>
              </a:rPr>
              <a:t>prorgram </a:t>
            </a:r>
            <a:r>
              <a:rPr lang="zh-CN" altLang="en-US" sz="2000" b="1">
                <a:latin typeface="+mn-ea"/>
                <a:cs typeface="+mn-ea"/>
              </a:rPr>
              <a:t>处的路径要与</a:t>
            </a:r>
            <a:r>
              <a:rPr lang="en-US" altLang="zh-CN" sz="2000" b="1">
                <a:latin typeface="+mn-ea"/>
                <a:cs typeface="+mn-ea"/>
              </a:rPr>
              <a:t>task</a:t>
            </a:r>
            <a:r>
              <a:rPr lang="zh-CN" altLang="en-US" sz="2000" b="1">
                <a:latin typeface="+mn-ea"/>
                <a:cs typeface="+mn-ea"/>
              </a:rPr>
              <a:t>中的一致</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27" y="156"/>
            <a:ext cx="4699635" cy="706755"/>
          </a:xfrm>
          <a:prstGeom prst="rect">
            <a:avLst/>
          </a:prstGeom>
          <a:noFill/>
        </p:spPr>
        <p:txBody>
          <a:bodyPr wrap="square" rtlCol="0">
            <a:spAutoFit/>
          </a:bodyPr>
          <a:lstStyle/>
          <a:p>
            <a:pPr algn="l"/>
            <a:r>
              <a:rPr lang="en-US" altLang="zh-CN" sz="4000" b="1" dirty="0">
                <a:latin typeface="+mj-ea"/>
                <a:ea typeface="+mj-ea"/>
                <a:cs typeface="+mj-ea"/>
              </a:rPr>
              <a:t>Date </a:t>
            </a:r>
            <a:r>
              <a:rPr lang="zh-CN" altLang="en-US" sz="4000" b="1" dirty="0">
                <a:latin typeface="+mj-ea"/>
                <a:ea typeface="+mj-ea"/>
                <a:cs typeface="+mj-ea"/>
              </a:rPr>
              <a:t>类的编写</a:t>
            </a:r>
          </a:p>
        </p:txBody>
      </p:sp>
      <p:sp>
        <p:nvSpPr>
          <p:cNvPr id="5" name="文本框 4"/>
          <p:cNvSpPr txBox="1"/>
          <p:nvPr/>
        </p:nvSpPr>
        <p:spPr>
          <a:xfrm>
            <a:off x="227330" y="643890"/>
            <a:ext cx="4064000" cy="368300"/>
          </a:xfrm>
          <a:prstGeom prst="rect">
            <a:avLst/>
          </a:prstGeom>
          <a:noFill/>
        </p:spPr>
        <p:txBody>
          <a:bodyPr wrap="square" rtlCol="0">
            <a:spAutoFit/>
          </a:bodyPr>
          <a:lstStyle/>
          <a:p>
            <a:pPr indent="0">
              <a:buNone/>
            </a:pPr>
            <a:r>
              <a:rPr lang="en-US" altLang="zh-CN" b="1"/>
              <a:t>1_</a:t>
            </a:r>
            <a:r>
              <a:rPr lang="zh-CN" altLang="en-US" b="1"/>
              <a:t>首先要确定类的功能与成员</a:t>
            </a:r>
          </a:p>
        </p:txBody>
      </p:sp>
      <p:graphicFrame>
        <p:nvGraphicFramePr>
          <p:cNvPr id="10" name="表格 9"/>
          <p:cNvGraphicFramePr/>
          <p:nvPr>
            <p:custDataLst>
              <p:tags r:id="rId1"/>
            </p:custDataLst>
          </p:nvPr>
        </p:nvGraphicFramePr>
        <p:xfrm>
          <a:off x="1564005" y="2349500"/>
          <a:ext cx="7296785" cy="4114800"/>
        </p:xfrm>
        <a:graphic>
          <a:graphicData uri="http://schemas.openxmlformats.org/drawingml/2006/table">
            <a:tbl>
              <a:tblPr firstRow="1" bandRow="1">
                <a:tableStyleId>{5C22544A-7EE6-4342-B048-85BDC9FD1C3A}</a:tableStyleId>
              </a:tblPr>
              <a:tblGrid>
                <a:gridCol w="7296785">
                  <a:extLst>
                    <a:ext uri="{9D8B030D-6E8A-4147-A177-3AD203B41FA5}">
                      <a16:colId xmlns:a16="http://schemas.microsoft.com/office/drawing/2014/main" val="20000"/>
                    </a:ext>
                  </a:extLst>
                </a:gridCol>
              </a:tblGrid>
              <a:tr h="365760">
                <a:tc>
                  <a:txBody>
                    <a:bodyPr/>
                    <a:lstStyle/>
                    <a:p>
                      <a:pPr algn="ctr">
                        <a:buNone/>
                      </a:pPr>
                      <a:r>
                        <a:rPr lang="en-US" altLang="zh-CN"/>
                        <a:t>DATE</a:t>
                      </a:r>
                    </a:p>
                  </a:txBody>
                  <a:tcPr/>
                </a:tc>
                <a:extLst>
                  <a:ext uri="{0D108BD9-81ED-4DB2-BD59-A6C34878D82A}">
                    <a16:rowId xmlns:a16="http://schemas.microsoft.com/office/drawing/2014/main" val="10000"/>
                  </a:ext>
                </a:extLst>
              </a:tr>
              <a:tr h="1188720">
                <a:tc>
                  <a:txBody>
                    <a:bodyPr/>
                    <a:lstStyle/>
                    <a:p>
                      <a:pPr>
                        <a:buNone/>
                      </a:pPr>
                      <a:r>
                        <a:rPr lang="zh-CN" altLang="en-US"/>
                        <a:t>        int year;</a:t>
                      </a:r>
                    </a:p>
                    <a:p>
                      <a:pPr>
                        <a:buNone/>
                      </a:pPr>
                      <a:r>
                        <a:rPr lang="zh-CN" altLang="en-US"/>
                        <a:t>        int month;</a:t>
                      </a:r>
                    </a:p>
                    <a:p>
                      <a:pPr>
                        <a:buNone/>
                      </a:pPr>
                      <a:r>
                        <a:rPr lang="zh-CN" altLang="en-US"/>
                        <a:t>        int day;</a:t>
                      </a:r>
                    </a:p>
                    <a:p>
                      <a:pPr>
                        <a:buNone/>
                      </a:pPr>
                      <a:r>
                        <a:rPr lang="zh-CN" altLang="en-US"/>
                        <a:t>        int totalDays;</a:t>
                      </a:r>
                    </a:p>
                  </a:txBody>
                  <a:tcPr/>
                </a:tc>
                <a:extLst>
                  <a:ext uri="{0D108BD9-81ED-4DB2-BD59-A6C34878D82A}">
                    <a16:rowId xmlns:a16="http://schemas.microsoft.com/office/drawing/2014/main" val="10001"/>
                  </a:ext>
                </a:extLst>
              </a:tr>
              <a:tr h="2560320">
                <a:tc>
                  <a:txBody>
                    <a:bodyPr/>
                    <a:lstStyle/>
                    <a:p>
                      <a:pPr>
                        <a:buNone/>
                      </a:pPr>
                      <a:r>
                        <a:rPr lang="zh-CN" altLang="en-US"/>
                        <a:t>        Date(int date,int month,int day)</a:t>
                      </a:r>
                    </a:p>
                    <a:p>
                      <a:pPr>
                        <a:buNone/>
                      </a:pPr>
                      <a:r>
                        <a:rPr lang="zh-CN" altLang="en-US" sz="1800">
                          <a:sym typeface="+mn-ea"/>
                        </a:rPr>
                        <a:t>        int getYear() const </a:t>
                      </a:r>
                      <a:endParaRPr lang="zh-CN" altLang="en-US" sz="1800"/>
                    </a:p>
                    <a:p>
                      <a:pPr>
                        <a:buNone/>
                      </a:pPr>
                      <a:r>
                        <a:rPr lang="zh-CN" altLang="en-US" sz="1800">
                          <a:sym typeface="+mn-ea"/>
                        </a:rPr>
                        <a:t>        int getMonth() const </a:t>
                      </a:r>
                      <a:endParaRPr lang="zh-CN" altLang="en-US" sz="1800"/>
                    </a:p>
                    <a:p>
                      <a:pPr>
                        <a:buNone/>
                      </a:pPr>
                      <a:r>
                        <a:rPr lang="zh-CN" altLang="en-US" sz="1800">
                          <a:sym typeface="+mn-ea"/>
                        </a:rPr>
                        <a:t>        int getDay() const </a:t>
                      </a:r>
                      <a:endParaRPr lang="zh-CN" altLang="en-US"/>
                    </a:p>
                    <a:p>
                      <a:pPr>
                        <a:buNone/>
                      </a:pPr>
                      <a:r>
                        <a:rPr lang="zh-CN" altLang="en-US"/>
                        <a:t>        int getMaxDay() const</a:t>
                      </a:r>
                      <a:r>
                        <a:rPr lang="en-US" altLang="zh-CN"/>
                        <a:t>     </a:t>
                      </a:r>
                      <a:r>
                        <a:rPr lang="zh-CN" altLang="en-US" sz="1800">
                          <a:sym typeface="+mn-ea"/>
                        </a:rPr>
                        <a:t>//获得当月有多少天</a:t>
                      </a:r>
                      <a:endParaRPr lang="zh-CN" altLang="en-US"/>
                    </a:p>
                    <a:p>
                      <a:pPr>
                        <a:buNone/>
                      </a:pPr>
                      <a:r>
                        <a:rPr lang="zh-CN" altLang="en-US"/>
                        <a:t>        bool isLeapYear() const</a:t>
                      </a:r>
                      <a:r>
                        <a:rPr lang="en-US" altLang="zh-CN"/>
                        <a:t>      </a:t>
                      </a:r>
                      <a:r>
                        <a:rPr lang="zh-CN" altLang="en-US" sz="1800">
                          <a:sym typeface="+mn-ea"/>
                        </a:rPr>
                        <a:t> //判断当年是否为闰年</a:t>
                      </a:r>
                      <a:endParaRPr lang="zh-CN" altLang="en-US"/>
                    </a:p>
                    <a:p>
                      <a:pPr>
                        <a:buNone/>
                      </a:pPr>
                      <a:r>
                        <a:rPr lang="zh-CN" altLang="en-US" sz="1800">
                          <a:sym typeface="+mn-ea"/>
                        </a:rPr>
                        <a:t>        void show();</a:t>
                      </a:r>
                      <a:endParaRPr lang="zh-CN" altLang="en-US"/>
                    </a:p>
                    <a:p>
                      <a:pPr>
                        <a:buNone/>
                      </a:pPr>
                      <a:r>
                        <a:rPr lang="zh-CN" altLang="en-US"/>
                        <a:t>        int </a:t>
                      </a:r>
                      <a:r>
                        <a:rPr lang="zh-CN" altLang="en-US">
                          <a:solidFill>
                            <a:srgbClr val="FF0000"/>
                          </a:solidFill>
                        </a:rPr>
                        <a:t>distance</a:t>
                      </a:r>
                      <a:r>
                        <a:rPr lang="zh-CN" altLang="en-US"/>
                        <a:t>(const Date&amp; date) const</a:t>
                      </a:r>
                      <a:r>
                        <a:rPr lang="en-US" altLang="zh-CN"/>
                        <a:t>     </a:t>
                      </a:r>
                      <a:r>
                        <a:rPr lang="zh-CN" altLang="en-US"/>
                        <a:t>//计算两个日期之间是多少天</a:t>
                      </a:r>
                    </a:p>
                    <a:p>
                      <a:pPr>
                        <a:buNone/>
                      </a:pPr>
                      <a:endParaRPr lang="zh-CN" altLang="en-US"/>
                    </a:p>
                  </a:txBody>
                  <a:tcPr/>
                </a:tc>
                <a:extLst>
                  <a:ext uri="{0D108BD9-81ED-4DB2-BD59-A6C34878D82A}">
                    <a16:rowId xmlns:a16="http://schemas.microsoft.com/office/drawing/2014/main" val="10002"/>
                  </a:ext>
                </a:extLst>
              </a:tr>
            </a:tbl>
          </a:graphicData>
        </a:graphic>
      </p:graphicFrame>
      <p:sp>
        <p:nvSpPr>
          <p:cNvPr id="11" name="文本框 10"/>
          <p:cNvSpPr txBox="1"/>
          <p:nvPr/>
        </p:nvSpPr>
        <p:spPr>
          <a:xfrm>
            <a:off x="1504950" y="1104265"/>
            <a:ext cx="4777740" cy="1198880"/>
          </a:xfrm>
          <a:prstGeom prst="rect">
            <a:avLst/>
          </a:prstGeom>
          <a:noFill/>
        </p:spPr>
        <p:txBody>
          <a:bodyPr wrap="square" rtlCol="0" anchor="t">
            <a:spAutoFit/>
          </a:bodyPr>
          <a:lstStyle/>
          <a:p>
            <a:r>
              <a:rPr lang="zh-CN" altLang="en-US"/>
              <a:t>对日期进行友好处理。</a:t>
            </a:r>
          </a:p>
          <a:p>
            <a:r>
              <a:rPr lang="zh-CN" altLang="en-US"/>
              <a:t>在"银行01"中用整数表示日期，这样计算两个日期相距天数时非常方便，但对用户很不友好。</a:t>
            </a:r>
          </a:p>
          <a:p>
            <a:r>
              <a:rPr lang="zh-CN" altLang="en-US"/>
              <a:t>定义一个Date类来完成日期的表示和使用。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503805" y="856615"/>
            <a:ext cx="6799580" cy="5872480"/>
          </a:xfrm>
          <a:prstGeom prst="rect">
            <a:avLst/>
          </a:prstGeom>
        </p:spPr>
      </p:pic>
      <p:sp>
        <p:nvSpPr>
          <p:cNvPr id="9" name="文本框 8"/>
          <p:cNvSpPr txBox="1"/>
          <p:nvPr/>
        </p:nvSpPr>
        <p:spPr>
          <a:xfrm>
            <a:off x="14527" y="156"/>
            <a:ext cx="4699635" cy="706755"/>
          </a:xfrm>
          <a:prstGeom prst="rect">
            <a:avLst/>
          </a:prstGeom>
          <a:noFill/>
        </p:spPr>
        <p:txBody>
          <a:bodyPr wrap="square" rtlCol="0">
            <a:spAutoFit/>
          </a:bodyPr>
          <a:lstStyle/>
          <a:p>
            <a:pPr algn="l"/>
            <a:r>
              <a:rPr lang="en-US" altLang="zh-CN" sz="4000" b="1" dirty="0">
                <a:latin typeface="+mj-ea"/>
                <a:ea typeface="+mj-ea"/>
                <a:cs typeface="+mj-ea"/>
              </a:rPr>
              <a:t>Date </a:t>
            </a:r>
            <a:r>
              <a:rPr lang="zh-CN" altLang="en-US" sz="4000" b="1" dirty="0">
                <a:latin typeface="+mj-ea"/>
                <a:ea typeface="+mj-ea"/>
                <a:cs typeface="+mj-ea"/>
              </a:rPr>
              <a:t>类的编写</a:t>
            </a:r>
          </a:p>
        </p:txBody>
      </p:sp>
      <p:sp>
        <p:nvSpPr>
          <p:cNvPr id="10" name="文本框 9"/>
          <p:cNvSpPr txBox="1"/>
          <p:nvPr/>
        </p:nvSpPr>
        <p:spPr>
          <a:xfrm>
            <a:off x="256540" y="689610"/>
            <a:ext cx="4064000" cy="368300"/>
          </a:xfrm>
          <a:prstGeom prst="rect">
            <a:avLst/>
          </a:prstGeom>
          <a:noFill/>
        </p:spPr>
        <p:txBody>
          <a:bodyPr wrap="square" rtlCol="0">
            <a:spAutoFit/>
          </a:bodyPr>
          <a:lstStyle/>
          <a:p>
            <a:pPr indent="0">
              <a:buNone/>
            </a:pPr>
            <a:r>
              <a:rPr lang="en-US" altLang="zh-CN" b="1"/>
              <a:t>2_</a:t>
            </a:r>
            <a:r>
              <a:rPr lang="zh-CN" altLang="en-US" b="1"/>
              <a:t>编写</a:t>
            </a:r>
            <a:r>
              <a:rPr lang="en-US" altLang="zh-CN" b="1"/>
              <a:t>.h</a:t>
            </a:r>
            <a:r>
              <a:rPr lang="zh-CN" altLang="en-US" b="1"/>
              <a:t>文件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27" y="156"/>
            <a:ext cx="4699635" cy="706755"/>
          </a:xfrm>
          <a:prstGeom prst="rect">
            <a:avLst/>
          </a:prstGeom>
          <a:noFill/>
        </p:spPr>
        <p:txBody>
          <a:bodyPr wrap="square" rtlCol="0">
            <a:spAutoFit/>
          </a:bodyPr>
          <a:lstStyle/>
          <a:p>
            <a:pPr algn="l"/>
            <a:r>
              <a:rPr lang="en-US" altLang="zh-CN" sz="4000" b="1" dirty="0">
                <a:latin typeface="+mj-ea"/>
                <a:ea typeface="+mj-ea"/>
                <a:cs typeface="+mj-ea"/>
              </a:rPr>
              <a:t>Date </a:t>
            </a:r>
            <a:r>
              <a:rPr lang="zh-CN" altLang="en-US" sz="4000" b="1" dirty="0">
                <a:latin typeface="+mj-ea"/>
                <a:ea typeface="+mj-ea"/>
                <a:cs typeface="+mj-ea"/>
              </a:rPr>
              <a:t>类的编写</a:t>
            </a:r>
          </a:p>
        </p:txBody>
      </p:sp>
      <p:sp>
        <p:nvSpPr>
          <p:cNvPr id="10" name="文本框 9"/>
          <p:cNvSpPr txBox="1"/>
          <p:nvPr/>
        </p:nvSpPr>
        <p:spPr>
          <a:xfrm>
            <a:off x="256540" y="689610"/>
            <a:ext cx="4064000" cy="368300"/>
          </a:xfrm>
          <a:prstGeom prst="rect">
            <a:avLst/>
          </a:prstGeom>
          <a:noFill/>
        </p:spPr>
        <p:txBody>
          <a:bodyPr wrap="square" rtlCol="0">
            <a:spAutoFit/>
          </a:bodyPr>
          <a:lstStyle/>
          <a:p>
            <a:pPr indent="0">
              <a:buNone/>
            </a:pPr>
            <a:r>
              <a:rPr lang="en-US" altLang="zh-CN" b="1"/>
              <a:t>3_</a:t>
            </a:r>
            <a:r>
              <a:rPr lang="zh-CN" altLang="en-US" b="1"/>
              <a:t>编写</a:t>
            </a:r>
            <a:r>
              <a:rPr lang="en-US" altLang="zh-CN" b="1"/>
              <a:t>.cpp</a:t>
            </a:r>
            <a:r>
              <a:rPr lang="zh-CN" altLang="en-US" b="1"/>
              <a:t>文件</a:t>
            </a:r>
          </a:p>
        </p:txBody>
      </p:sp>
      <p:sp>
        <p:nvSpPr>
          <p:cNvPr id="4" name="文本框 3"/>
          <p:cNvSpPr txBox="1"/>
          <p:nvPr/>
        </p:nvSpPr>
        <p:spPr>
          <a:xfrm>
            <a:off x="909320" y="1207135"/>
            <a:ext cx="4064000" cy="368300"/>
          </a:xfrm>
          <a:prstGeom prst="rect">
            <a:avLst/>
          </a:prstGeom>
          <a:noFill/>
        </p:spPr>
        <p:txBody>
          <a:bodyPr wrap="square" rtlCol="0">
            <a:spAutoFit/>
          </a:bodyPr>
          <a:lstStyle/>
          <a:p>
            <a:r>
              <a:rPr lang="zh-CN" altLang="en-US" b="1"/>
              <a:t>问题</a:t>
            </a:r>
            <a:r>
              <a:rPr lang="en-US" altLang="zh-CN" b="1"/>
              <a:t>1</a:t>
            </a:r>
            <a:r>
              <a:rPr lang="en-US" altLang="zh-CN"/>
              <a:t>- </a:t>
            </a:r>
            <a:r>
              <a:rPr lang="zh-CN" altLang="en-US">
                <a:sym typeface="+mn-ea"/>
              </a:rPr>
              <a:t>totalDays的计算</a:t>
            </a:r>
            <a:endParaRPr lang="en-US" altLang="zh-CN"/>
          </a:p>
        </p:txBody>
      </p:sp>
      <p:sp>
        <p:nvSpPr>
          <p:cNvPr id="6" name="文本框 5"/>
          <p:cNvSpPr txBox="1"/>
          <p:nvPr/>
        </p:nvSpPr>
        <p:spPr>
          <a:xfrm>
            <a:off x="1590040" y="1625600"/>
            <a:ext cx="8238490"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a:t>可以采取累加的方式</a:t>
            </a:r>
            <a:r>
              <a:rPr lang="en-US" altLang="zh-CN"/>
              <a:t>     </a:t>
            </a:r>
            <a:r>
              <a:rPr lang="zh-CN" altLang="en-US"/>
              <a:t>比方从</a:t>
            </a:r>
            <a:r>
              <a:rPr lang="en-US" altLang="zh-CN"/>
              <a:t>1800/1/1 </a:t>
            </a:r>
            <a:r>
              <a:rPr lang="zh-CN" altLang="en-US"/>
              <a:t>累加到</a:t>
            </a:r>
            <a:r>
              <a:rPr lang="en-US" altLang="zh-CN"/>
              <a:t> </a:t>
            </a:r>
            <a:r>
              <a:rPr lang="zh-CN" altLang="en-US"/>
              <a:t>当前天数计算</a:t>
            </a:r>
            <a:r>
              <a:rPr lang="zh-CN" altLang="en-US">
                <a:sym typeface="+mn-ea"/>
              </a:rPr>
              <a:t>totalDays</a:t>
            </a:r>
            <a:endParaRPr lang="zh-CN" altLang="en-US"/>
          </a:p>
          <a:p>
            <a:pPr marL="285750" indent="-285750">
              <a:buFont typeface="Arial" panose="020B0604020202020204" pitchFamily="34" charset="0"/>
              <a:buChar char="•"/>
            </a:pPr>
            <a:r>
              <a:rPr lang="zh-CN" altLang="en-US"/>
              <a:t>或者用公式进行计算</a:t>
            </a:r>
            <a:r>
              <a:rPr lang="en-US" altLang="zh-CN"/>
              <a:t>    </a:t>
            </a:r>
            <a:r>
              <a:rPr lang="zh-CN" altLang="en-US"/>
              <a:t>计算距离</a:t>
            </a:r>
            <a:r>
              <a:rPr lang="en-US" altLang="zh-CN"/>
              <a:t>0/0/0 </a:t>
            </a:r>
            <a:r>
              <a:rPr lang="zh-CN" altLang="en-US"/>
              <a:t>有多少天</a:t>
            </a:r>
          </a:p>
        </p:txBody>
      </p:sp>
      <p:pic>
        <p:nvPicPr>
          <p:cNvPr id="11" name="图片 10"/>
          <p:cNvPicPr>
            <a:picLocks noChangeAspect="1"/>
          </p:cNvPicPr>
          <p:nvPr/>
        </p:nvPicPr>
        <p:blipFill>
          <a:blip r:embed="rId2"/>
          <a:stretch>
            <a:fillRect/>
          </a:stretch>
        </p:blipFill>
        <p:spPr>
          <a:xfrm>
            <a:off x="764540" y="2270760"/>
            <a:ext cx="10485120" cy="37122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11abbe0-a335-4645-abd5-b0e0c746441b"/>
  <p:tag name="COMMONDATA" val="eyJoZGlkIjoiMWY1NTljOGQ1N2E4ZTIyMDg1ODY2MDI4YTYxMzEzZTA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556*324"/>
  <p:tag name="TABLE_ENDDRAG_RECT" val="117*138*556*324"/>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1840</Words>
  <Application>Microsoft Office PowerPoint</Application>
  <PresentationFormat>宽屏</PresentationFormat>
  <Paragraphs>250</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-apple-system</vt:lpstr>
      <vt:lpstr>Arial</vt:lpstr>
      <vt:lpstr>Calibri</vt:lpstr>
      <vt:lpstr>Consolas</vt:lpstr>
      <vt:lpstr>WPS</vt:lpstr>
      <vt:lpstr>程序设计实践_银行系统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程序设计实践_银行系统</dc:title>
  <dc:creator/>
  <cp:lastModifiedBy>all day study</cp:lastModifiedBy>
  <cp:revision>11</cp:revision>
  <dcterms:created xsi:type="dcterms:W3CDTF">2023-08-09T12:44:00Z</dcterms:created>
  <dcterms:modified xsi:type="dcterms:W3CDTF">2024-04-10T16:25:34Z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2052-11.1.0.12165</vt:lpwstr>
  </property>
</Properties>
</file>