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85"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2" r:id="rId23"/>
    <p:sldId id="283" r:id="rId24"/>
    <p:sldId id="278" r:id="rId25"/>
    <p:sldId id="279" r:id="rId26"/>
    <p:sldId id="280" r:id="rId27"/>
    <p:sldId id="281" r:id="rId28"/>
    <p:sldId id="277" r:id="rId29"/>
    <p:sldId id="284"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Lato Black" panose="020F0502020204030203" pitchFamily="34" charset="0"/>
      <p:bold r:id="rId36"/>
      <p:boldItalic r:id="rId37"/>
    </p:embeddedFont>
    <p:embeddedFont>
      <p:font typeface="Raleway"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69">
          <p15:clr>
            <a:srgbClr val="747775"/>
          </p15:clr>
        </p15:guide>
        <p15:guide id="3" pos="261">
          <p15:clr>
            <a:srgbClr val="747775"/>
          </p15:clr>
        </p15:guide>
        <p15:guide id="4" pos="5499">
          <p15:clr>
            <a:srgbClr val="747775"/>
          </p15:clr>
        </p15:guide>
        <p15:guide id="5" orient="horz" pos="260">
          <p15:clr>
            <a:srgbClr val="747775"/>
          </p15:clr>
        </p15:guide>
        <p15:guide id="6" orient="horz" pos="680">
          <p15:clr>
            <a:srgbClr val="747775"/>
          </p15:clr>
        </p15:guide>
        <p15:guide id="7" orient="horz" pos="2980">
          <p15:clr>
            <a:srgbClr val="747775"/>
          </p15:clr>
        </p15:guide>
        <p15:guide id="8" orient="horz" pos="60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3F5B6-C191-4E2F-A5B0-899C475A2135}">
  <a:tblStyle styleId="{DE43F5B6-C191-4E2F-A5B0-899C475A21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68" d="100"/>
          <a:sy n="68" d="100"/>
        </p:scale>
        <p:origin x="1256" y="136"/>
      </p:cViewPr>
      <p:guideLst>
        <p:guide orient="horz" pos="1620"/>
        <p:guide pos="2869"/>
        <p:guide pos="261"/>
        <p:guide pos="5499"/>
        <p:guide orient="horz" pos="260"/>
        <p:guide orient="horz" pos="680"/>
        <p:guide orient="horz" pos="2980"/>
        <p:guide orient="horz" pos="6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b3de56a63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6b3de56a6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6b3de56a63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6b3de56a6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b3de56a63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6b3de56a63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b3de56a6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b3de56a6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2a2c8c9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2a2c8c9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62a2c8c91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62a2c8c91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2a2c8c91c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62a2c8c91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62a2c8c9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62a2c8c9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2a2c8c91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62a2c8c91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2a2c8c91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62a2c8c91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b3de56a63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b3de56a6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2a2c8c91c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2a2c8c91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2a2c8c91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D97148BC-1126-662F-92AA-091C0B95FD73}"/>
            </a:ext>
          </a:extLst>
        </p:cNvPr>
        <p:cNvGrpSpPr/>
        <p:nvPr/>
      </p:nvGrpSpPr>
      <p:grpSpPr>
        <a:xfrm>
          <a:off x="0" y="0"/>
          <a:ext cx="0" cy="0"/>
          <a:chOff x="0" y="0"/>
          <a:chExt cx="0" cy="0"/>
        </a:xfrm>
      </p:grpSpPr>
      <p:sp>
        <p:nvSpPr>
          <p:cNvPr id="259" name="Google Shape;259;g362a2c8c91c_0_73:notes">
            <a:extLst>
              <a:ext uri="{FF2B5EF4-FFF2-40B4-BE49-F238E27FC236}">
                <a16:creationId xmlns:a16="http://schemas.microsoft.com/office/drawing/2014/main" id="{59177D3A-8610-AADB-8461-3E4F259763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a:extLst>
              <a:ext uri="{FF2B5EF4-FFF2-40B4-BE49-F238E27FC236}">
                <a16:creationId xmlns:a16="http://schemas.microsoft.com/office/drawing/2014/main" id="{69E214EE-AF98-3577-C698-57E4214682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666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882D34A4-4DFD-47F6-B574-12198C6E7776}"/>
            </a:ext>
          </a:extLst>
        </p:cNvPr>
        <p:cNvGrpSpPr/>
        <p:nvPr/>
      </p:nvGrpSpPr>
      <p:grpSpPr>
        <a:xfrm>
          <a:off x="0" y="0"/>
          <a:ext cx="0" cy="0"/>
          <a:chOff x="0" y="0"/>
          <a:chExt cx="0" cy="0"/>
        </a:xfrm>
      </p:grpSpPr>
      <p:sp>
        <p:nvSpPr>
          <p:cNvPr id="259" name="Google Shape;259;g362a2c8c91c_0_73:notes">
            <a:extLst>
              <a:ext uri="{FF2B5EF4-FFF2-40B4-BE49-F238E27FC236}">
                <a16:creationId xmlns:a16="http://schemas.microsoft.com/office/drawing/2014/main" id="{91EC7D0F-AACB-04A3-A338-F291E3162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a:extLst>
              <a:ext uri="{FF2B5EF4-FFF2-40B4-BE49-F238E27FC236}">
                <a16:creationId xmlns:a16="http://schemas.microsoft.com/office/drawing/2014/main" id="{5DBD4F3D-E8EC-5444-080D-92615A473F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2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62a2c8c91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62a2c8c9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62a2c8c91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62a2c8c9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62a2c8c9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62a2c8c9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62a2c8c91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2a2c8c91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2a2c8c91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62a2c8c91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a:extLst>
            <a:ext uri="{FF2B5EF4-FFF2-40B4-BE49-F238E27FC236}">
              <a16:creationId xmlns:a16="http://schemas.microsoft.com/office/drawing/2014/main" id="{C969AF3F-22F6-788A-4417-0DDAA4702A78}"/>
            </a:ext>
          </a:extLst>
        </p:cNvPr>
        <p:cNvGrpSpPr/>
        <p:nvPr/>
      </p:nvGrpSpPr>
      <p:grpSpPr>
        <a:xfrm>
          <a:off x="0" y="0"/>
          <a:ext cx="0" cy="0"/>
          <a:chOff x="0" y="0"/>
          <a:chExt cx="0" cy="0"/>
        </a:xfrm>
      </p:grpSpPr>
      <p:sp>
        <p:nvSpPr>
          <p:cNvPr id="304" name="Google Shape;304;g362a2c8c91c_0_39:notes">
            <a:extLst>
              <a:ext uri="{FF2B5EF4-FFF2-40B4-BE49-F238E27FC236}">
                <a16:creationId xmlns:a16="http://schemas.microsoft.com/office/drawing/2014/main" id="{38A03494-782D-9A4C-5C76-8932C054F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2a2c8c91c_0_39:notes">
            <a:extLst>
              <a:ext uri="{FF2B5EF4-FFF2-40B4-BE49-F238E27FC236}">
                <a16:creationId xmlns:a16="http://schemas.microsoft.com/office/drawing/2014/main" id="{A7B6F728-3767-3AF0-0D57-C5A4ED434C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58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b3de56a63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b3de56a6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b3de56a63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b3de56a63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6b3de56a63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6b3de56a6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b3de56a63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b3de56a6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2a2c8c91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2a2c8c91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EE9372BC-64A0-3550-1B6E-144057CD9243}"/>
            </a:ext>
          </a:extLst>
        </p:cNvPr>
        <p:cNvGrpSpPr/>
        <p:nvPr/>
      </p:nvGrpSpPr>
      <p:grpSpPr>
        <a:xfrm>
          <a:off x="0" y="0"/>
          <a:ext cx="0" cy="0"/>
          <a:chOff x="0" y="0"/>
          <a:chExt cx="0" cy="0"/>
        </a:xfrm>
      </p:grpSpPr>
      <p:sp>
        <p:nvSpPr>
          <p:cNvPr id="124" name="Google Shape;124;g362a2c8c91c_0_136:notes">
            <a:extLst>
              <a:ext uri="{FF2B5EF4-FFF2-40B4-BE49-F238E27FC236}">
                <a16:creationId xmlns:a16="http://schemas.microsoft.com/office/drawing/2014/main" id="{6F14B9D7-FF28-9AE7-425F-484E66055C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2a2c8c91c_0_136:notes">
            <a:extLst>
              <a:ext uri="{FF2B5EF4-FFF2-40B4-BE49-F238E27FC236}">
                <a16:creationId xmlns:a16="http://schemas.microsoft.com/office/drawing/2014/main" id="{0928747D-161C-89F1-9486-884D51526A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323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b3de56a6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6b3de56a6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FFF8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1800750"/>
            <a:ext cx="6331500" cy="1542000"/>
          </a:xfrm>
          <a:prstGeom prst="rect">
            <a:avLst/>
          </a:prstGeom>
        </p:spPr>
        <p:txBody>
          <a:bodyPr spcFirstLastPara="1" wrap="square" lIns="91425" tIns="91425" rIns="91425" bIns="91425" anchor="ctr" anchorCtr="0">
            <a:normAutofit fontScale="90000"/>
          </a:bodyPr>
          <a:lstStyle/>
          <a:p>
            <a:pPr marL="0" marR="0" lvl="0" indent="0" algn="ctr" rtl="0">
              <a:lnSpc>
                <a:spcPct val="100000"/>
              </a:lnSpc>
              <a:spcBef>
                <a:spcPts val="0"/>
              </a:spcBef>
              <a:spcAft>
                <a:spcPts val="0"/>
              </a:spcAft>
              <a:buNone/>
            </a:pPr>
            <a:r>
              <a:rPr lang="de">
                <a:solidFill>
                  <a:srgbClr val="FF6A00"/>
                </a:solidFill>
              </a:rPr>
              <a:t>Analyse:</a:t>
            </a:r>
            <a:endParaRPr>
              <a:solidFill>
                <a:srgbClr val="FF6A00"/>
              </a:solidFill>
            </a:endParaRPr>
          </a:p>
          <a:p>
            <a:pPr marL="0" marR="0" lvl="0" indent="0" algn="ctr" rtl="0">
              <a:lnSpc>
                <a:spcPct val="100000"/>
              </a:lnSpc>
              <a:spcBef>
                <a:spcPts val="0"/>
              </a:spcBef>
              <a:spcAft>
                <a:spcPts val="0"/>
              </a:spcAft>
              <a:buNone/>
            </a:pPr>
            <a:r>
              <a:rPr lang="de">
                <a:solidFill>
                  <a:srgbClr val="FF6A00"/>
                </a:solidFill>
              </a:rPr>
              <a:t>Verfahren zur Initialisierung neuer Spieler</a:t>
            </a:r>
            <a:endParaRPr>
              <a:solidFill>
                <a:srgbClr val="FF6A00"/>
              </a:solidFill>
            </a:endParaRPr>
          </a:p>
        </p:txBody>
      </p:sp>
      <p:sp>
        <p:nvSpPr>
          <p:cNvPr id="73" name="Google Shape;73;p13"/>
          <p:cNvSpPr txBox="1"/>
          <p:nvPr/>
        </p:nvSpPr>
        <p:spPr>
          <a:xfrm>
            <a:off x="341025" y="422450"/>
            <a:ext cx="2030700" cy="6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rgbClr val="FF6A00"/>
                </a:solidFill>
                <a:latin typeface="Lato"/>
                <a:ea typeface="Lato"/>
                <a:cs typeface="Lato"/>
                <a:sym typeface="Lato"/>
              </a:rPr>
              <a:t>Niclas Gencer</a:t>
            </a:r>
            <a:endParaRPr sz="1800">
              <a:solidFill>
                <a:srgbClr val="FF6A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58" name="Google Shape;158;p22"/>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59" name="Google Shape;159;p22"/>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60" name="Google Shape;160;p22"/>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61" name="Google Shape;161;p22"/>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10</a:t>
            </a:fld>
            <a:endParaRPr b="1"/>
          </a:p>
        </p:txBody>
      </p:sp>
      <p:pic>
        <p:nvPicPr>
          <p:cNvPr id="3" name="Grafik 2">
            <a:extLst>
              <a:ext uri="{FF2B5EF4-FFF2-40B4-BE49-F238E27FC236}">
                <a16:creationId xmlns:a16="http://schemas.microsoft.com/office/drawing/2014/main" id="{ACB06DB5-FC73-0C54-D6B3-06C0CBF39C2D}"/>
              </a:ext>
            </a:extLst>
          </p:cNvPr>
          <p:cNvPicPr>
            <a:picLocks noChangeAspect="1"/>
          </p:cNvPicPr>
          <p:nvPr/>
        </p:nvPicPr>
        <p:blipFill>
          <a:blip r:embed="rId3"/>
          <a:stretch>
            <a:fillRect/>
          </a:stretch>
        </p:blipFill>
        <p:spPr>
          <a:xfrm>
            <a:off x="1427546" y="898094"/>
            <a:ext cx="5844897" cy="35761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68" name="Google Shape;168;p23"/>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69" name="Google Shape;169;p23"/>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70" name="Google Shape;170;p23"/>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71" name="Google Shape;171;p23"/>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11</a:t>
            </a:fld>
            <a:endParaRPr b="1"/>
          </a:p>
        </p:txBody>
      </p:sp>
      <p:pic>
        <p:nvPicPr>
          <p:cNvPr id="3" name="Grafik 2">
            <a:extLst>
              <a:ext uri="{FF2B5EF4-FFF2-40B4-BE49-F238E27FC236}">
                <a16:creationId xmlns:a16="http://schemas.microsoft.com/office/drawing/2014/main" id="{FAEB8B1F-0EA5-F58B-F17F-975910206D1A}"/>
              </a:ext>
            </a:extLst>
          </p:cNvPr>
          <p:cNvPicPr>
            <a:picLocks noChangeAspect="1"/>
          </p:cNvPicPr>
          <p:nvPr/>
        </p:nvPicPr>
        <p:blipFill>
          <a:blip r:embed="rId3"/>
          <a:stretch>
            <a:fillRect/>
          </a:stretch>
        </p:blipFill>
        <p:spPr>
          <a:xfrm>
            <a:off x="1257917" y="497677"/>
            <a:ext cx="6373730" cy="42223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78" name="Google Shape;178;p24"/>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79" name="Google Shape;179;p24"/>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80" name="Google Shape;180;p24"/>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81" name="Google Shape;181;p24"/>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12</a:t>
            </a:fld>
            <a:endParaRPr b="1"/>
          </a:p>
        </p:txBody>
      </p:sp>
      <p:pic>
        <p:nvPicPr>
          <p:cNvPr id="182" name="Google Shape;182;p24"/>
          <p:cNvPicPr preferRelativeResize="0"/>
          <p:nvPr/>
        </p:nvPicPr>
        <p:blipFill>
          <a:blip r:embed="rId3"/>
          <a:srcRect/>
          <a:stretch/>
        </p:blipFill>
        <p:spPr>
          <a:xfrm>
            <a:off x="432738" y="513985"/>
            <a:ext cx="8278525" cy="3399528"/>
          </a:xfrm>
          <a:prstGeom prst="rect">
            <a:avLst/>
          </a:prstGeom>
          <a:noFill/>
          <a:ln>
            <a:noFill/>
          </a:ln>
        </p:spPr>
      </p:pic>
      <p:graphicFrame>
        <p:nvGraphicFramePr>
          <p:cNvPr id="183" name="Google Shape;183;p24"/>
          <p:cNvGraphicFramePr/>
          <p:nvPr>
            <p:extLst>
              <p:ext uri="{D42A27DB-BD31-4B8C-83A1-F6EECF244321}">
                <p14:modId xmlns:p14="http://schemas.microsoft.com/office/powerpoint/2010/main" val="4207518255"/>
              </p:ext>
            </p:extLst>
          </p:nvPr>
        </p:nvGraphicFramePr>
        <p:xfrm>
          <a:off x="985700" y="3919575"/>
          <a:ext cx="3526000" cy="640020"/>
        </p:xfrm>
        <a:graphic>
          <a:graphicData uri="http://schemas.openxmlformats.org/drawingml/2006/table">
            <a:tbl>
              <a:tblPr>
                <a:noFill/>
                <a:tableStyleId>{DE43F5B6-C191-4E2F-A5B0-899C475A2135}</a:tableStyleId>
              </a:tblPr>
              <a:tblGrid>
                <a:gridCol w="705200">
                  <a:extLst>
                    <a:ext uri="{9D8B030D-6E8A-4147-A177-3AD203B41FA5}">
                      <a16:colId xmlns:a16="http://schemas.microsoft.com/office/drawing/2014/main" val="20000"/>
                    </a:ext>
                  </a:extLst>
                </a:gridCol>
                <a:gridCol w="705200">
                  <a:extLst>
                    <a:ext uri="{9D8B030D-6E8A-4147-A177-3AD203B41FA5}">
                      <a16:colId xmlns:a16="http://schemas.microsoft.com/office/drawing/2014/main" val="20001"/>
                    </a:ext>
                  </a:extLst>
                </a:gridCol>
                <a:gridCol w="705200">
                  <a:extLst>
                    <a:ext uri="{9D8B030D-6E8A-4147-A177-3AD203B41FA5}">
                      <a16:colId xmlns:a16="http://schemas.microsoft.com/office/drawing/2014/main" val="20002"/>
                    </a:ext>
                  </a:extLst>
                </a:gridCol>
                <a:gridCol w="705200">
                  <a:extLst>
                    <a:ext uri="{9D8B030D-6E8A-4147-A177-3AD203B41FA5}">
                      <a16:colId xmlns:a16="http://schemas.microsoft.com/office/drawing/2014/main" val="20003"/>
                    </a:ext>
                  </a:extLst>
                </a:gridCol>
                <a:gridCol w="705200">
                  <a:extLst>
                    <a:ext uri="{9D8B030D-6E8A-4147-A177-3AD203B41FA5}">
                      <a16:colId xmlns:a16="http://schemas.microsoft.com/office/drawing/2014/main" val="20004"/>
                    </a:ext>
                  </a:extLst>
                </a:gridCol>
              </a:tblGrid>
              <a:tr h="275550">
                <a:tc>
                  <a:txBody>
                    <a:bodyPr/>
                    <a:lstStyle/>
                    <a:p>
                      <a:pPr marL="0" lvl="0" indent="0" algn="l" rtl="0">
                        <a:spcBef>
                          <a:spcPts val="0"/>
                        </a:spcBef>
                        <a:spcAft>
                          <a:spcPts val="0"/>
                        </a:spcAft>
                        <a:buNone/>
                      </a:pPr>
                      <a:r>
                        <a:rPr lang="de" sz="900" b="1">
                          <a:latin typeface="Lato"/>
                          <a:ea typeface="Lato"/>
                          <a:cs typeface="Lato"/>
                          <a:sym typeface="Lato"/>
                        </a:rPr>
                        <a:t>min</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25%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50%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std</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75550">
                <a:tc>
                  <a:txBody>
                    <a:bodyPr/>
                    <a:lstStyle/>
                    <a:p>
                      <a:pPr marL="0" lvl="0" indent="0" algn="l" rtl="0">
                        <a:spcBef>
                          <a:spcPts val="0"/>
                        </a:spcBef>
                        <a:spcAft>
                          <a:spcPts val="0"/>
                        </a:spcAft>
                        <a:buNone/>
                      </a:pPr>
                      <a:r>
                        <a:rPr lang="de" sz="900" b="1">
                          <a:latin typeface="Lato"/>
                          <a:ea typeface="Lato"/>
                          <a:cs typeface="Lato"/>
                          <a:sym typeface="Lato"/>
                        </a:rPr>
                        <a:t>665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810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855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1032</a:t>
                      </a:r>
                      <a:endParaRPr sz="900" b="1"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144.7</a:t>
                      </a:r>
                      <a:endParaRPr sz="900" b="1" dirty="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84" name="Google Shape;184;p24"/>
          <p:cNvGraphicFramePr/>
          <p:nvPr>
            <p:extLst>
              <p:ext uri="{D42A27DB-BD31-4B8C-83A1-F6EECF244321}">
                <p14:modId xmlns:p14="http://schemas.microsoft.com/office/powerpoint/2010/main" val="675132007"/>
              </p:ext>
            </p:extLst>
          </p:nvPr>
        </p:nvGraphicFramePr>
        <p:xfrm>
          <a:off x="4967925" y="3935238"/>
          <a:ext cx="3526000" cy="640020"/>
        </p:xfrm>
        <a:graphic>
          <a:graphicData uri="http://schemas.openxmlformats.org/drawingml/2006/table">
            <a:tbl>
              <a:tblPr>
                <a:noFill/>
                <a:tableStyleId>{DE43F5B6-C191-4E2F-A5B0-899C475A2135}</a:tableStyleId>
              </a:tblPr>
              <a:tblGrid>
                <a:gridCol w="705200">
                  <a:extLst>
                    <a:ext uri="{9D8B030D-6E8A-4147-A177-3AD203B41FA5}">
                      <a16:colId xmlns:a16="http://schemas.microsoft.com/office/drawing/2014/main" val="20000"/>
                    </a:ext>
                  </a:extLst>
                </a:gridCol>
                <a:gridCol w="705200">
                  <a:extLst>
                    <a:ext uri="{9D8B030D-6E8A-4147-A177-3AD203B41FA5}">
                      <a16:colId xmlns:a16="http://schemas.microsoft.com/office/drawing/2014/main" val="20001"/>
                    </a:ext>
                  </a:extLst>
                </a:gridCol>
                <a:gridCol w="705200">
                  <a:extLst>
                    <a:ext uri="{9D8B030D-6E8A-4147-A177-3AD203B41FA5}">
                      <a16:colId xmlns:a16="http://schemas.microsoft.com/office/drawing/2014/main" val="20002"/>
                    </a:ext>
                  </a:extLst>
                </a:gridCol>
                <a:gridCol w="705200">
                  <a:extLst>
                    <a:ext uri="{9D8B030D-6E8A-4147-A177-3AD203B41FA5}">
                      <a16:colId xmlns:a16="http://schemas.microsoft.com/office/drawing/2014/main" val="20003"/>
                    </a:ext>
                  </a:extLst>
                </a:gridCol>
                <a:gridCol w="705200">
                  <a:extLst>
                    <a:ext uri="{9D8B030D-6E8A-4147-A177-3AD203B41FA5}">
                      <a16:colId xmlns:a16="http://schemas.microsoft.com/office/drawing/2014/main" val="20004"/>
                    </a:ext>
                  </a:extLst>
                </a:gridCol>
              </a:tblGrid>
              <a:tr h="275550">
                <a:tc>
                  <a:txBody>
                    <a:bodyPr/>
                    <a:lstStyle/>
                    <a:p>
                      <a:pPr marL="0" lvl="0" indent="0" algn="l" rtl="0">
                        <a:spcBef>
                          <a:spcPts val="0"/>
                        </a:spcBef>
                        <a:spcAft>
                          <a:spcPts val="0"/>
                        </a:spcAft>
                        <a:buNone/>
                      </a:pPr>
                      <a:r>
                        <a:rPr lang="de" sz="900" b="1">
                          <a:latin typeface="Lato"/>
                          <a:ea typeface="Lato"/>
                          <a:cs typeface="Lato"/>
                          <a:sym typeface="Lato"/>
                        </a:rPr>
                        <a:t>min</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25%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50%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std</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75550">
                <a:tc>
                  <a:txBody>
                    <a:bodyPr/>
                    <a:lstStyle/>
                    <a:p>
                      <a:pPr marL="0" lvl="0" indent="0" algn="l" rtl="0">
                        <a:spcBef>
                          <a:spcPts val="0"/>
                        </a:spcBef>
                        <a:spcAft>
                          <a:spcPts val="0"/>
                        </a:spcAft>
                        <a:buNone/>
                      </a:pPr>
                      <a:r>
                        <a:rPr lang="de" sz="900" b="1">
                          <a:latin typeface="Lato"/>
                          <a:ea typeface="Lato"/>
                          <a:cs typeface="Lato"/>
                          <a:sym typeface="Lato"/>
                        </a:rPr>
                        <a:t>620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780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825</a:t>
                      </a:r>
                      <a:endParaRPr sz="900" b="1"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904</a:t>
                      </a:r>
                      <a:endParaRPr sz="900" b="1" dirty="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dirty="0">
                          <a:latin typeface="Lato"/>
                          <a:ea typeface="Lato"/>
                          <a:cs typeface="Lato"/>
                          <a:sym typeface="Lato"/>
                        </a:rPr>
                        <a:t>137.2</a:t>
                      </a:r>
                      <a:endParaRPr sz="900" b="1" dirty="0">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90" name="Google Shape;190;p2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91" name="Google Shape;191;p2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192" name="Google Shape;192;p2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93" name="Google Shape;193;p2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13</a:t>
            </a:fld>
            <a:endParaRPr b="1"/>
          </a:p>
        </p:txBody>
      </p:sp>
      <p:sp>
        <p:nvSpPr>
          <p:cNvPr id="194" name="Google Shape;194;p25"/>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Wie entwickeln sich die QTTRs der Spieler:innen nach Gruppen? </a:t>
            </a:r>
            <a:endParaRPr sz="18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00" name="Google Shape;200;p2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01" name="Google Shape;201;p2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Verfahren</a:t>
            </a:r>
            <a:endParaRPr sz="1800">
              <a:solidFill>
                <a:schemeClr val="lt1"/>
              </a:solidFill>
              <a:latin typeface="Lato Black"/>
              <a:ea typeface="Lato Black"/>
              <a:cs typeface="Lato Black"/>
              <a:sym typeface="Lato Black"/>
            </a:endParaRPr>
          </a:p>
        </p:txBody>
      </p:sp>
      <p:sp>
        <p:nvSpPr>
          <p:cNvPr id="202" name="Google Shape;202;p2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14</a:t>
            </a:fld>
            <a:endParaRPr b="1"/>
          </a:p>
        </p:txBody>
      </p:sp>
      <p:pic>
        <p:nvPicPr>
          <p:cNvPr id="203" name="Google Shape;203;p26"/>
          <p:cNvPicPr preferRelativeResize="0"/>
          <p:nvPr/>
        </p:nvPicPr>
        <p:blipFill>
          <a:blip r:embed="rId3"/>
          <a:srcRect/>
          <a:stretch/>
        </p:blipFill>
        <p:spPr>
          <a:xfrm>
            <a:off x="821534" y="562571"/>
            <a:ext cx="7500933" cy="4018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09" name="Google Shape;209;p2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10" name="Google Shape;210;p2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Verfahren</a:t>
            </a:r>
            <a:endParaRPr sz="1800">
              <a:solidFill>
                <a:schemeClr val="lt1"/>
              </a:solidFill>
              <a:latin typeface="Lato Black"/>
              <a:ea typeface="Lato Black"/>
              <a:cs typeface="Lato Black"/>
              <a:sym typeface="Lato Black"/>
            </a:endParaRPr>
          </a:p>
        </p:txBody>
      </p:sp>
      <p:sp>
        <p:nvSpPr>
          <p:cNvPr id="211" name="Google Shape;211;p2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15</a:t>
            </a:fld>
            <a:endParaRPr b="1"/>
          </a:p>
        </p:txBody>
      </p:sp>
      <p:sp>
        <p:nvSpPr>
          <p:cNvPr id="212" name="Google Shape;212;p27"/>
          <p:cNvSpPr txBox="1"/>
          <p:nvPr/>
        </p:nvSpPr>
        <p:spPr>
          <a:xfrm>
            <a:off x="422400" y="1648200"/>
            <a:ext cx="8299200" cy="1847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de" sz="1800">
                <a:solidFill>
                  <a:schemeClr val="dk2"/>
                </a:solidFill>
                <a:latin typeface="Lato"/>
                <a:ea typeface="Lato"/>
                <a:cs typeface="Lato"/>
                <a:sym typeface="Lato"/>
              </a:rPr>
              <a:t>Es sind deutliche Unterschiede zwischen den Verfahren zu erkennen.</a:t>
            </a:r>
            <a:endParaRPr sz="1800">
              <a:solidFill>
                <a:schemeClr val="dk2"/>
              </a:solidFill>
              <a:latin typeface="Lato"/>
              <a:ea typeface="Lato"/>
              <a:cs typeface="Lato"/>
              <a:sym typeface="Lato"/>
            </a:endParaRPr>
          </a:p>
          <a:p>
            <a:pPr marL="0" lvl="0" indent="0" algn="ctr" rtl="0">
              <a:spcBef>
                <a:spcPts val="0"/>
              </a:spcBef>
              <a:spcAft>
                <a:spcPts val="0"/>
              </a:spcAft>
              <a:buNone/>
            </a:pPr>
            <a:r>
              <a:rPr lang="de" sz="1800">
                <a:solidFill>
                  <a:schemeClr val="dk2"/>
                </a:solidFill>
                <a:latin typeface="Lato"/>
                <a:ea typeface="Lato"/>
                <a:cs typeface="Lato"/>
                <a:sym typeface="Lato"/>
              </a:rPr>
              <a:t>Die Turnierinitialisierung scheint etwas besser zu funktionieren, wobei diese einen klar positiven Entwicklungseffekt hat, welchen man detaillierter betrachten müsste.</a:t>
            </a:r>
            <a:endParaRPr sz="1800">
              <a:solidFill>
                <a:schemeClr val="dk2"/>
              </a:solidFill>
              <a:latin typeface="Lato"/>
              <a:ea typeface="Lato"/>
              <a:cs typeface="Lato"/>
              <a:sym typeface="Lato"/>
            </a:endParaRPr>
          </a:p>
          <a:p>
            <a:pPr marL="0" lvl="0" indent="0" algn="ctr" rtl="0">
              <a:spcBef>
                <a:spcPts val="0"/>
              </a:spcBef>
              <a:spcAft>
                <a:spcPts val="0"/>
              </a:spcAft>
              <a:buNone/>
            </a:pPr>
            <a:endParaRPr sz="1800">
              <a:solidFill>
                <a:schemeClr val="dk2"/>
              </a:solidFill>
              <a:latin typeface="Lato"/>
              <a:ea typeface="Lato"/>
              <a:cs typeface="Lato"/>
              <a:sym typeface="Lato"/>
            </a:endParaRPr>
          </a:p>
          <a:p>
            <a:pPr marL="0" lvl="0" indent="0" algn="ctr" rtl="0">
              <a:spcBef>
                <a:spcPts val="0"/>
              </a:spcBef>
              <a:spcAft>
                <a:spcPts val="0"/>
              </a:spcAft>
              <a:buNone/>
            </a:pPr>
            <a:r>
              <a:rPr lang="de" sz="1800">
                <a:solidFill>
                  <a:schemeClr val="dk2"/>
                </a:solidFill>
                <a:latin typeface="Lato"/>
                <a:ea typeface="Lato"/>
                <a:cs typeface="Lato"/>
                <a:sym typeface="Lato"/>
              </a:rPr>
              <a:t>Einfache Vermutung: Lernkurve  </a:t>
            </a:r>
            <a:endParaRPr sz="18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18" name="Google Shape;218;p2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19" name="Google Shape;219;p2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Geschlecht</a:t>
            </a:r>
            <a:endParaRPr sz="1800">
              <a:solidFill>
                <a:schemeClr val="lt1"/>
              </a:solidFill>
              <a:latin typeface="Lato Black"/>
              <a:ea typeface="Lato Black"/>
              <a:cs typeface="Lato Black"/>
              <a:sym typeface="Lato Black"/>
            </a:endParaRPr>
          </a:p>
        </p:txBody>
      </p:sp>
      <p:sp>
        <p:nvSpPr>
          <p:cNvPr id="220" name="Google Shape;220;p2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16</a:t>
            </a:fld>
            <a:endParaRPr b="1"/>
          </a:p>
        </p:txBody>
      </p:sp>
      <p:pic>
        <p:nvPicPr>
          <p:cNvPr id="221" name="Google Shape;221;p28"/>
          <p:cNvPicPr preferRelativeResize="0"/>
          <p:nvPr/>
        </p:nvPicPr>
        <p:blipFill>
          <a:blip r:embed="rId3"/>
          <a:srcRect/>
          <a:stretch/>
        </p:blipFill>
        <p:spPr>
          <a:xfrm>
            <a:off x="821534" y="562571"/>
            <a:ext cx="7500933" cy="40183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27" name="Google Shape;227;p29"/>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28" name="Google Shape;228;p29"/>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Geschlecht</a:t>
            </a:r>
            <a:endParaRPr sz="1800">
              <a:solidFill>
                <a:schemeClr val="lt1"/>
              </a:solidFill>
              <a:latin typeface="Lato Black"/>
              <a:ea typeface="Lato Black"/>
              <a:cs typeface="Lato Black"/>
              <a:sym typeface="Lato Black"/>
            </a:endParaRPr>
          </a:p>
        </p:txBody>
      </p:sp>
      <p:sp>
        <p:nvSpPr>
          <p:cNvPr id="229" name="Google Shape;229;p29"/>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17</a:t>
            </a:fld>
            <a:endParaRPr b="1"/>
          </a:p>
        </p:txBody>
      </p:sp>
      <p:sp>
        <p:nvSpPr>
          <p:cNvPr id="230" name="Google Shape;230;p29"/>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a:solidFill>
                  <a:schemeClr val="dk2"/>
                </a:solidFill>
                <a:latin typeface="Lato"/>
                <a:ea typeface="Lato"/>
                <a:cs typeface="Lato"/>
                <a:sym typeface="Lato"/>
              </a:rPr>
              <a:t>Spielerinnen scheinen der Analyse nach öfter mit einem zu großem Startwert initialisiert zu werden</a:t>
            </a:r>
            <a:r>
              <a:rPr lang="de" sz="1800" dirty="0">
                <a:solidFill>
                  <a:schemeClr val="dk2"/>
                </a:solidFill>
                <a:latin typeface="Lato"/>
                <a:ea typeface="Lato"/>
                <a:cs typeface="Lato"/>
                <a:sym typeface="Lato"/>
              </a:rPr>
              <a:t>.</a:t>
            </a:r>
            <a:endParaRPr sz="1800" dirty="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36" name="Google Shape;236;p30"/>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37" name="Google Shape;237;p30"/>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in Herkunft</a:t>
            </a:r>
            <a:endParaRPr sz="1800">
              <a:solidFill>
                <a:schemeClr val="lt1"/>
              </a:solidFill>
              <a:latin typeface="Lato Black"/>
              <a:ea typeface="Lato Black"/>
              <a:cs typeface="Lato Black"/>
              <a:sym typeface="Lato Black"/>
            </a:endParaRPr>
          </a:p>
        </p:txBody>
      </p:sp>
      <p:sp>
        <p:nvSpPr>
          <p:cNvPr id="238" name="Google Shape;238;p30"/>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18</a:t>
            </a:fld>
            <a:endParaRPr b="1"/>
          </a:p>
        </p:txBody>
      </p:sp>
      <p:pic>
        <p:nvPicPr>
          <p:cNvPr id="239" name="Google Shape;239;p30"/>
          <p:cNvPicPr preferRelativeResize="0"/>
          <p:nvPr/>
        </p:nvPicPr>
        <p:blipFill>
          <a:blip r:embed="rId3"/>
          <a:srcRect/>
          <a:stretch/>
        </p:blipFill>
        <p:spPr>
          <a:xfrm>
            <a:off x="821534" y="562571"/>
            <a:ext cx="7500933" cy="40183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45" name="Google Shape;245;p31"/>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46" name="Google Shape;246;p31"/>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in Herkunft</a:t>
            </a:r>
            <a:endParaRPr sz="1800">
              <a:solidFill>
                <a:schemeClr val="lt1"/>
              </a:solidFill>
              <a:latin typeface="Lato Black"/>
              <a:ea typeface="Lato Black"/>
              <a:cs typeface="Lato Black"/>
              <a:sym typeface="Lato Black"/>
            </a:endParaRPr>
          </a:p>
        </p:txBody>
      </p:sp>
      <p:sp>
        <p:nvSpPr>
          <p:cNvPr id="247" name="Google Shape;247;p31"/>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19</a:t>
            </a:fld>
            <a:endParaRPr b="1"/>
          </a:p>
        </p:txBody>
      </p:sp>
      <p:sp>
        <p:nvSpPr>
          <p:cNvPr id="248" name="Google Shape;248;p31"/>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DE" sz="1800" dirty="0">
                <a:solidFill>
                  <a:schemeClr val="dk2"/>
                </a:solidFill>
                <a:latin typeface="Lato"/>
                <a:ea typeface="Lato"/>
                <a:cs typeface="Lato"/>
                <a:sym typeface="Lato"/>
              </a:rPr>
              <a:t>Das System bewertet Internationale </a:t>
            </a:r>
            <a:r>
              <a:rPr lang="de-DE" sz="1800" dirty="0" err="1">
                <a:solidFill>
                  <a:schemeClr val="dk2"/>
                </a:solidFill>
                <a:latin typeface="Lato"/>
                <a:ea typeface="Lato"/>
                <a:cs typeface="Lato"/>
                <a:sym typeface="Lato"/>
              </a:rPr>
              <a:t>Spieler:innen</a:t>
            </a:r>
            <a:r>
              <a:rPr lang="de-DE" sz="1800" dirty="0">
                <a:solidFill>
                  <a:schemeClr val="dk2"/>
                </a:solidFill>
                <a:latin typeface="Lato"/>
                <a:ea typeface="Lato"/>
                <a:cs typeface="Lato"/>
                <a:sym typeface="Lato"/>
              </a:rPr>
              <a:t> nicht kategorisch anders. </a:t>
            </a:r>
          </a:p>
          <a:p>
            <a:pPr marL="0" lvl="0" indent="0" algn="ctr" rtl="0">
              <a:spcBef>
                <a:spcPts val="0"/>
              </a:spcBef>
              <a:spcAft>
                <a:spcPts val="0"/>
              </a:spcAft>
              <a:buNone/>
            </a:pPr>
            <a:r>
              <a:rPr lang="de-DE" sz="1800" dirty="0">
                <a:solidFill>
                  <a:schemeClr val="dk2"/>
                </a:solidFill>
                <a:latin typeface="Lato"/>
                <a:ea typeface="Lato"/>
                <a:cs typeface="Lato"/>
                <a:sym typeface="Lato"/>
              </a:rPr>
              <a:t> </a:t>
            </a:r>
          </a:p>
          <a:p>
            <a:pPr marL="0" lvl="0" indent="0" algn="ctr" rtl="0">
              <a:spcBef>
                <a:spcPts val="0"/>
              </a:spcBef>
              <a:spcAft>
                <a:spcPts val="0"/>
              </a:spcAft>
              <a:buNone/>
            </a:pPr>
            <a:r>
              <a:rPr lang="de-DE" sz="1200" dirty="0">
                <a:solidFill>
                  <a:schemeClr val="dk2"/>
                </a:solidFill>
                <a:latin typeface="Lato"/>
                <a:ea typeface="Lato"/>
                <a:cs typeface="Lato"/>
                <a:sym typeface="Lato"/>
              </a:rPr>
              <a:t>Bevor die Daten auf extrem in den gespielten Einzeln bereinigt wurden war der Mittelwert bei Internationalen </a:t>
            </a:r>
            <a:r>
              <a:rPr lang="de-DE" sz="1200" dirty="0" err="1">
                <a:solidFill>
                  <a:schemeClr val="dk2"/>
                </a:solidFill>
                <a:latin typeface="Lato"/>
                <a:ea typeface="Lato"/>
                <a:cs typeface="Lato"/>
                <a:sym typeface="Lato"/>
              </a:rPr>
              <a:t>Spieler:innen</a:t>
            </a:r>
            <a:r>
              <a:rPr lang="de-DE" sz="1200" dirty="0">
                <a:solidFill>
                  <a:schemeClr val="dk2"/>
                </a:solidFill>
                <a:latin typeface="Lato"/>
                <a:ea typeface="Lato"/>
                <a:cs typeface="Lato"/>
                <a:sym typeface="Lato"/>
              </a:rPr>
              <a:t> deutlich höher. Hier kann also davon ausgegangen werden, dass hier in der Datenlage über die Zeit nachgebessert wird – evtl. vergangene Spiele/Turniere ‚nachgetragen‘ werden.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79" name="Google Shape;79;p14"/>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80" name="Google Shape;80;p14"/>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Ziel</a:t>
            </a:r>
            <a:endParaRPr sz="1800">
              <a:solidFill>
                <a:schemeClr val="lt1"/>
              </a:solidFill>
              <a:latin typeface="Lato Black"/>
              <a:ea typeface="Lato Black"/>
              <a:cs typeface="Lato Black"/>
              <a:sym typeface="Lato Black"/>
            </a:endParaRPr>
          </a:p>
        </p:txBody>
      </p:sp>
      <p:sp>
        <p:nvSpPr>
          <p:cNvPr id="81" name="Google Shape;81;p14"/>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000">
                <a:solidFill>
                  <a:schemeClr val="dk2"/>
                </a:solidFill>
                <a:latin typeface="Lato"/>
                <a:ea typeface="Lato"/>
                <a:cs typeface="Lato"/>
                <a:sym typeface="Lato"/>
              </a:rPr>
              <a:t>Die aktuell genutzten Initialisierungsverfahren von neuen Tischtennisspieler:innen untersuchen und bewerten.</a:t>
            </a:r>
            <a:endParaRPr sz="2000">
              <a:solidFill>
                <a:schemeClr val="dk2"/>
              </a:solidFill>
              <a:latin typeface="Lato"/>
              <a:ea typeface="Lato"/>
              <a:cs typeface="Lato"/>
              <a:sym typeface="Lato"/>
            </a:endParaRPr>
          </a:p>
        </p:txBody>
      </p:sp>
      <p:sp>
        <p:nvSpPr>
          <p:cNvPr id="82" name="Google Shape;82;p14"/>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a:t>
            </a:fld>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54" name="Google Shape;254;p32"/>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55" name="Google Shape;255;p32"/>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Alter</a:t>
            </a:r>
            <a:endParaRPr sz="1800">
              <a:solidFill>
                <a:schemeClr val="lt1"/>
              </a:solidFill>
              <a:latin typeface="Lato Black"/>
              <a:ea typeface="Lato Black"/>
              <a:cs typeface="Lato Black"/>
              <a:sym typeface="Lato Black"/>
            </a:endParaRPr>
          </a:p>
        </p:txBody>
      </p:sp>
      <p:sp>
        <p:nvSpPr>
          <p:cNvPr id="256" name="Google Shape;256;p32"/>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20</a:t>
            </a:fld>
            <a:endParaRPr b="1"/>
          </a:p>
        </p:txBody>
      </p:sp>
      <p:pic>
        <p:nvPicPr>
          <p:cNvPr id="3" name="Grafik 2">
            <a:extLst>
              <a:ext uri="{FF2B5EF4-FFF2-40B4-BE49-F238E27FC236}">
                <a16:creationId xmlns:a16="http://schemas.microsoft.com/office/drawing/2014/main" id="{F0422549-25C9-BF4D-84FF-CAACF30EDA21}"/>
              </a:ext>
            </a:extLst>
          </p:cNvPr>
          <p:cNvPicPr>
            <a:picLocks noChangeAspect="1"/>
          </p:cNvPicPr>
          <p:nvPr/>
        </p:nvPicPr>
        <p:blipFill>
          <a:blip r:embed="rId3"/>
          <a:stretch>
            <a:fillRect/>
          </a:stretch>
        </p:blipFill>
        <p:spPr>
          <a:xfrm>
            <a:off x="1032235" y="691358"/>
            <a:ext cx="7079530" cy="376993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Alter</a:t>
            </a:r>
            <a:endParaRPr sz="1800">
              <a:solidFill>
                <a:schemeClr val="lt1"/>
              </a:solidFill>
              <a:latin typeface="Lato Black"/>
              <a:ea typeface="Lato Black"/>
              <a:cs typeface="Lato Black"/>
              <a:sym typeface="Lato Black"/>
            </a:endParaRPr>
          </a:p>
        </p:txBody>
      </p:sp>
      <p:sp>
        <p:nvSpPr>
          <p:cNvPr id="265" name="Google Shape;265;p33"/>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21</a:t>
            </a:fld>
            <a:endParaRPr b="1"/>
          </a:p>
        </p:txBody>
      </p:sp>
      <p:sp>
        <p:nvSpPr>
          <p:cNvPr id="266" name="Google Shape;266;p33"/>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Trotz der höheren Änderungskonstante und der QNSZ bleibt die Verteilung stabil und schlägt gegenüber den anderen Altersgruppen nicht anders aus.  </a:t>
            </a:r>
            <a:endParaRPr sz="180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CB20E88C-0410-7300-664B-E10CAE718618}"/>
            </a:ext>
          </a:extLst>
        </p:cNvPr>
        <p:cNvGrpSpPr/>
        <p:nvPr/>
      </p:nvGrpSpPr>
      <p:grpSpPr>
        <a:xfrm>
          <a:off x="0" y="0"/>
          <a:ext cx="0" cy="0"/>
          <a:chOff x="0" y="0"/>
          <a:chExt cx="0" cy="0"/>
        </a:xfrm>
      </p:grpSpPr>
      <p:sp>
        <p:nvSpPr>
          <p:cNvPr id="262" name="Google Shape;262;p33">
            <a:extLst>
              <a:ext uri="{FF2B5EF4-FFF2-40B4-BE49-F238E27FC236}">
                <a16:creationId xmlns:a16="http://schemas.microsoft.com/office/drawing/2014/main" id="{79784F5D-C527-7A2A-EEDC-3C15C3047126}"/>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a:extLst>
              <a:ext uri="{FF2B5EF4-FFF2-40B4-BE49-F238E27FC236}">
                <a16:creationId xmlns:a16="http://schemas.microsoft.com/office/drawing/2014/main" id="{D75DB31A-AB34-2156-D199-6E9F77F67510}"/>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a:extLst>
              <a:ext uri="{FF2B5EF4-FFF2-40B4-BE49-F238E27FC236}">
                <a16:creationId xmlns:a16="http://schemas.microsoft.com/office/drawing/2014/main" id="{890A6063-C43F-3597-6853-5A7AF1602904}"/>
              </a:ext>
            </a:extLst>
          </p:cNvPr>
          <p:cNvSpPr txBox="1"/>
          <p:nvPr/>
        </p:nvSpPr>
        <p:spPr>
          <a:xfrm>
            <a:off x="429850" y="26126"/>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Fragestellung</a:t>
            </a:r>
            <a:endParaRPr sz="1800" dirty="0">
              <a:solidFill>
                <a:schemeClr val="lt1"/>
              </a:solidFill>
              <a:latin typeface="Lato Black"/>
              <a:ea typeface="Lato Black"/>
              <a:cs typeface="Lato Black"/>
              <a:sym typeface="Lato Black"/>
            </a:endParaRPr>
          </a:p>
        </p:txBody>
      </p:sp>
      <p:sp>
        <p:nvSpPr>
          <p:cNvPr id="265" name="Google Shape;265;p33">
            <a:extLst>
              <a:ext uri="{FF2B5EF4-FFF2-40B4-BE49-F238E27FC236}">
                <a16:creationId xmlns:a16="http://schemas.microsoft.com/office/drawing/2014/main" id="{A59B7213-485D-3D6B-1CBC-CACFEA209AEA}"/>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22</a:t>
            </a:fld>
            <a:endParaRPr b="1"/>
          </a:p>
        </p:txBody>
      </p:sp>
      <p:sp>
        <p:nvSpPr>
          <p:cNvPr id="266" name="Google Shape;266;p33">
            <a:extLst>
              <a:ext uri="{FF2B5EF4-FFF2-40B4-BE49-F238E27FC236}">
                <a16:creationId xmlns:a16="http://schemas.microsoft.com/office/drawing/2014/main" id="{80506E9B-17FE-DC4D-F26E-EC2A5E90396A}"/>
              </a:ext>
            </a:extLst>
          </p:cNvPr>
          <p:cNvSpPr txBox="1"/>
          <p:nvPr/>
        </p:nvSpPr>
        <p:spPr>
          <a:xfrm>
            <a:off x="404025" y="1776750"/>
            <a:ext cx="8299200" cy="1590000"/>
          </a:xfrm>
          <a:prstGeom prst="rect">
            <a:avLst/>
          </a:prstGeom>
          <a:noFill/>
          <a:ln>
            <a:noFill/>
          </a:ln>
        </p:spPr>
        <p:txBody>
          <a:bodyPr spcFirstLastPara="1" wrap="square" lIns="91425" tIns="91425" rIns="91425" bIns="91425" anchor="ctr" anchorCtr="0">
            <a:noAutofit/>
          </a:bodyPr>
          <a:lstStyle/>
          <a:p>
            <a:pPr algn="ctr"/>
            <a:r>
              <a:rPr lang="de-DE" sz="1800" dirty="0">
                <a:latin typeface="Lato" panose="020F0502020204030203" pitchFamily="34" charset="0"/>
                <a:ea typeface="Lato" panose="020F0502020204030203" pitchFamily="34" charset="0"/>
                <a:cs typeface="Lato" panose="020F0502020204030203" pitchFamily="34" charset="0"/>
              </a:rPr>
              <a:t>Gibt es Abhängigkeiten zwischen gespielten Spielen und TTR-Werten?</a:t>
            </a:r>
            <a:endParaRPr lang="de-DE" sz="18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8619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5030A93D-85A7-D1CA-E575-2F4D42508FEB}"/>
            </a:ext>
          </a:extLst>
        </p:cNvPr>
        <p:cNvGrpSpPr/>
        <p:nvPr/>
      </p:nvGrpSpPr>
      <p:grpSpPr>
        <a:xfrm>
          <a:off x="0" y="0"/>
          <a:ext cx="0" cy="0"/>
          <a:chOff x="0" y="0"/>
          <a:chExt cx="0" cy="0"/>
        </a:xfrm>
      </p:grpSpPr>
      <p:sp>
        <p:nvSpPr>
          <p:cNvPr id="262" name="Google Shape;262;p33">
            <a:extLst>
              <a:ext uri="{FF2B5EF4-FFF2-40B4-BE49-F238E27FC236}">
                <a16:creationId xmlns:a16="http://schemas.microsoft.com/office/drawing/2014/main" id="{F1DBB889-63E6-5EF3-FBE3-BFDE753E1BB4}"/>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a:extLst>
              <a:ext uri="{FF2B5EF4-FFF2-40B4-BE49-F238E27FC236}">
                <a16:creationId xmlns:a16="http://schemas.microsoft.com/office/drawing/2014/main" id="{1B5BC3E6-6310-0B64-4086-3F043E455EBA}"/>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a:extLst>
              <a:ext uri="{FF2B5EF4-FFF2-40B4-BE49-F238E27FC236}">
                <a16:creationId xmlns:a16="http://schemas.microsoft.com/office/drawing/2014/main" id="{55CD331A-AFE7-D59C-EFD5-23F5A1FFA41B}"/>
              </a:ext>
            </a:extLst>
          </p:cNvPr>
          <p:cNvSpPr txBox="1"/>
          <p:nvPr/>
        </p:nvSpPr>
        <p:spPr>
          <a:xfrm>
            <a:off x="429850" y="26126"/>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Abhängigkeiten</a:t>
            </a:r>
            <a:endParaRPr sz="1800" dirty="0">
              <a:solidFill>
                <a:schemeClr val="lt1"/>
              </a:solidFill>
              <a:latin typeface="Lato Black"/>
              <a:ea typeface="Lato Black"/>
              <a:cs typeface="Lato Black"/>
              <a:sym typeface="Lato Black"/>
            </a:endParaRPr>
          </a:p>
        </p:txBody>
      </p:sp>
      <p:sp>
        <p:nvSpPr>
          <p:cNvPr id="265" name="Google Shape;265;p33">
            <a:extLst>
              <a:ext uri="{FF2B5EF4-FFF2-40B4-BE49-F238E27FC236}">
                <a16:creationId xmlns:a16="http://schemas.microsoft.com/office/drawing/2014/main" id="{5C766CB0-67CD-AD72-8D59-9F7D2EDAFD34}"/>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23</a:t>
            </a:fld>
            <a:endParaRPr b="1"/>
          </a:p>
        </p:txBody>
      </p:sp>
      <p:pic>
        <p:nvPicPr>
          <p:cNvPr id="1026" name="Picture 2">
            <a:extLst>
              <a:ext uri="{FF2B5EF4-FFF2-40B4-BE49-F238E27FC236}">
                <a16:creationId xmlns:a16="http://schemas.microsoft.com/office/drawing/2014/main" id="{BD8D61D4-305F-D747-2B73-26EC6F10EA6F}"/>
              </a:ext>
            </a:extLst>
          </p:cNvPr>
          <p:cNvPicPr>
            <a:picLocks noChangeAspect="1" noChangeArrowheads="1"/>
          </p:cNvPicPr>
          <p:nvPr/>
        </p:nvPicPr>
        <p:blipFill>
          <a:blip r:embed="rId3"/>
          <a:srcRect/>
          <a:stretch/>
        </p:blipFill>
        <p:spPr bwMode="auto">
          <a:xfrm>
            <a:off x="1249226" y="597571"/>
            <a:ext cx="6645547" cy="394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4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78" name="Google Shape;278;p3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79" name="Google Shape;279;p3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280" name="Google Shape;280;p3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281" name="Google Shape;281;p3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24</a:t>
            </a:fld>
            <a:endParaRPr b="1"/>
          </a:p>
        </p:txBody>
      </p:sp>
      <p:sp>
        <p:nvSpPr>
          <p:cNvPr id="282" name="Google Shape;282;p35"/>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Verursachen die Initialisierungsuntergrenzen eine erhörte negative Entwicklung der QTTR? </a:t>
            </a:r>
            <a:endParaRPr sz="1800">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88" name="Google Shape;288;p3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89" name="Google Shape;289;p3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290" name="Google Shape;290;p3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25</a:t>
            </a:fld>
            <a:endParaRPr b="1"/>
          </a:p>
        </p:txBody>
      </p:sp>
      <p:pic>
        <p:nvPicPr>
          <p:cNvPr id="291" name="Google Shape;291;p36"/>
          <p:cNvPicPr preferRelativeResize="0"/>
          <p:nvPr/>
        </p:nvPicPr>
        <p:blipFill>
          <a:blip r:embed="rId3"/>
          <a:srcRect/>
          <a:stretch/>
        </p:blipFill>
        <p:spPr>
          <a:xfrm>
            <a:off x="152400" y="1176850"/>
            <a:ext cx="8839200" cy="2716617"/>
          </a:xfrm>
          <a:prstGeom prst="rect">
            <a:avLst/>
          </a:prstGeom>
          <a:noFill/>
          <a:ln>
            <a:noFill/>
          </a:ln>
        </p:spPr>
      </p:pic>
      <p:sp>
        <p:nvSpPr>
          <p:cNvPr id="292" name="Google Shape;292;p36"/>
          <p:cNvSpPr txBox="1"/>
          <p:nvPr/>
        </p:nvSpPr>
        <p:spPr>
          <a:xfrm>
            <a:off x="415025" y="4423500"/>
            <a:ext cx="386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dirty="0">
                <a:solidFill>
                  <a:schemeClr val="dk2"/>
                </a:solidFill>
                <a:latin typeface="Lato"/>
                <a:ea typeface="Lato"/>
                <a:cs typeface="Lato"/>
                <a:sym typeface="Lato"/>
              </a:rPr>
              <a:t>*Werte auf männliche Spieler 18 und älter reduziert</a:t>
            </a:r>
            <a:endParaRPr sz="700" dirty="0">
              <a:solidFill>
                <a:schemeClr val="dk2"/>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98" name="Google Shape;298;p3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99" name="Google Shape;299;p3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300" name="Google Shape;300;p3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26</a:t>
            </a:fld>
            <a:endParaRPr b="1"/>
          </a:p>
        </p:txBody>
      </p:sp>
      <p:sp>
        <p:nvSpPr>
          <p:cNvPr id="301" name="Google Shape;301;p37"/>
          <p:cNvSpPr txBox="1"/>
          <p:nvPr/>
        </p:nvSpPr>
        <p:spPr>
          <a:xfrm>
            <a:off x="415025" y="4423500"/>
            <a:ext cx="386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dirty="0">
                <a:solidFill>
                  <a:schemeClr val="dk2"/>
                </a:solidFill>
                <a:latin typeface="Lato"/>
                <a:ea typeface="Lato"/>
                <a:cs typeface="Lato"/>
                <a:sym typeface="Lato"/>
              </a:rPr>
              <a:t>*Werte auf männliche Spieler 18 und älter reduziert</a:t>
            </a:r>
            <a:endParaRPr sz="700" dirty="0">
              <a:solidFill>
                <a:schemeClr val="dk2"/>
              </a:solidFill>
              <a:latin typeface="Lato"/>
              <a:ea typeface="Lato"/>
              <a:cs typeface="Lato"/>
              <a:sym typeface="Lato"/>
            </a:endParaRPr>
          </a:p>
        </p:txBody>
      </p:sp>
      <p:pic>
        <p:nvPicPr>
          <p:cNvPr id="302" name="Google Shape;302;p37"/>
          <p:cNvPicPr preferRelativeResize="0"/>
          <p:nvPr/>
        </p:nvPicPr>
        <p:blipFill>
          <a:blip r:embed="rId3"/>
          <a:srcRect/>
          <a:stretch/>
        </p:blipFill>
        <p:spPr>
          <a:xfrm>
            <a:off x="1183376" y="700119"/>
            <a:ext cx="6777249" cy="37432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308" name="Google Shape;308;p3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309" name="Google Shape;309;p3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310" name="Google Shape;310;p3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27</a:t>
            </a:fld>
            <a:endParaRPr b="1"/>
          </a:p>
        </p:txBody>
      </p:sp>
      <p:sp>
        <p:nvSpPr>
          <p:cNvPr id="311" name="Google Shape;311;p38"/>
          <p:cNvSpPr txBox="1"/>
          <p:nvPr/>
        </p:nvSpPr>
        <p:spPr>
          <a:xfrm>
            <a:off x="415025" y="1326650"/>
            <a:ext cx="8314200" cy="226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dirty="0">
                <a:solidFill>
                  <a:schemeClr val="dk2"/>
                </a:solidFill>
                <a:latin typeface="Lato"/>
                <a:ea typeface="Lato"/>
                <a:cs typeface="Lato"/>
                <a:sym typeface="Lato"/>
              </a:rPr>
              <a:t>Es scheint es nicht der Fall zu sein, dass die Initialisierungsuntergrenzen die Entwicklung signifikant beeinflussen. Die Verteilung wird bei allen Darstellungen wie zu erwarten immer ‚breiter‘ über die Quartale.</a:t>
            </a:r>
          </a:p>
          <a:p>
            <a:pPr marL="0" lvl="0" indent="0" algn="ctr" rtl="0">
              <a:spcBef>
                <a:spcPts val="0"/>
              </a:spcBef>
              <a:spcAft>
                <a:spcPts val="0"/>
              </a:spcAft>
              <a:buNone/>
            </a:pPr>
            <a:endParaRPr lang="de" sz="1800" dirty="0">
              <a:solidFill>
                <a:schemeClr val="dk2"/>
              </a:solidFill>
              <a:latin typeface="Lato"/>
              <a:ea typeface="Lato"/>
              <a:cs typeface="Lato"/>
              <a:sym typeface="Lato"/>
            </a:endParaRPr>
          </a:p>
          <a:p>
            <a:pPr marL="0" lvl="0" indent="0" algn="ctr" rtl="0">
              <a:spcBef>
                <a:spcPts val="0"/>
              </a:spcBef>
              <a:spcAft>
                <a:spcPts val="0"/>
              </a:spcAft>
              <a:buNone/>
            </a:pPr>
            <a:endParaRPr lang="de" dirty="0">
              <a:solidFill>
                <a:schemeClr val="dk2"/>
              </a:solidFill>
              <a:latin typeface="Lato"/>
              <a:ea typeface="Lato"/>
              <a:cs typeface="Lato"/>
              <a:sym typeface="Lato"/>
            </a:endParaRPr>
          </a:p>
          <a:p>
            <a:pPr marL="0" lvl="0" indent="0" algn="ctr" rtl="0">
              <a:spcBef>
                <a:spcPts val="0"/>
              </a:spcBef>
              <a:spcAft>
                <a:spcPts val="0"/>
              </a:spcAft>
              <a:buNone/>
            </a:pPr>
            <a:r>
              <a:rPr lang="de" sz="1200" dirty="0">
                <a:solidFill>
                  <a:schemeClr val="dk2"/>
                </a:solidFill>
                <a:latin typeface="Lato"/>
                <a:ea typeface="Lato"/>
                <a:cs typeface="Lato"/>
                <a:sym typeface="Lato"/>
              </a:rPr>
              <a:t>Wobei anzumerken ist, dass in der Boxplot-Analyse beim Tunierverfahren für die Menge der Daten viele </a:t>
            </a:r>
            <a:r>
              <a:rPr lang="de-DE" sz="1200" dirty="0">
                <a:solidFill>
                  <a:schemeClr val="dk2"/>
                </a:solidFill>
                <a:latin typeface="Lato"/>
                <a:ea typeface="Lato"/>
                <a:cs typeface="Lato"/>
                <a:sym typeface="Lato"/>
              </a:rPr>
              <a:t>Ausreißer auffallen. Diese sind aber wegen der geringen Datenmenge hier nicht wirklich Signifikanz zuweisbar.</a:t>
            </a:r>
            <a:endParaRPr sz="1200" dirty="0">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de-DE" dirty="0"/>
              <a:t>Fazit</a:t>
            </a:r>
            <a:endParaRPr dirty="0"/>
          </a:p>
        </p:txBody>
      </p:sp>
      <p:sp>
        <p:nvSpPr>
          <p:cNvPr id="272" name="Google Shape;272;p3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a:extLst>
            <a:ext uri="{FF2B5EF4-FFF2-40B4-BE49-F238E27FC236}">
              <a16:creationId xmlns:a16="http://schemas.microsoft.com/office/drawing/2014/main" id="{19452887-E19B-D050-F624-37F4FAFB089D}"/>
            </a:ext>
          </a:extLst>
        </p:cNvPr>
        <p:cNvGrpSpPr/>
        <p:nvPr/>
      </p:nvGrpSpPr>
      <p:grpSpPr>
        <a:xfrm>
          <a:off x="0" y="0"/>
          <a:ext cx="0" cy="0"/>
          <a:chOff x="0" y="0"/>
          <a:chExt cx="0" cy="0"/>
        </a:xfrm>
      </p:grpSpPr>
      <p:sp>
        <p:nvSpPr>
          <p:cNvPr id="307" name="Google Shape;307;p38">
            <a:extLst>
              <a:ext uri="{FF2B5EF4-FFF2-40B4-BE49-F238E27FC236}">
                <a16:creationId xmlns:a16="http://schemas.microsoft.com/office/drawing/2014/main" id="{5BB4CC44-0B60-8CB4-3AB0-B8E67468AB4E}"/>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308" name="Google Shape;308;p38">
            <a:extLst>
              <a:ext uri="{FF2B5EF4-FFF2-40B4-BE49-F238E27FC236}">
                <a16:creationId xmlns:a16="http://schemas.microsoft.com/office/drawing/2014/main" id="{077169F6-FADA-A65A-0754-C89E888A7CEC}"/>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309" name="Google Shape;309;p38">
            <a:extLst>
              <a:ext uri="{FF2B5EF4-FFF2-40B4-BE49-F238E27FC236}">
                <a16:creationId xmlns:a16="http://schemas.microsoft.com/office/drawing/2014/main" id="{AD8C328B-BABA-4EE7-672C-13267720176D}"/>
              </a:ext>
            </a:extLst>
          </p:cNvPr>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Fazit</a:t>
            </a:r>
            <a:endParaRPr sz="1800" dirty="0">
              <a:solidFill>
                <a:schemeClr val="lt1"/>
              </a:solidFill>
              <a:latin typeface="Lato Black"/>
              <a:ea typeface="Lato Black"/>
              <a:cs typeface="Lato Black"/>
              <a:sym typeface="Lato Black"/>
            </a:endParaRPr>
          </a:p>
        </p:txBody>
      </p:sp>
      <p:sp>
        <p:nvSpPr>
          <p:cNvPr id="310" name="Google Shape;310;p38">
            <a:extLst>
              <a:ext uri="{FF2B5EF4-FFF2-40B4-BE49-F238E27FC236}">
                <a16:creationId xmlns:a16="http://schemas.microsoft.com/office/drawing/2014/main" id="{A3E1A7EB-80B6-8DF6-AF7B-A6C4BF24ABAB}"/>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29</a:t>
            </a:fld>
            <a:endParaRPr b="1"/>
          </a:p>
        </p:txBody>
      </p:sp>
      <p:sp>
        <p:nvSpPr>
          <p:cNvPr id="311" name="Google Shape;311;p38">
            <a:extLst>
              <a:ext uri="{FF2B5EF4-FFF2-40B4-BE49-F238E27FC236}">
                <a16:creationId xmlns:a16="http://schemas.microsoft.com/office/drawing/2014/main" id="{463F723E-5159-78CD-A5BD-A5D58E8BD522}"/>
              </a:ext>
            </a:extLst>
          </p:cNvPr>
          <p:cNvSpPr txBox="1"/>
          <p:nvPr/>
        </p:nvSpPr>
        <p:spPr>
          <a:xfrm>
            <a:off x="414900" y="1458918"/>
            <a:ext cx="8314200" cy="2260500"/>
          </a:xfrm>
          <a:prstGeom prst="rect">
            <a:avLst/>
          </a:prstGeom>
          <a:noFill/>
          <a:ln>
            <a:noFill/>
          </a:ln>
        </p:spPr>
        <p:txBody>
          <a:bodyPr spcFirstLastPara="1" wrap="square" lIns="91425" tIns="91425" rIns="91425" bIns="91425" anchor="ctr" anchorCtr="0">
            <a:noAutofit/>
          </a:bodyPr>
          <a:lstStyle/>
          <a:p>
            <a:pPr algn="ctr"/>
            <a:r>
              <a:rPr lang="de-DE" sz="1800" dirty="0">
                <a:latin typeface="Lato" panose="020F0502020204030203" pitchFamily="34" charset="0"/>
                <a:ea typeface="Lato" panose="020F0502020204030203" pitchFamily="34" charset="0"/>
                <a:cs typeface="Lato" panose="020F0502020204030203" pitchFamily="34" charset="0"/>
              </a:rPr>
              <a:t>Die Initialisierungen verlaufen generell gut, besonders da übermäßig Kinder und Jugendliche sich initialisieren und diese über die Änderungskonstante stärkere Anpassungen haben erreichen diese schnell ihren wahren TTR Wert. </a:t>
            </a:r>
          </a:p>
          <a:p>
            <a:pPr algn="ctr"/>
            <a:endParaRPr lang="de-DE" sz="1800" dirty="0">
              <a:effectLst/>
              <a:latin typeface="Lato" panose="020F0502020204030203" pitchFamily="34" charset="0"/>
              <a:ea typeface="Lato" panose="020F0502020204030203" pitchFamily="34" charset="0"/>
              <a:cs typeface="Lato" panose="020F0502020204030203" pitchFamily="34" charset="0"/>
            </a:endParaRPr>
          </a:p>
          <a:p>
            <a:pPr algn="ctr"/>
            <a:endParaRPr lang="de-DE" sz="1800" dirty="0">
              <a:effectLst/>
              <a:latin typeface="Lato" panose="020F0502020204030203" pitchFamily="34" charset="0"/>
              <a:ea typeface="Lato" panose="020F0502020204030203" pitchFamily="34" charset="0"/>
              <a:cs typeface="Lato" panose="020F0502020204030203" pitchFamily="34" charset="0"/>
            </a:endParaRPr>
          </a:p>
          <a:p>
            <a:pPr algn="ctr"/>
            <a:r>
              <a:rPr lang="de-DE" sz="1800" dirty="0">
                <a:effectLst/>
                <a:latin typeface="Lato" panose="020F0502020204030203" pitchFamily="34" charset="0"/>
                <a:ea typeface="Lato" panose="020F0502020204030203" pitchFamily="34" charset="0"/>
                <a:cs typeface="Lato" panose="020F0502020204030203" pitchFamily="34" charset="0"/>
              </a:rPr>
              <a:t>Auffällig ist jedoch, dass eine höhere prozentuale Menge an Spielerinnen von der </a:t>
            </a:r>
            <a:r>
              <a:rPr lang="de" sz="1800" dirty="0">
                <a:solidFill>
                  <a:schemeClr val="dk2"/>
                </a:solidFill>
                <a:latin typeface="Lato"/>
                <a:ea typeface="Lato"/>
                <a:cs typeface="Lato"/>
                <a:sym typeface="Lato"/>
              </a:rPr>
              <a:t>Initialisierungsuntergrenze aufgefangen werden. Und auch in der Punkteentwicklung gibt es signifikante Unterschiede in der Verteilung, welche in den Negativbereich neigt. </a:t>
            </a:r>
          </a:p>
          <a:p>
            <a:pPr algn="ctr"/>
            <a:endParaRPr lang="de" sz="1800" dirty="0">
              <a:solidFill>
                <a:schemeClr val="dk2"/>
              </a:solidFill>
              <a:effectLst/>
              <a:latin typeface="Lato"/>
              <a:ea typeface="Lato"/>
              <a:cs typeface="Lato"/>
              <a:sym typeface="Lato"/>
            </a:endParaRPr>
          </a:p>
          <a:p>
            <a:pPr algn="ctr"/>
            <a:r>
              <a:rPr lang="de" sz="1800" dirty="0">
                <a:solidFill>
                  <a:schemeClr val="dk2"/>
                </a:solidFill>
                <a:effectLst/>
                <a:latin typeface="Lato"/>
                <a:ea typeface="Lato"/>
                <a:cs typeface="Lato"/>
                <a:sym typeface="Lato"/>
              </a:rPr>
              <a:t>Eventuell wäre hier eine Geschlechtsspezifische Änderungskonstante (im Initalisierungsjahr) angebracht.</a:t>
            </a:r>
            <a:endParaRPr lang="de-DE" sz="18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2495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88" name="Google Shape;88;p1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89" name="Google Shape;89;p1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Untersuchungsrahmen</a:t>
            </a:r>
            <a:endParaRPr sz="1800">
              <a:solidFill>
                <a:schemeClr val="lt1"/>
              </a:solidFill>
              <a:latin typeface="Lato Black"/>
              <a:ea typeface="Lato Black"/>
              <a:cs typeface="Lato Black"/>
              <a:sym typeface="Lato Black"/>
            </a:endParaRPr>
          </a:p>
        </p:txBody>
      </p:sp>
      <p:sp>
        <p:nvSpPr>
          <p:cNvPr id="90" name="Google Shape;90;p1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91" name="Google Shape;91;p1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3</a:t>
            </a:fld>
            <a:endParaRPr b="1"/>
          </a:p>
        </p:txBody>
      </p:sp>
      <p:sp>
        <p:nvSpPr>
          <p:cNvPr id="92" name="Google Shape;92;p15"/>
          <p:cNvSpPr txBox="1"/>
          <p:nvPr/>
        </p:nvSpPr>
        <p:spPr>
          <a:xfrm>
            <a:off x="414650" y="108947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Wir beschränken uns auf Spieler:innen, die: </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mit einem Wert von unter </a:t>
            </a:r>
            <a:r>
              <a:rPr lang="de" sz="1800" b="1" i="1" dirty="0">
                <a:solidFill>
                  <a:schemeClr val="dk2"/>
                </a:solidFill>
                <a:latin typeface="Lato"/>
                <a:ea typeface="Lato"/>
                <a:cs typeface="Lato"/>
                <a:sym typeface="Lato"/>
              </a:rPr>
              <a:t>1500 TTR</a:t>
            </a:r>
            <a:r>
              <a:rPr lang="de" sz="1800" dirty="0">
                <a:solidFill>
                  <a:schemeClr val="dk2"/>
                </a:solidFill>
                <a:latin typeface="Lato"/>
                <a:ea typeface="Lato"/>
                <a:cs typeface="Lato"/>
                <a:sym typeface="Lato"/>
              </a:rPr>
              <a:t> initialisiert wurden</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im Zeitraum </a:t>
            </a:r>
            <a:r>
              <a:rPr lang="de" sz="1800" b="1" i="1" dirty="0">
                <a:solidFill>
                  <a:schemeClr val="dk2"/>
                </a:solidFill>
                <a:latin typeface="Lato"/>
                <a:ea typeface="Lato"/>
                <a:cs typeface="Lato"/>
                <a:sym typeface="Lato"/>
              </a:rPr>
              <a:t>Q1 2020 bis Q1 2024</a:t>
            </a:r>
            <a:r>
              <a:rPr lang="de" sz="1800" dirty="0">
                <a:solidFill>
                  <a:schemeClr val="dk2"/>
                </a:solidFill>
                <a:latin typeface="Lato"/>
                <a:ea typeface="Lato"/>
                <a:cs typeface="Lato"/>
                <a:sym typeface="Lato"/>
              </a:rPr>
              <a:t> initialisiert worden sind</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noch als </a:t>
            </a:r>
            <a:r>
              <a:rPr lang="de" sz="1800" b="1" i="1" dirty="0">
                <a:solidFill>
                  <a:schemeClr val="dk2"/>
                </a:solidFill>
                <a:latin typeface="Lato"/>
                <a:ea typeface="Lato"/>
                <a:cs typeface="Lato"/>
                <a:sym typeface="Lato"/>
              </a:rPr>
              <a:t>aktiv</a:t>
            </a:r>
            <a:r>
              <a:rPr lang="de" sz="1800" dirty="0">
                <a:solidFill>
                  <a:schemeClr val="dk2"/>
                </a:solidFill>
                <a:latin typeface="Lato"/>
                <a:ea typeface="Lato"/>
                <a:cs typeface="Lato"/>
                <a:sym typeface="Lato"/>
              </a:rPr>
              <a:t> in der Datenbank hinterlegt sind</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b="1" i="1" dirty="0">
                <a:solidFill>
                  <a:schemeClr val="dk2"/>
                </a:solidFill>
                <a:latin typeface="Lato"/>
                <a:ea typeface="Lato"/>
                <a:cs typeface="Lato"/>
                <a:sym typeface="Lato"/>
              </a:rPr>
              <a:t>keine Inatktivitätsabzüge</a:t>
            </a:r>
            <a:r>
              <a:rPr lang="de" sz="1800" dirty="0">
                <a:solidFill>
                  <a:schemeClr val="dk2"/>
                </a:solidFill>
                <a:latin typeface="Lato"/>
                <a:ea typeface="Lato"/>
                <a:cs typeface="Lato"/>
                <a:sym typeface="Lato"/>
              </a:rPr>
              <a:t> erhalten haben</a:t>
            </a:r>
            <a:endParaRPr sz="1800" dirty="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mindestens </a:t>
            </a:r>
            <a:r>
              <a:rPr lang="de" sz="1800" b="1" i="1" dirty="0">
                <a:solidFill>
                  <a:schemeClr val="dk2"/>
                </a:solidFill>
                <a:latin typeface="Lato"/>
                <a:ea typeface="Lato"/>
                <a:cs typeface="Lato"/>
                <a:sym typeface="Lato"/>
              </a:rPr>
              <a:t>5 Einzel pro Quartal</a:t>
            </a:r>
            <a:r>
              <a:rPr lang="de" sz="1800" dirty="0">
                <a:solidFill>
                  <a:schemeClr val="dk2"/>
                </a:solidFill>
                <a:latin typeface="Lato"/>
                <a:ea typeface="Lato"/>
                <a:cs typeface="Lato"/>
                <a:sym typeface="Lato"/>
              </a:rPr>
              <a:t> gespielt haben</a:t>
            </a:r>
          </a:p>
          <a:p>
            <a:pPr marL="914400" lvl="1"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Zudem wurden </a:t>
            </a:r>
            <a:r>
              <a:rPr lang="de-DE" sz="1800" dirty="0">
                <a:solidFill>
                  <a:schemeClr val="dk2"/>
                </a:solidFill>
                <a:latin typeface="Lato"/>
                <a:ea typeface="Lato"/>
                <a:cs typeface="Lato"/>
                <a:sym typeface="Lato"/>
              </a:rPr>
              <a:t>Ausreißer mit einer </a:t>
            </a:r>
            <a:r>
              <a:rPr lang="de-DE" sz="1800" b="1" dirty="0">
                <a:solidFill>
                  <a:schemeClr val="dk2"/>
                </a:solidFill>
                <a:latin typeface="Lato"/>
                <a:ea typeface="Lato"/>
                <a:cs typeface="Lato"/>
                <a:sym typeface="Lato"/>
              </a:rPr>
              <a:t>extremen Anzahl </a:t>
            </a:r>
            <a:r>
              <a:rPr lang="de-DE" sz="1800" dirty="0">
                <a:solidFill>
                  <a:schemeClr val="dk2"/>
                </a:solidFill>
                <a:latin typeface="Lato"/>
                <a:ea typeface="Lato"/>
                <a:cs typeface="Lato"/>
                <a:sym typeface="Lato"/>
              </a:rPr>
              <a:t>an Einzel pro Quartal </a:t>
            </a:r>
            <a:r>
              <a:rPr lang="de-DE" sz="1800" b="1" dirty="0">
                <a:solidFill>
                  <a:schemeClr val="dk2"/>
                </a:solidFill>
                <a:latin typeface="Lato"/>
                <a:ea typeface="Lato"/>
                <a:cs typeface="Lato"/>
                <a:sym typeface="Lato"/>
              </a:rPr>
              <a:t>per IQR </a:t>
            </a:r>
            <a:r>
              <a:rPr lang="de-DE" sz="1800" dirty="0">
                <a:solidFill>
                  <a:schemeClr val="dk2"/>
                </a:solidFill>
                <a:latin typeface="Lato"/>
                <a:ea typeface="Lato"/>
                <a:cs typeface="Lato"/>
                <a:sym typeface="Lato"/>
              </a:rPr>
              <a:t>Methode identifiziert und </a:t>
            </a:r>
            <a:r>
              <a:rPr lang="de-DE" sz="1800" b="1" dirty="0">
                <a:solidFill>
                  <a:schemeClr val="dk2"/>
                </a:solidFill>
                <a:latin typeface="Lato"/>
                <a:ea typeface="Lato"/>
                <a:cs typeface="Lato"/>
                <a:sym typeface="Lato"/>
              </a:rPr>
              <a:t>entfernt</a:t>
            </a:r>
            <a:r>
              <a:rPr lang="de-DE" sz="1800" dirty="0">
                <a:solidFill>
                  <a:schemeClr val="dk2"/>
                </a:solidFill>
                <a:latin typeface="Lato"/>
                <a:ea typeface="Lato"/>
                <a:cs typeface="Lato"/>
                <a:sym typeface="Lato"/>
              </a:rPr>
              <a:t>. </a:t>
            </a:r>
            <a:endParaRPr sz="1800" dirty="0">
              <a:solidFill>
                <a:schemeClr val="dk2"/>
              </a:solidFill>
              <a:latin typeface="Lato"/>
              <a:ea typeface="Lato"/>
              <a:cs typeface="Lato"/>
              <a:sym typeface="Lato"/>
            </a:endParaRPr>
          </a:p>
          <a:p>
            <a:pPr marL="914400" lvl="0" indent="0" algn="l" rtl="0">
              <a:spcBef>
                <a:spcPts val="0"/>
              </a:spcBef>
              <a:spcAft>
                <a:spcPts val="0"/>
              </a:spcAft>
              <a:buNone/>
            </a:pP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Wir betrachten Entwicklungen nur anhand gegebener Quartalswerte</a:t>
            </a:r>
            <a:endParaRPr sz="1800" dirty="0">
              <a:solidFill>
                <a:schemeClr val="dk2"/>
              </a:solidFill>
              <a:latin typeface="Lato"/>
              <a:ea typeface="Lato"/>
              <a:cs typeface="Lato"/>
              <a:sym typeface="Lato"/>
            </a:endParaRPr>
          </a:p>
          <a:p>
            <a:pPr marL="0" lvl="0" indent="0" algn="l" rtl="0">
              <a:spcBef>
                <a:spcPts val="0"/>
              </a:spcBef>
              <a:spcAft>
                <a:spcPts val="0"/>
              </a:spcAft>
              <a:buNone/>
            </a:pPr>
            <a:endParaRPr sz="1800" dirty="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98" name="Google Shape;98;p1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99" name="Google Shape;99;p1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00" name="Google Shape;100;p16"/>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01" name="Google Shape;101;p1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4</a:t>
            </a:fld>
            <a:endParaRPr b="1"/>
          </a:p>
        </p:txBody>
      </p:sp>
      <p:sp>
        <p:nvSpPr>
          <p:cNvPr id="102" name="Google Shape;102;p16"/>
          <p:cNvSpPr txBox="1"/>
          <p:nvPr/>
        </p:nvSpPr>
        <p:spPr>
          <a:xfrm>
            <a:off x="414650" y="108947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TTR-Werte: </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Der Initaliesierungswert als Ausgangspunkt für die meisten Analysen</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Darauf die Veränderung des Ratings im ersten Spieljahr in Quartalswerten Q0 bis Q4</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Problem: </a:t>
            </a:r>
            <a:endParaRPr sz="1800">
              <a:solidFill>
                <a:schemeClr val="dk2"/>
              </a:solidFill>
              <a:latin typeface="Lato"/>
              <a:ea typeface="Lato"/>
              <a:cs typeface="Lato"/>
              <a:sym typeface="Lato"/>
            </a:endParaRPr>
          </a:p>
          <a:p>
            <a:pPr marL="457200" lvl="0" indent="0" algn="l" rtl="0">
              <a:spcBef>
                <a:spcPts val="0"/>
              </a:spcBef>
              <a:spcAft>
                <a:spcPts val="0"/>
              </a:spcAft>
              <a:buNone/>
            </a:pPr>
            <a:r>
              <a:rPr lang="de" sz="1800">
                <a:solidFill>
                  <a:schemeClr val="dk2"/>
                </a:solidFill>
                <a:latin typeface="Lato"/>
                <a:ea typeface="Lato"/>
                <a:cs typeface="Lato"/>
                <a:sym typeface="Lato"/>
              </a:rPr>
              <a:t>Der Spielzeitraum vom Initialisierungsdatum mit dem jeweiligen TTR bis zum Wert des Initialisierungsquartals Q0 kann stark variieren</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08" name="Google Shape;108;p1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09" name="Google Shape;109;p1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10" name="Google Shape;110;p17"/>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11" name="Google Shape;111;p1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5</a:t>
            </a:fld>
            <a:endParaRPr b="1"/>
          </a:p>
        </p:txBody>
      </p:sp>
      <p:sp>
        <p:nvSpPr>
          <p:cNvPr id="112" name="Google Shape;112;p17"/>
          <p:cNvSpPr txBox="1"/>
          <p:nvPr/>
        </p:nvSpPr>
        <p:spPr>
          <a:xfrm>
            <a:off x="414900" y="95772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Verfahren: </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Punktspielinitialisierung (P): </a:t>
            </a:r>
            <a:endParaRPr sz="1800">
              <a:solidFill>
                <a:schemeClr val="dk2"/>
              </a:solidFill>
              <a:latin typeface="Lato"/>
              <a:ea typeface="Lato"/>
              <a:cs typeface="Lato"/>
              <a:sym typeface="Lato"/>
            </a:endParaRPr>
          </a:p>
          <a:p>
            <a:pPr marL="914400" lvl="0" indent="0" algn="just" rtl="0">
              <a:spcBef>
                <a:spcPts val="0"/>
              </a:spcBef>
              <a:spcAft>
                <a:spcPts val="0"/>
              </a:spcAft>
              <a:buNone/>
            </a:pPr>
            <a:r>
              <a:rPr lang="de">
                <a:solidFill>
                  <a:schemeClr val="dk2"/>
                </a:solidFill>
                <a:latin typeface="Lato"/>
                <a:ea typeface="Lato"/>
                <a:cs typeface="Lato"/>
                <a:sym typeface="Lato"/>
              </a:rPr>
              <a:t>Dafür werden die Ratingwerte aller Spieler der anderen Gruppenmannschaften, die auch auf diesem Platz gemeldet sind, genommen und deren Durchschnitt errechnet. Das ganze geschieht mit den Ratingwerten, die diese Spieler direkt vordem ersten Wettkampf des neuen Spielers besitzen. Der so errechnete Durchschnittswert der Gegner ergibt dann das initiale Rating des neuen Spielers.</a:t>
            </a:r>
            <a:endParaRPr>
              <a:solidFill>
                <a:schemeClr val="dk2"/>
              </a:solidFill>
              <a:latin typeface="Lato"/>
              <a:ea typeface="Lato"/>
              <a:cs typeface="Lato"/>
              <a:sym typeface="Lato"/>
            </a:endParaRPr>
          </a:p>
          <a:p>
            <a:pPr marL="914400" lvl="0" indent="0" algn="just" rtl="0">
              <a:spcBef>
                <a:spcPts val="0"/>
              </a:spcBef>
              <a:spcAft>
                <a:spcPts val="0"/>
              </a:spcAft>
              <a:buClr>
                <a:schemeClr val="dk2"/>
              </a:buClr>
              <a:buSzPts val="1100"/>
              <a:buFont typeface="Arial"/>
              <a:buNone/>
            </a:pPr>
            <a:endParaRPr sz="15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Tunierinitalisierung (T): </a:t>
            </a:r>
            <a:endParaRPr sz="1800">
              <a:solidFill>
                <a:schemeClr val="dk2"/>
              </a:solidFill>
              <a:latin typeface="Lato"/>
              <a:ea typeface="Lato"/>
              <a:cs typeface="Lato"/>
              <a:sym typeface="Lato"/>
            </a:endParaRPr>
          </a:p>
          <a:p>
            <a:pPr marL="914400" lvl="0" indent="0" algn="just" rtl="0">
              <a:spcBef>
                <a:spcPts val="0"/>
              </a:spcBef>
              <a:spcAft>
                <a:spcPts val="0"/>
              </a:spcAft>
              <a:buNone/>
            </a:pPr>
            <a:r>
              <a:rPr lang="de">
                <a:solidFill>
                  <a:schemeClr val="dk2"/>
                </a:solidFill>
                <a:latin typeface="Lato"/>
                <a:ea typeface="Lato"/>
                <a:cs typeface="Lato"/>
                <a:sym typeface="Lato"/>
              </a:rPr>
              <a:t>Hier wird eine dynamische Turnier-Ersteinstufung vorgenommen. Dabei werden die Turnierspiele des neuen Spielers gegen alle Turnierteilnehmer mit einem TTR-Wert berücksichtigt und ein solcher Initialisierungswert ermittelt, der sich im Nachhinein bei der Ranglistenauswertung dieses Turniers nicht oder möglichst geringfügig ändert. (Es gelten extra Bedingungen bei ungeschlagenen oder sieglosen Spieler:innen)</a:t>
            </a:r>
            <a:endParaRPr>
              <a:solidFill>
                <a:schemeClr val="dk2"/>
              </a:solidFill>
              <a:latin typeface="Lato"/>
              <a:ea typeface="Lato"/>
              <a:cs typeface="Lato"/>
              <a:sym typeface="Lato"/>
            </a:endParaRPr>
          </a:p>
          <a:p>
            <a:pPr marL="91440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18" name="Google Shape;118;p1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19" name="Google Shape;119;p1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20" name="Google Shape;120;p18"/>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21" name="Google Shape;121;p1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6</a:t>
            </a:fld>
            <a:endParaRPr b="1"/>
          </a:p>
        </p:txBody>
      </p:sp>
      <p:sp>
        <p:nvSpPr>
          <p:cNvPr id="122" name="Google Shape;122;p18"/>
          <p:cNvSpPr txBox="1"/>
          <p:nvPr/>
        </p:nvSpPr>
        <p:spPr>
          <a:xfrm>
            <a:off x="414900" y="957725"/>
            <a:ext cx="8314200" cy="3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dirty="0">
                <a:solidFill>
                  <a:schemeClr val="dk2"/>
                </a:solidFill>
                <a:latin typeface="Lato"/>
                <a:ea typeface="Lato"/>
                <a:cs typeface="Lato"/>
                <a:sym typeface="Lato"/>
              </a:rPr>
              <a:t>Damit die TTR-Werte im Rahmen der dynamischen Initialisierungen – sowohl bei Punktspielen als auch bei Turnieren - nicht in zu kleine Zahlenbereiche geraten, gibt es altersabhängige Initialisierungsuntergrenzen. </a:t>
            </a:r>
            <a:endParaRPr sz="1800" dirty="0">
              <a:solidFill>
                <a:schemeClr val="dk2"/>
              </a:solidFill>
              <a:latin typeface="Lato"/>
              <a:ea typeface="Lato"/>
              <a:cs typeface="Lato"/>
              <a:sym typeface="Lato"/>
            </a:endParaRPr>
          </a:p>
          <a:p>
            <a:pPr marL="0" lvl="0" indent="0" algn="l" rtl="0">
              <a:spcBef>
                <a:spcPts val="0"/>
              </a:spcBef>
              <a:spcAft>
                <a:spcPts val="0"/>
              </a:spcAft>
              <a:buNone/>
            </a:pPr>
            <a:r>
              <a:rPr lang="de" sz="1800" dirty="0">
                <a:solidFill>
                  <a:schemeClr val="dk2"/>
                </a:solidFill>
                <a:latin typeface="Lato"/>
                <a:ea typeface="Lato"/>
                <a:cs typeface="Lato"/>
                <a:sym typeface="Lato"/>
              </a:rPr>
              <a:t>Diese betragen: </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900 Punkte für ≥ 18jährige männliche Anfänger</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800 Punkte für ≥ 18jährige weibliche Anfängerinnen </a:t>
            </a:r>
            <a:endParaRPr sz="1800" dirty="0">
              <a:solidFill>
                <a:schemeClr val="dk2"/>
              </a:solidFill>
              <a:latin typeface="Lato"/>
              <a:ea typeface="Lato"/>
              <a:cs typeface="Lato"/>
              <a:sym typeface="Lato"/>
            </a:endParaRPr>
          </a:p>
          <a:p>
            <a:pPr marL="0" lvl="0" indent="0" algn="l" rtl="0">
              <a:spcBef>
                <a:spcPts val="0"/>
              </a:spcBef>
              <a:spcAft>
                <a:spcPts val="0"/>
              </a:spcAft>
              <a:buNone/>
            </a:pPr>
            <a:endParaRPr sz="1800" dirty="0">
              <a:solidFill>
                <a:schemeClr val="dk2"/>
              </a:solidFill>
              <a:latin typeface="Lato"/>
              <a:ea typeface="Lato"/>
              <a:cs typeface="Lato"/>
              <a:sym typeface="Lato"/>
            </a:endParaRPr>
          </a:p>
          <a:p>
            <a:pPr marL="0" lvl="0" indent="0" algn="l" rtl="0">
              <a:spcBef>
                <a:spcPts val="0"/>
              </a:spcBef>
              <a:spcAft>
                <a:spcPts val="0"/>
              </a:spcAft>
              <a:buNone/>
            </a:pPr>
            <a:r>
              <a:rPr lang="de" sz="1800" dirty="0">
                <a:solidFill>
                  <a:schemeClr val="dk2"/>
                </a:solidFill>
                <a:latin typeface="Lato"/>
                <a:ea typeface="Lato"/>
                <a:cs typeface="Lato"/>
                <a:sym typeface="Lato"/>
              </a:rPr>
              <a:t>Pro Jahr, das ein Anfänger jünger ist, sinkt seine Initialisierungs-Mindestpunktzahl um 15 Punkte ab, bis zu sechs Jahren.</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720 Punkte für ≤ 6jährige männliche Anfänger</a:t>
            </a:r>
            <a:endParaRPr sz="1800" dirty="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dirty="0">
                <a:solidFill>
                  <a:schemeClr val="dk2"/>
                </a:solidFill>
                <a:latin typeface="Lato"/>
                <a:ea typeface="Lato"/>
                <a:cs typeface="Lato"/>
                <a:sym typeface="Lato"/>
              </a:rPr>
              <a:t>620 Punkte für ≤ 6jährige weibliche Anfängerinnen</a:t>
            </a:r>
            <a:endParaRPr sz="1800" dirty="0">
              <a:solidFill>
                <a:schemeClr val="dk2"/>
              </a:solidFill>
              <a:latin typeface="Lato"/>
              <a:ea typeface="Lato"/>
              <a:cs typeface="Lato"/>
              <a:sym typeface="Lato"/>
            </a:endParaRPr>
          </a:p>
          <a:p>
            <a:pPr marL="0" lvl="0" indent="0" algn="l" rtl="0">
              <a:spcBef>
                <a:spcPts val="0"/>
              </a:spcBef>
              <a:spcAft>
                <a:spcPts val="0"/>
              </a:spcAft>
              <a:buNone/>
            </a:pPr>
            <a:endParaRPr sz="1800" dirty="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28" name="Google Shape;128;p19"/>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29" name="Google Shape;129;p19"/>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30" name="Google Shape;130;p19"/>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31" name="Google Shape;131;p19"/>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7</a:t>
            </a:fld>
            <a:endParaRPr b="1"/>
          </a:p>
        </p:txBody>
      </p:sp>
      <p:sp>
        <p:nvSpPr>
          <p:cNvPr id="132" name="Google Shape;132;p19"/>
          <p:cNvSpPr txBox="1"/>
          <p:nvPr/>
        </p:nvSpPr>
        <p:spPr>
          <a:xfrm>
            <a:off x="414900" y="957725"/>
            <a:ext cx="8314200" cy="3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chemeClr val="dk2"/>
                </a:solidFill>
                <a:latin typeface="Lato"/>
                <a:ea typeface="Lato"/>
                <a:cs typeface="Lato"/>
                <a:sym typeface="Lato"/>
              </a:rPr>
              <a:t>TTRneu = TTRalt + Rundung auf ganze Zahlen[{(Resultat – erwartetes Resultat) x Änderungskonstante}]</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Änderungskonstante:</a:t>
            </a:r>
            <a:endParaRPr sz="18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500">
                <a:solidFill>
                  <a:schemeClr val="dk2"/>
                </a:solidFill>
                <a:latin typeface="Lato"/>
                <a:ea typeface="Lato"/>
                <a:cs typeface="Lato"/>
                <a:sym typeface="Lato"/>
              </a:rPr>
              <a:t>16 als Grundwert</a:t>
            </a:r>
            <a:endParaRPr sz="15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500">
                <a:solidFill>
                  <a:schemeClr val="dk2"/>
                </a:solidFill>
                <a:latin typeface="Lato"/>
                <a:ea typeface="Lato"/>
                <a:cs typeface="Lato"/>
                <a:sym typeface="Lato"/>
              </a:rPr>
              <a:t>+4 für 15 Einzel, wenn es in den letzten 365 Tagen keine bewertete Veranstaltung des Spielers gegeben hat</a:t>
            </a:r>
            <a:endParaRPr sz="15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+4, wenn die Anzahl bewerteter Einzel des Spielers &lt; 30 ist</a:t>
            </a:r>
            <a:endParaRPr sz="18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+4, wenn das Alter des Spielers &lt; 21 Jahre ist</a:t>
            </a:r>
            <a:endParaRPr sz="1800">
              <a:solidFill>
                <a:schemeClr val="dk2"/>
              </a:solidFill>
              <a:latin typeface="Lato"/>
              <a:ea typeface="Lato"/>
              <a:cs typeface="Lato"/>
              <a:sym typeface="Lato"/>
            </a:endParaRPr>
          </a:p>
          <a:p>
            <a:pPr marL="457200" lvl="0" indent="0" algn="l" rtl="0">
              <a:spcBef>
                <a:spcPts val="0"/>
              </a:spcBef>
              <a:spcAft>
                <a:spcPts val="0"/>
              </a:spcAft>
              <a:buNone/>
            </a:pPr>
            <a:r>
              <a:rPr lang="de" sz="1800">
                <a:solidFill>
                  <a:schemeClr val="dk2"/>
                </a:solidFill>
                <a:latin typeface="Lato"/>
                <a:ea typeface="Lato"/>
                <a:cs typeface="Lato"/>
                <a:sym typeface="Lato"/>
              </a:rPr>
              <a:t>+4, wenn das Alter des Spielers &lt; 16 Jahre ist</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QNSZ:</a:t>
            </a:r>
            <a:endParaRPr sz="1800">
              <a:solidFill>
                <a:schemeClr val="dk2"/>
              </a:solidFill>
              <a:latin typeface="Lato"/>
              <a:ea typeface="Lato"/>
              <a:cs typeface="Lato"/>
              <a:sym typeface="Lato"/>
            </a:endParaRPr>
          </a:p>
          <a:p>
            <a:pPr marL="0" lvl="0" indent="457200" algn="l" rtl="0">
              <a:spcBef>
                <a:spcPts val="0"/>
              </a:spcBef>
              <a:spcAft>
                <a:spcPts val="0"/>
              </a:spcAft>
              <a:buNone/>
            </a:pPr>
            <a:r>
              <a:rPr lang="de" sz="1800">
                <a:solidFill>
                  <a:schemeClr val="dk2"/>
                </a:solidFill>
                <a:latin typeface="Lato"/>
                <a:ea typeface="Lato"/>
                <a:cs typeface="Lato"/>
                <a:sym typeface="Lato"/>
              </a:rPr>
              <a:t>+6 TTR-Punkte/Quartal  für alle (aktiven) Spieler:innen unter 18</a:t>
            </a:r>
            <a:endParaRPr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39F02B9D-A733-A5BA-FB93-732E43A48CD4}"/>
            </a:ext>
          </a:extLst>
        </p:cNvPr>
        <p:cNvGrpSpPr/>
        <p:nvPr/>
      </p:nvGrpSpPr>
      <p:grpSpPr>
        <a:xfrm>
          <a:off x="0" y="0"/>
          <a:ext cx="0" cy="0"/>
          <a:chOff x="0" y="0"/>
          <a:chExt cx="0" cy="0"/>
        </a:xfrm>
      </p:grpSpPr>
      <p:sp>
        <p:nvSpPr>
          <p:cNvPr id="127" name="Google Shape;127;p19">
            <a:extLst>
              <a:ext uri="{FF2B5EF4-FFF2-40B4-BE49-F238E27FC236}">
                <a16:creationId xmlns:a16="http://schemas.microsoft.com/office/drawing/2014/main" id="{31BCFDA7-C7AB-1A89-228A-F56DEC37084E}"/>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28" name="Google Shape;128;p19">
            <a:extLst>
              <a:ext uri="{FF2B5EF4-FFF2-40B4-BE49-F238E27FC236}">
                <a16:creationId xmlns:a16="http://schemas.microsoft.com/office/drawing/2014/main" id="{1F1C4466-54EF-5549-7071-C15346BC83AF}"/>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29" name="Google Shape;129;p19">
            <a:extLst>
              <a:ext uri="{FF2B5EF4-FFF2-40B4-BE49-F238E27FC236}">
                <a16:creationId xmlns:a16="http://schemas.microsoft.com/office/drawing/2014/main" id="{48F1E6EE-AC62-FEA1-FD19-3399FD8A5978}"/>
              </a:ext>
            </a:extLst>
          </p:cNvPr>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30" name="Google Shape;130;p19">
            <a:extLst>
              <a:ext uri="{FF2B5EF4-FFF2-40B4-BE49-F238E27FC236}">
                <a16:creationId xmlns:a16="http://schemas.microsoft.com/office/drawing/2014/main" id="{D47DC3D1-DB4F-469B-7AAF-4E7FD8BA5BBC}"/>
              </a:ext>
            </a:extLst>
          </p:cNvPr>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31" name="Google Shape;131;p19">
            <a:extLst>
              <a:ext uri="{FF2B5EF4-FFF2-40B4-BE49-F238E27FC236}">
                <a16:creationId xmlns:a16="http://schemas.microsoft.com/office/drawing/2014/main" id="{3682C8B5-E7D3-7001-2B0E-98717BA5962E}"/>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8</a:t>
            </a:fld>
            <a:endParaRPr b="1"/>
          </a:p>
        </p:txBody>
      </p:sp>
      <p:pic>
        <p:nvPicPr>
          <p:cNvPr id="3" name="Grafik 2">
            <a:extLst>
              <a:ext uri="{FF2B5EF4-FFF2-40B4-BE49-F238E27FC236}">
                <a16:creationId xmlns:a16="http://schemas.microsoft.com/office/drawing/2014/main" id="{5C041D9E-3621-0C0E-B4F8-6696AB2AF0AD}"/>
              </a:ext>
            </a:extLst>
          </p:cNvPr>
          <p:cNvPicPr>
            <a:picLocks noChangeAspect="1"/>
          </p:cNvPicPr>
          <p:nvPr/>
        </p:nvPicPr>
        <p:blipFill>
          <a:blip r:embed="rId3"/>
          <a:stretch>
            <a:fillRect/>
          </a:stretch>
        </p:blipFill>
        <p:spPr>
          <a:xfrm>
            <a:off x="178126" y="407082"/>
            <a:ext cx="4378976" cy="2160000"/>
          </a:xfrm>
          <a:prstGeom prst="rect">
            <a:avLst/>
          </a:prstGeom>
        </p:spPr>
      </p:pic>
      <p:pic>
        <p:nvPicPr>
          <p:cNvPr id="5" name="Grafik 4">
            <a:extLst>
              <a:ext uri="{FF2B5EF4-FFF2-40B4-BE49-F238E27FC236}">
                <a16:creationId xmlns:a16="http://schemas.microsoft.com/office/drawing/2014/main" id="{11B351DD-CA36-5BE4-3EC4-F389AD87C97D}"/>
              </a:ext>
            </a:extLst>
          </p:cNvPr>
          <p:cNvPicPr>
            <a:picLocks noChangeAspect="1"/>
          </p:cNvPicPr>
          <p:nvPr/>
        </p:nvPicPr>
        <p:blipFill>
          <a:blip r:embed="rId4"/>
          <a:stretch>
            <a:fillRect/>
          </a:stretch>
        </p:blipFill>
        <p:spPr>
          <a:xfrm>
            <a:off x="4563534" y="407082"/>
            <a:ext cx="4378976" cy="2160000"/>
          </a:xfrm>
          <a:prstGeom prst="rect">
            <a:avLst/>
          </a:prstGeom>
        </p:spPr>
      </p:pic>
      <p:pic>
        <p:nvPicPr>
          <p:cNvPr id="7" name="Grafik 6">
            <a:extLst>
              <a:ext uri="{FF2B5EF4-FFF2-40B4-BE49-F238E27FC236}">
                <a16:creationId xmlns:a16="http://schemas.microsoft.com/office/drawing/2014/main" id="{BD0AFD9D-DB86-AF7D-128B-648F1848D96E}"/>
              </a:ext>
            </a:extLst>
          </p:cNvPr>
          <p:cNvPicPr>
            <a:picLocks noChangeAspect="1"/>
          </p:cNvPicPr>
          <p:nvPr/>
        </p:nvPicPr>
        <p:blipFill>
          <a:blip r:embed="rId5"/>
          <a:stretch>
            <a:fillRect/>
          </a:stretch>
        </p:blipFill>
        <p:spPr>
          <a:xfrm>
            <a:off x="175363" y="2579859"/>
            <a:ext cx="4375989" cy="2160000"/>
          </a:xfrm>
          <a:prstGeom prst="rect">
            <a:avLst/>
          </a:prstGeom>
        </p:spPr>
      </p:pic>
      <p:pic>
        <p:nvPicPr>
          <p:cNvPr id="9" name="Grafik 8">
            <a:extLst>
              <a:ext uri="{FF2B5EF4-FFF2-40B4-BE49-F238E27FC236}">
                <a16:creationId xmlns:a16="http://schemas.microsoft.com/office/drawing/2014/main" id="{7E38E838-1AB7-E072-A908-A87A2BBB2861}"/>
              </a:ext>
            </a:extLst>
          </p:cNvPr>
          <p:cNvPicPr>
            <a:picLocks noChangeAspect="1"/>
          </p:cNvPicPr>
          <p:nvPr/>
        </p:nvPicPr>
        <p:blipFill>
          <a:blip r:embed="rId6"/>
          <a:stretch>
            <a:fillRect/>
          </a:stretch>
        </p:blipFill>
        <p:spPr>
          <a:xfrm>
            <a:off x="4563785" y="2579859"/>
            <a:ext cx="4373006" cy="2160000"/>
          </a:xfrm>
          <a:prstGeom prst="rect">
            <a:avLst/>
          </a:prstGeom>
        </p:spPr>
      </p:pic>
    </p:spTree>
    <p:extLst>
      <p:ext uri="{BB962C8B-B14F-4D97-AF65-F5344CB8AC3E}">
        <p14:creationId xmlns:p14="http://schemas.microsoft.com/office/powerpoint/2010/main" val="155510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48" name="Google Shape;148;p21"/>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49" name="Google Shape;149;p21"/>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150" name="Google Shape;150;p21"/>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51" name="Google Shape;151;p21"/>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9</a:t>
            </a:fld>
            <a:endParaRPr b="1"/>
          </a:p>
        </p:txBody>
      </p:sp>
      <p:sp>
        <p:nvSpPr>
          <p:cNvPr id="152" name="Google Shape;152;p21"/>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Wie ist die Verteilung neu initialisierter Spieler:innen? </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F6A00"/>
      </a:dk1>
      <a:lt1>
        <a:srgbClr val="FF6A00"/>
      </a:lt1>
      <a:dk2>
        <a:srgbClr val="000000"/>
      </a:dk2>
      <a:lt2>
        <a:srgbClr val="757575"/>
      </a:lt2>
      <a:accent1>
        <a:srgbClr val="01579B"/>
      </a:accent1>
      <a:accent2>
        <a:srgbClr val="27C7BD"/>
      </a:accent2>
      <a:accent3>
        <a:srgbClr val="0099E8"/>
      </a:accent3>
      <a:accent4>
        <a:srgbClr val="51B9A3"/>
      </a:accent4>
      <a:accent5>
        <a:srgbClr val="FF6A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1123</Words>
  <Application>Microsoft Office PowerPoint</Application>
  <PresentationFormat>Bildschirmpräsentation (16:9)</PresentationFormat>
  <Paragraphs>200</Paragraphs>
  <Slides>29</Slides>
  <Notes>29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Lato</vt:lpstr>
      <vt:lpstr>Arial</vt:lpstr>
      <vt:lpstr>Lato Black</vt:lpstr>
      <vt:lpstr>Raleway</vt:lpstr>
      <vt:lpstr>Swiss</vt:lpstr>
      <vt:lpstr>Analyse: Verfahren zur Initialisierung neuer Spieler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Fazit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Gencer, Niclas</cp:lastModifiedBy>
  <cp:revision>12</cp:revision>
  <dcterms:modified xsi:type="dcterms:W3CDTF">2025-07-04T20:17:06Z</dcterms:modified>
</cp:coreProperties>
</file>