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2" r:id="rId23"/>
    <p:sldId id="283" r:id="rId24"/>
    <p:sldId id="278" r:id="rId25"/>
    <p:sldId id="279" r:id="rId26"/>
    <p:sldId id="280" r:id="rId27"/>
    <p:sldId id="281" r:id="rId28"/>
    <p:sldId id="277" r:id="rId29"/>
    <p:sldId id="284" r:id="rId30"/>
  </p:sldIdLst>
  <p:sldSz cx="9144000" cy="5143500" type="screen16x9"/>
  <p:notesSz cx="6858000" cy="9144000"/>
  <p:embeddedFontLst>
    <p:embeddedFont>
      <p:font typeface="Lato" panose="020F0502020204030203" pitchFamily="34" charset="0"/>
      <p:regular r:id="rId32"/>
      <p:bold r:id="rId33"/>
      <p:italic r:id="rId34"/>
      <p:boldItalic r:id="rId35"/>
    </p:embeddedFont>
    <p:embeddedFont>
      <p:font typeface="Lato Black" panose="020F0502020204030203" pitchFamily="34" charset="0"/>
      <p:bold r:id="rId36"/>
      <p:boldItalic r:id="rId37"/>
    </p:embeddedFont>
    <p:embeddedFont>
      <p:font typeface="Raleway"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69">
          <p15:clr>
            <a:srgbClr val="747775"/>
          </p15:clr>
        </p15:guide>
        <p15:guide id="3" pos="261">
          <p15:clr>
            <a:srgbClr val="747775"/>
          </p15:clr>
        </p15:guide>
        <p15:guide id="4" pos="5499">
          <p15:clr>
            <a:srgbClr val="747775"/>
          </p15:clr>
        </p15:guide>
        <p15:guide id="5" orient="horz" pos="260">
          <p15:clr>
            <a:srgbClr val="747775"/>
          </p15:clr>
        </p15:guide>
        <p15:guide id="6" orient="horz" pos="680">
          <p15:clr>
            <a:srgbClr val="747775"/>
          </p15:clr>
        </p15:guide>
        <p15:guide id="7" orient="horz" pos="2980">
          <p15:clr>
            <a:srgbClr val="747775"/>
          </p15:clr>
        </p15:guide>
        <p15:guide id="8" orient="horz" pos="60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43F5B6-C191-4E2F-A5B0-899C475A2135}">
  <a:tblStyle styleId="{DE43F5B6-C191-4E2F-A5B0-899C475A21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48"/>
      </p:cViewPr>
      <p:guideLst>
        <p:guide orient="horz" pos="1620"/>
        <p:guide pos="2869"/>
        <p:guide pos="261"/>
        <p:guide pos="5499"/>
        <p:guide orient="horz" pos="260"/>
        <p:guide orient="horz" pos="680"/>
        <p:guide orient="horz" pos="2980"/>
        <p:guide orient="horz" pos="6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6b3de56a63_1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6b3de56a63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6b3de56a63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6b3de56a63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6b3de56a63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6b3de56a63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b3de56a63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b3de56a63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62a2c8c91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62a2c8c91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62a2c8c91c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62a2c8c91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62a2c8c91c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62a2c8c91c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62a2c8c91c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62a2c8c91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62a2c8c91c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62a2c8c91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62a2c8c91c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62a2c8c91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b3de56a63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b3de56a63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62a2c8c91c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62a2c8c91c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62a2c8c91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2a2c8c91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D97148BC-1126-662F-92AA-091C0B95FD73}"/>
            </a:ext>
          </a:extLst>
        </p:cNvPr>
        <p:cNvGrpSpPr/>
        <p:nvPr/>
      </p:nvGrpSpPr>
      <p:grpSpPr>
        <a:xfrm>
          <a:off x="0" y="0"/>
          <a:ext cx="0" cy="0"/>
          <a:chOff x="0" y="0"/>
          <a:chExt cx="0" cy="0"/>
        </a:xfrm>
      </p:grpSpPr>
      <p:sp>
        <p:nvSpPr>
          <p:cNvPr id="259" name="Google Shape;259;g362a2c8c91c_0_73:notes">
            <a:extLst>
              <a:ext uri="{FF2B5EF4-FFF2-40B4-BE49-F238E27FC236}">
                <a16:creationId xmlns:a16="http://schemas.microsoft.com/office/drawing/2014/main" id="{59177D3A-8610-AADB-8461-3E4F259763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2a2c8c91c_0_73:notes">
            <a:extLst>
              <a:ext uri="{FF2B5EF4-FFF2-40B4-BE49-F238E27FC236}">
                <a16:creationId xmlns:a16="http://schemas.microsoft.com/office/drawing/2014/main" id="{69E214EE-AF98-3577-C698-57E4214682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666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882D34A4-4DFD-47F6-B574-12198C6E7776}"/>
            </a:ext>
          </a:extLst>
        </p:cNvPr>
        <p:cNvGrpSpPr/>
        <p:nvPr/>
      </p:nvGrpSpPr>
      <p:grpSpPr>
        <a:xfrm>
          <a:off x="0" y="0"/>
          <a:ext cx="0" cy="0"/>
          <a:chOff x="0" y="0"/>
          <a:chExt cx="0" cy="0"/>
        </a:xfrm>
      </p:grpSpPr>
      <p:sp>
        <p:nvSpPr>
          <p:cNvPr id="259" name="Google Shape;259;g362a2c8c91c_0_73:notes">
            <a:extLst>
              <a:ext uri="{FF2B5EF4-FFF2-40B4-BE49-F238E27FC236}">
                <a16:creationId xmlns:a16="http://schemas.microsoft.com/office/drawing/2014/main" id="{91EC7D0F-AACB-04A3-A338-F291E31621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2a2c8c91c_0_73:notes">
            <a:extLst>
              <a:ext uri="{FF2B5EF4-FFF2-40B4-BE49-F238E27FC236}">
                <a16:creationId xmlns:a16="http://schemas.microsoft.com/office/drawing/2014/main" id="{5DBD4F3D-E8EC-5444-080D-92615A473F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822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62a2c8c91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62a2c8c91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62a2c8c91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62a2c8c91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62a2c8c91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62a2c8c91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62a2c8c91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62a2c8c91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62a2c8c91c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62a2c8c91c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a:extLst>
            <a:ext uri="{FF2B5EF4-FFF2-40B4-BE49-F238E27FC236}">
              <a16:creationId xmlns:a16="http://schemas.microsoft.com/office/drawing/2014/main" id="{C969AF3F-22F6-788A-4417-0DDAA4702A78}"/>
            </a:ext>
          </a:extLst>
        </p:cNvPr>
        <p:cNvGrpSpPr/>
        <p:nvPr/>
      </p:nvGrpSpPr>
      <p:grpSpPr>
        <a:xfrm>
          <a:off x="0" y="0"/>
          <a:ext cx="0" cy="0"/>
          <a:chOff x="0" y="0"/>
          <a:chExt cx="0" cy="0"/>
        </a:xfrm>
      </p:grpSpPr>
      <p:sp>
        <p:nvSpPr>
          <p:cNvPr id="304" name="Google Shape;304;g362a2c8c91c_0_39:notes">
            <a:extLst>
              <a:ext uri="{FF2B5EF4-FFF2-40B4-BE49-F238E27FC236}">
                <a16:creationId xmlns:a16="http://schemas.microsoft.com/office/drawing/2014/main" id="{38A03494-782D-9A4C-5C76-8932C054F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62a2c8c91c_0_39:notes">
            <a:extLst>
              <a:ext uri="{FF2B5EF4-FFF2-40B4-BE49-F238E27FC236}">
                <a16:creationId xmlns:a16="http://schemas.microsoft.com/office/drawing/2014/main" id="{A7B6F728-3767-3AF0-0D57-C5A4ED434C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58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6b3de56a63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6b3de56a63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6b3de56a63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6b3de56a63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6b3de56a63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6b3de56a6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6b3de56a63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6b3de56a63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62a2c8c91c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62a2c8c91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6b3de56a63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6b3de56a63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6b3de56a63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6b3de56a6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rgbClr val="FFF8F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1800750"/>
            <a:ext cx="6331500" cy="1542000"/>
          </a:xfrm>
          <a:prstGeom prst="rect">
            <a:avLst/>
          </a:prstGeom>
        </p:spPr>
        <p:txBody>
          <a:bodyPr spcFirstLastPara="1" wrap="square" lIns="91425" tIns="91425" rIns="91425" bIns="91425" anchor="ctr" anchorCtr="0">
            <a:normAutofit fontScale="90000"/>
          </a:bodyPr>
          <a:lstStyle/>
          <a:p>
            <a:pPr marL="0" marR="0" lvl="0" indent="0" algn="ctr" rtl="0">
              <a:lnSpc>
                <a:spcPct val="100000"/>
              </a:lnSpc>
              <a:spcBef>
                <a:spcPts val="0"/>
              </a:spcBef>
              <a:spcAft>
                <a:spcPts val="0"/>
              </a:spcAft>
              <a:buNone/>
            </a:pPr>
            <a:r>
              <a:rPr lang="de">
                <a:solidFill>
                  <a:srgbClr val="FF6A00"/>
                </a:solidFill>
              </a:rPr>
              <a:t>Analyse:</a:t>
            </a:r>
            <a:endParaRPr>
              <a:solidFill>
                <a:srgbClr val="FF6A00"/>
              </a:solidFill>
            </a:endParaRPr>
          </a:p>
          <a:p>
            <a:pPr marL="0" marR="0" lvl="0" indent="0" algn="ctr" rtl="0">
              <a:lnSpc>
                <a:spcPct val="100000"/>
              </a:lnSpc>
              <a:spcBef>
                <a:spcPts val="0"/>
              </a:spcBef>
              <a:spcAft>
                <a:spcPts val="0"/>
              </a:spcAft>
              <a:buNone/>
            </a:pPr>
            <a:r>
              <a:rPr lang="de">
                <a:solidFill>
                  <a:srgbClr val="FF6A00"/>
                </a:solidFill>
              </a:rPr>
              <a:t>Verfahren zur Initialisierung neuer Spieler</a:t>
            </a:r>
            <a:endParaRPr>
              <a:solidFill>
                <a:srgbClr val="FF6A00"/>
              </a:solidFill>
            </a:endParaRPr>
          </a:p>
        </p:txBody>
      </p:sp>
      <p:sp>
        <p:nvSpPr>
          <p:cNvPr id="73" name="Google Shape;73;p13"/>
          <p:cNvSpPr txBox="1"/>
          <p:nvPr/>
        </p:nvSpPr>
        <p:spPr>
          <a:xfrm>
            <a:off x="341025" y="422450"/>
            <a:ext cx="2030700" cy="6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800">
                <a:solidFill>
                  <a:srgbClr val="FF6A00"/>
                </a:solidFill>
                <a:latin typeface="Lato"/>
                <a:ea typeface="Lato"/>
                <a:cs typeface="Lato"/>
                <a:sym typeface="Lato"/>
              </a:rPr>
              <a:t>Niclas Gencer</a:t>
            </a:r>
            <a:endParaRPr sz="1800">
              <a:solidFill>
                <a:srgbClr val="FF6A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58" name="Google Shape;158;p22"/>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59" name="Google Shape;159;p22"/>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Initialisierungsverteilung</a:t>
            </a:r>
            <a:endParaRPr sz="1800">
              <a:solidFill>
                <a:schemeClr val="lt1"/>
              </a:solidFill>
              <a:latin typeface="Lato Black"/>
              <a:ea typeface="Lato Black"/>
              <a:cs typeface="Lato Black"/>
              <a:sym typeface="Lato Black"/>
            </a:endParaRPr>
          </a:p>
        </p:txBody>
      </p:sp>
      <p:sp>
        <p:nvSpPr>
          <p:cNvPr id="160" name="Google Shape;160;p22"/>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61" name="Google Shape;161;p22"/>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10</a:t>
            </a:fld>
            <a:endParaRPr b="1"/>
          </a:p>
        </p:txBody>
      </p:sp>
      <p:pic>
        <p:nvPicPr>
          <p:cNvPr id="162" name="Google Shape;162;p22"/>
          <p:cNvPicPr preferRelativeResize="0"/>
          <p:nvPr/>
        </p:nvPicPr>
        <p:blipFill>
          <a:blip r:embed="rId3">
            <a:alphaModFix/>
          </a:blip>
          <a:stretch>
            <a:fillRect/>
          </a:stretch>
        </p:blipFill>
        <p:spPr>
          <a:xfrm>
            <a:off x="1060024" y="433738"/>
            <a:ext cx="6871552" cy="41236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68" name="Google Shape;168;p23"/>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69" name="Google Shape;169;p23"/>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Initialisierungsverteilung</a:t>
            </a:r>
            <a:endParaRPr sz="1800">
              <a:solidFill>
                <a:schemeClr val="lt1"/>
              </a:solidFill>
              <a:latin typeface="Lato Black"/>
              <a:ea typeface="Lato Black"/>
              <a:cs typeface="Lato Black"/>
              <a:sym typeface="Lato Black"/>
            </a:endParaRPr>
          </a:p>
        </p:txBody>
      </p:sp>
      <p:sp>
        <p:nvSpPr>
          <p:cNvPr id="170" name="Google Shape;170;p23"/>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71" name="Google Shape;171;p23"/>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11</a:t>
            </a:fld>
            <a:endParaRPr b="1"/>
          </a:p>
        </p:txBody>
      </p:sp>
      <p:pic>
        <p:nvPicPr>
          <p:cNvPr id="172" name="Google Shape;172;p23"/>
          <p:cNvPicPr preferRelativeResize="0"/>
          <p:nvPr/>
        </p:nvPicPr>
        <p:blipFill>
          <a:blip r:embed="rId3">
            <a:alphaModFix/>
          </a:blip>
          <a:stretch>
            <a:fillRect/>
          </a:stretch>
        </p:blipFill>
        <p:spPr>
          <a:xfrm>
            <a:off x="1398274" y="581000"/>
            <a:ext cx="6131551" cy="40739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78" name="Google Shape;178;p24"/>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79" name="Google Shape;179;p24"/>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Initialisierungsverteilung</a:t>
            </a:r>
            <a:endParaRPr sz="1800">
              <a:solidFill>
                <a:schemeClr val="lt1"/>
              </a:solidFill>
              <a:latin typeface="Lato Black"/>
              <a:ea typeface="Lato Black"/>
              <a:cs typeface="Lato Black"/>
              <a:sym typeface="Lato Black"/>
            </a:endParaRPr>
          </a:p>
        </p:txBody>
      </p:sp>
      <p:sp>
        <p:nvSpPr>
          <p:cNvPr id="180" name="Google Shape;180;p24"/>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81" name="Google Shape;181;p24"/>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12</a:t>
            </a:fld>
            <a:endParaRPr b="1"/>
          </a:p>
        </p:txBody>
      </p:sp>
      <p:pic>
        <p:nvPicPr>
          <p:cNvPr id="182" name="Google Shape;182;p24"/>
          <p:cNvPicPr preferRelativeResize="0"/>
          <p:nvPr/>
        </p:nvPicPr>
        <p:blipFill>
          <a:blip r:embed="rId3">
            <a:alphaModFix/>
          </a:blip>
          <a:stretch>
            <a:fillRect/>
          </a:stretch>
        </p:blipFill>
        <p:spPr>
          <a:xfrm>
            <a:off x="432738" y="507912"/>
            <a:ext cx="8278525" cy="3411675"/>
          </a:xfrm>
          <a:prstGeom prst="rect">
            <a:avLst/>
          </a:prstGeom>
          <a:noFill/>
          <a:ln>
            <a:noFill/>
          </a:ln>
        </p:spPr>
      </p:pic>
      <p:graphicFrame>
        <p:nvGraphicFramePr>
          <p:cNvPr id="183" name="Google Shape;183;p24"/>
          <p:cNvGraphicFramePr/>
          <p:nvPr/>
        </p:nvGraphicFramePr>
        <p:xfrm>
          <a:off x="985700" y="3919575"/>
          <a:ext cx="3526000" cy="640020"/>
        </p:xfrm>
        <a:graphic>
          <a:graphicData uri="http://schemas.openxmlformats.org/drawingml/2006/table">
            <a:tbl>
              <a:tblPr>
                <a:noFill/>
                <a:tableStyleId>{DE43F5B6-C191-4E2F-A5B0-899C475A2135}</a:tableStyleId>
              </a:tblPr>
              <a:tblGrid>
                <a:gridCol w="705200">
                  <a:extLst>
                    <a:ext uri="{9D8B030D-6E8A-4147-A177-3AD203B41FA5}">
                      <a16:colId xmlns:a16="http://schemas.microsoft.com/office/drawing/2014/main" val="20000"/>
                    </a:ext>
                  </a:extLst>
                </a:gridCol>
                <a:gridCol w="705200">
                  <a:extLst>
                    <a:ext uri="{9D8B030D-6E8A-4147-A177-3AD203B41FA5}">
                      <a16:colId xmlns:a16="http://schemas.microsoft.com/office/drawing/2014/main" val="20001"/>
                    </a:ext>
                  </a:extLst>
                </a:gridCol>
                <a:gridCol w="705200">
                  <a:extLst>
                    <a:ext uri="{9D8B030D-6E8A-4147-A177-3AD203B41FA5}">
                      <a16:colId xmlns:a16="http://schemas.microsoft.com/office/drawing/2014/main" val="20002"/>
                    </a:ext>
                  </a:extLst>
                </a:gridCol>
                <a:gridCol w="705200">
                  <a:extLst>
                    <a:ext uri="{9D8B030D-6E8A-4147-A177-3AD203B41FA5}">
                      <a16:colId xmlns:a16="http://schemas.microsoft.com/office/drawing/2014/main" val="20003"/>
                    </a:ext>
                  </a:extLst>
                </a:gridCol>
                <a:gridCol w="705200">
                  <a:extLst>
                    <a:ext uri="{9D8B030D-6E8A-4147-A177-3AD203B41FA5}">
                      <a16:colId xmlns:a16="http://schemas.microsoft.com/office/drawing/2014/main" val="20004"/>
                    </a:ext>
                  </a:extLst>
                </a:gridCol>
              </a:tblGrid>
              <a:tr h="275550">
                <a:tc>
                  <a:txBody>
                    <a:bodyPr/>
                    <a:lstStyle/>
                    <a:p>
                      <a:pPr marL="0" lvl="0" indent="0" algn="l" rtl="0">
                        <a:spcBef>
                          <a:spcPts val="0"/>
                        </a:spcBef>
                        <a:spcAft>
                          <a:spcPts val="0"/>
                        </a:spcAft>
                        <a:buNone/>
                      </a:pPr>
                      <a:r>
                        <a:rPr lang="de" sz="900" b="1">
                          <a:latin typeface="Lato"/>
                          <a:ea typeface="Lato"/>
                          <a:cs typeface="Lato"/>
                          <a:sym typeface="Lato"/>
                        </a:rPr>
                        <a:t>min</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25%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50%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75%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std</a:t>
                      </a:r>
                      <a:endParaRPr sz="900" b="1">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275550">
                <a:tc>
                  <a:txBody>
                    <a:bodyPr/>
                    <a:lstStyle/>
                    <a:p>
                      <a:pPr marL="0" lvl="0" indent="0" algn="l" rtl="0">
                        <a:spcBef>
                          <a:spcPts val="0"/>
                        </a:spcBef>
                        <a:spcAft>
                          <a:spcPts val="0"/>
                        </a:spcAft>
                        <a:buNone/>
                      </a:pPr>
                      <a:r>
                        <a:rPr lang="de" sz="900" b="1">
                          <a:latin typeface="Lato"/>
                          <a:ea typeface="Lato"/>
                          <a:cs typeface="Lato"/>
                          <a:sym typeface="Lato"/>
                        </a:rPr>
                        <a:t>665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810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855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1040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153,4</a:t>
                      </a:r>
                      <a:endParaRPr sz="900" b="1">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84" name="Google Shape;184;p24"/>
          <p:cNvGraphicFramePr/>
          <p:nvPr/>
        </p:nvGraphicFramePr>
        <p:xfrm>
          <a:off x="4967925" y="3935238"/>
          <a:ext cx="3526000" cy="640020"/>
        </p:xfrm>
        <a:graphic>
          <a:graphicData uri="http://schemas.openxmlformats.org/drawingml/2006/table">
            <a:tbl>
              <a:tblPr>
                <a:noFill/>
                <a:tableStyleId>{DE43F5B6-C191-4E2F-A5B0-899C475A2135}</a:tableStyleId>
              </a:tblPr>
              <a:tblGrid>
                <a:gridCol w="705200">
                  <a:extLst>
                    <a:ext uri="{9D8B030D-6E8A-4147-A177-3AD203B41FA5}">
                      <a16:colId xmlns:a16="http://schemas.microsoft.com/office/drawing/2014/main" val="20000"/>
                    </a:ext>
                  </a:extLst>
                </a:gridCol>
                <a:gridCol w="705200">
                  <a:extLst>
                    <a:ext uri="{9D8B030D-6E8A-4147-A177-3AD203B41FA5}">
                      <a16:colId xmlns:a16="http://schemas.microsoft.com/office/drawing/2014/main" val="20001"/>
                    </a:ext>
                  </a:extLst>
                </a:gridCol>
                <a:gridCol w="705200">
                  <a:extLst>
                    <a:ext uri="{9D8B030D-6E8A-4147-A177-3AD203B41FA5}">
                      <a16:colId xmlns:a16="http://schemas.microsoft.com/office/drawing/2014/main" val="20002"/>
                    </a:ext>
                  </a:extLst>
                </a:gridCol>
                <a:gridCol w="705200">
                  <a:extLst>
                    <a:ext uri="{9D8B030D-6E8A-4147-A177-3AD203B41FA5}">
                      <a16:colId xmlns:a16="http://schemas.microsoft.com/office/drawing/2014/main" val="20003"/>
                    </a:ext>
                  </a:extLst>
                </a:gridCol>
                <a:gridCol w="705200">
                  <a:extLst>
                    <a:ext uri="{9D8B030D-6E8A-4147-A177-3AD203B41FA5}">
                      <a16:colId xmlns:a16="http://schemas.microsoft.com/office/drawing/2014/main" val="20004"/>
                    </a:ext>
                  </a:extLst>
                </a:gridCol>
              </a:tblGrid>
              <a:tr h="275550">
                <a:tc>
                  <a:txBody>
                    <a:bodyPr/>
                    <a:lstStyle/>
                    <a:p>
                      <a:pPr marL="0" lvl="0" indent="0" algn="l" rtl="0">
                        <a:spcBef>
                          <a:spcPts val="0"/>
                        </a:spcBef>
                        <a:spcAft>
                          <a:spcPts val="0"/>
                        </a:spcAft>
                        <a:buNone/>
                      </a:pPr>
                      <a:r>
                        <a:rPr lang="de" sz="900" b="1">
                          <a:latin typeface="Lato"/>
                          <a:ea typeface="Lato"/>
                          <a:cs typeface="Lato"/>
                          <a:sym typeface="Lato"/>
                        </a:rPr>
                        <a:t>min</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25%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50%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75%</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std</a:t>
                      </a:r>
                      <a:endParaRPr sz="900" b="1">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275550">
                <a:tc>
                  <a:txBody>
                    <a:bodyPr/>
                    <a:lstStyle/>
                    <a:p>
                      <a:pPr marL="0" lvl="0" indent="0" algn="l" rtl="0">
                        <a:spcBef>
                          <a:spcPts val="0"/>
                        </a:spcBef>
                        <a:spcAft>
                          <a:spcPts val="0"/>
                        </a:spcAft>
                        <a:buNone/>
                      </a:pPr>
                      <a:r>
                        <a:rPr lang="de" sz="900" b="1">
                          <a:latin typeface="Lato"/>
                          <a:ea typeface="Lato"/>
                          <a:cs typeface="Lato"/>
                          <a:sym typeface="Lato"/>
                        </a:rPr>
                        <a:t>620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780</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832</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929</a:t>
                      </a:r>
                      <a:endParaRPr sz="9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de" sz="900" b="1">
                          <a:latin typeface="Lato"/>
                          <a:ea typeface="Lato"/>
                          <a:cs typeface="Lato"/>
                          <a:sym typeface="Lato"/>
                        </a:rPr>
                        <a:t>164,9</a:t>
                      </a:r>
                      <a:endParaRPr sz="900" b="1">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90" name="Google Shape;190;p25"/>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91" name="Google Shape;191;p25"/>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Fragestellung</a:t>
            </a:r>
            <a:endParaRPr sz="1800">
              <a:solidFill>
                <a:schemeClr val="lt1"/>
              </a:solidFill>
              <a:latin typeface="Lato Black"/>
              <a:ea typeface="Lato Black"/>
              <a:cs typeface="Lato Black"/>
              <a:sym typeface="Lato Black"/>
            </a:endParaRPr>
          </a:p>
        </p:txBody>
      </p:sp>
      <p:sp>
        <p:nvSpPr>
          <p:cNvPr id="192" name="Google Shape;192;p25"/>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93" name="Google Shape;193;p25"/>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13</a:t>
            </a:fld>
            <a:endParaRPr b="1"/>
          </a:p>
        </p:txBody>
      </p:sp>
      <p:sp>
        <p:nvSpPr>
          <p:cNvPr id="194" name="Google Shape;194;p25"/>
          <p:cNvSpPr txBox="1"/>
          <p:nvPr/>
        </p:nvSpPr>
        <p:spPr>
          <a:xfrm>
            <a:off x="414900" y="870900"/>
            <a:ext cx="8314200" cy="3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2"/>
                </a:solidFill>
                <a:latin typeface="Lato"/>
                <a:ea typeface="Lato"/>
                <a:cs typeface="Lato"/>
                <a:sym typeface="Lato"/>
              </a:rPr>
              <a:t>Wie entwickeln sich die QTTRs der Spieler:innen nach Gruppen? </a:t>
            </a:r>
            <a:endParaRPr sz="1800">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00" name="Google Shape;200;p26"/>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01" name="Google Shape;201;p26"/>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Verfahren</a:t>
            </a:r>
            <a:endParaRPr sz="1800">
              <a:solidFill>
                <a:schemeClr val="lt1"/>
              </a:solidFill>
              <a:latin typeface="Lato Black"/>
              <a:ea typeface="Lato Black"/>
              <a:cs typeface="Lato Black"/>
              <a:sym typeface="Lato Black"/>
            </a:endParaRPr>
          </a:p>
        </p:txBody>
      </p:sp>
      <p:sp>
        <p:nvSpPr>
          <p:cNvPr id="202" name="Google Shape;202;p26"/>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14</a:t>
            </a:fld>
            <a:endParaRPr b="1"/>
          </a:p>
        </p:txBody>
      </p:sp>
      <p:pic>
        <p:nvPicPr>
          <p:cNvPr id="203" name="Google Shape;203;p26"/>
          <p:cNvPicPr preferRelativeResize="0"/>
          <p:nvPr/>
        </p:nvPicPr>
        <p:blipFill>
          <a:blip r:embed="rId3">
            <a:alphaModFix/>
          </a:blip>
          <a:stretch>
            <a:fillRect/>
          </a:stretch>
        </p:blipFill>
        <p:spPr>
          <a:xfrm>
            <a:off x="821534" y="558674"/>
            <a:ext cx="7500933" cy="4026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09" name="Google Shape;209;p27"/>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10" name="Google Shape;210;p27"/>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Verfahren</a:t>
            </a:r>
            <a:endParaRPr sz="1800">
              <a:solidFill>
                <a:schemeClr val="lt1"/>
              </a:solidFill>
              <a:latin typeface="Lato Black"/>
              <a:ea typeface="Lato Black"/>
              <a:cs typeface="Lato Black"/>
              <a:sym typeface="Lato Black"/>
            </a:endParaRPr>
          </a:p>
        </p:txBody>
      </p:sp>
      <p:sp>
        <p:nvSpPr>
          <p:cNvPr id="211" name="Google Shape;211;p27"/>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15</a:t>
            </a:fld>
            <a:endParaRPr b="1"/>
          </a:p>
        </p:txBody>
      </p:sp>
      <p:sp>
        <p:nvSpPr>
          <p:cNvPr id="212" name="Google Shape;212;p27"/>
          <p:cNvSpPr txBox="1"/>
          <p:nvPr/>
        </p:nvSpPr>
        <p:spPr>
          <a:xfrm>
            <a:off x="422400" y="1648200"/>
            <a:ext cx="8299200" cy="18471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de" sz="1800">
                <a:solidFill>
                  <a:schemeClr val="dk2"/>
                </a:solidFill>
                <a:latin typeface="Lato"/>
                <a:ea typeface="Lato"/>
                <a:cs typeface="Lato"/>
                <a:sym typeface="Lato"/>
              </a:rPr>
              <a:t>Es sind deutliche Unterschiede zwischen den Verfahren zu erkennen.</a:t>
            </a:r>
            <a:endParaRPr sz="1800">
              <a:solidFill>
                <a:schemeClr val="dk2"/>
              </a:solidFill>
              <a:latin typeface="Lato"/>
              <a:ea typeface="Lato"/>
              <a:cs typeface="Lato"/>
              <a:sym typeface="Lato"/>
            </a:endParaRPr>
          </a:p>
          <a:p>
            <a:pPr marL="0" lvl="0" indent="0" algn="ctr" rtl="0">
              <a:spcBef>
                <a:spcPts val="0"/>
              </a:spcBef>
              <a:spcAft>
                <a:spcPts val="0"/>
              </a:spcAft>
              <a:buNone/>
            </a:pPr>
            <a:r>
              <a:rPr lang="de" sz="1800">
                <a:solidFill>
                  <a:schemeClr val="dk2"/>
                </a:solidFill>
                <a:latin typeface="Lato"/>
                <a:ea typeface="Lato"/>
                <a:cs typeface="Lato"/>
                <a:sym typeface="Lato"/>
              </a:rPr>
              <a:t>Die Turnierinitialisierung scheint etwas besser zu funktionieren, wobei diese einen klar positiven Entwicklungseffekt hat, welchen man detaillierter betrachten müsste.</a:t>
            </a:r>
            <a:endParaRPr sz="1800">
              <a:solidFill>
                <a:schemeClr val="dk2"/>
              </a:solidFill>
              <a:latin typeface="Lato"/>
              <a:ea typeface="Lato"/>
              <a:cs typeface="Lato"/>
              <a:sym typeface="Lato"/>
            </a:endParaRPr>
          </a:p>
          <a:p>
            <a:pPr marL="0" lvl="0" indent="0" algn="ctr" rtl="0">
              <a:spcBef>
                <a:spcPts val="0"/>
              </a:spcBef>
              <a:spcAft>
                <a:spcPts val="0"/>
              </a:spcAft>
              <a:buNone/>
            </a:pPr>
            <a:endParaRPr sz="1800">
              <a:solidFill>
                <a:schemeClr val="dk2"/>
              </a:solidFill>
              <a:latin typeface="Lato"/>
              <a:ea typeface="Lato"/>
              <a:cs typeface="Lato"/>
              <a:sym typeface="Lato"/>
            </a:endParaRPr>
          </a:p>
          <a:p>
            <a:pPr marL="0" lvl="0" indent="0" algn="ctr" rtl="0">
              <a:spcBef>
                <a:spcPts val="0"/>
              </a:spcBef>
              <a:spcAft>
                <a:spcPts val="0"/>
              </a:spcAft>
              <a:buNone/>
            </a:pPr>
            <a:r>
              <a:rPr lang="de" sz="1800">
                <a:solidFill>
                  <a:schemeClr val="dk2"/>
                </a:solidFill>
                <a:latin typeface="Lato"/>
                <a:ea typeface="Lato"/>
                <a:cs typeface="Lato"/>
                <a:sym typeface="Lato"/>
              </a:rPr>
              <a:t>Einfache Vermutung: Lernkurve  </a:t>
            </a:r>
            <a:endParaRPr sz="1800">
              <a:solidFill>
                <a:schemeClr val="dk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8"/>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18" name="Google Shape;218;p28"/>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19" name="Google Shape;219;p28"/>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Geschlecht</a:t>
            </a:r>
            <a:endParaRPr sz="1800">
              <a:solidFill>
                <a:schemeClr val="lt1"/>
              </a:solidFill>
              <a:latin typeface="Lato Black"/>
              <a:ea typeface="Lato Black"/>
              <a:cs typeface="Lato Black"/>
              <a:sym typeface="Lato Black"/>
            </a:endParaRPr>
          </a:p>
        </p:txBody>
      </p:sp>
      <p:sp>
        <p:nvSpPr>
          <p:cNvPr id="220" name="Google Shape;220;p28"/>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16</a:t>
            </a:fld>
            <a:endParaRPr b="1"/>
          </a:p>
        </p:txBody>
      </p:sp>
      <p:pic>
        <p:nvPicPr>
          <p:cNvPr id="221" name="Google Shape;221;p28" title="geschlecht_veranderung.png"/>
          <p:cNvPicPr preferRelativeResize="0"/>
          <p:nvPr/>
        </p:nvPicPr>
        <p:blipFill rotWithShape="1">
          <a:blip r:embed="rId3">
            <a:alphaModFix/>
          </a:blip>
          <a:srcRect/>
          <a:stretch/>
        </p:blipFill>
        <p:spPr>
          <a:xfrm>
            <a:off x="821534" y="558674"/>
            <a:ext cx="7500933" cy="40261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27" name="Google Shape;227;p29"/>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28" name="Google Shape;228;p29"/>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Geschlecht</a:t>
            </a:r>
            <a:endParaRPr sz="1800">
              <a:solidFill>
                <a:schemeClr val="lt1"/>
              </a:solidFill>
              <a:latin typeface="Lato Black"/>
              <a:ea typeface="Lato Black"/>
              <a:cs typeface="Lato Black"/>
              <a:sym typeface="Lato Black"/>
            </a:endParaRPr>
          </a:p>
        </p:txBody>
      </p:sp>
      <p:sp>
        <p:nvSpPr>
          <p:cNvPr id="229" name="Google Shape;229;p29"/>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17</a:t>
            </a:fld>
            <a:endParaRPr b="1"/>
          </a:p>
        </p:txBody>
      </p:sp>
      <p:sp>
        <p:nvSpPr>
          <p:cNvPr id="230" name="Google Shape;230;p29"/>
          <p:cNvSpPr txBox="1"/>
          <p:nvPr/>
        </p:nvSpPr>
        <p:spPr>
          <a:xfrm>
            <a:off x="429850" y="1793550"/>
            <a:ext cx="8299200" cy="15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2"/>
                </a:solidFill>
                <a:latin typeface="Lato"/>
                <a:ea typeface="Lato"/>
                <a:cs typeface="Lato"/>
                <a:sym typeface="Lato"/>
              </a:rPr>
              <a:t>Lässt vermuten, dass Spielerinnen etwas zu hoch initialisiert werden.</a:t>
            </a:r>
            <a:endParaRPr sz="1800">
              <a:solidFill>
                <a:schemeClr val="dk2"/>
              </a:solidFill>
              <a:latin typeface="Lato"/>
              <a:ea typeface="Lato"/>
              <a:cs typeface="Lato"/>
              <a:sym typeface="Lato"/>
            </a:endParaRPr>
          </a:p>
          <a:p>
            <a:pPr marL="0" lvl="0" indent="0" algn="ctr" rtl="0">
              <a:spcBef>
                <a:spcPts val="0"/>
              </a:spcBef>
              <a:spcAft>
                <a:spcPts val="0"/>
              </a:spcAft>
              <a:buNone/>
            </a:pPr>
            <a:r>
              <a:rPr lang="de" sz="1800">
                <a:solidFill>
                  <a:schemeClr val="dk2"/>
                </a:solidFill>
                <a:latin typeface="Lato"/>
                <a:ea typeface="Lato"/>
                <a:cs typeface="Lato"/>
                <a:sym typeface="Lato"/>
              </a:rPr>
              <a:t>Könnte aber evtl. durch andere Effekte oder qualitativ erklärbar sein.</a:t>
            </a:r>
            <a:endParaRPr sz="1800">
              <a:solidFill>
                <a:schemeClr val="dk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36" name="Google Shape;236;p30"/>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37" name="Google Shape;237;p30"/>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in Herkunft</a:t>
            </a:r>
            <a:endParaRPr sz="1800">
              <a:solidFill>
                <a:schemeClr val="lt1"/>
              </a:solidFill>
              <a:latin typeface="Lato Black"/>
              <a:ea typeface="Lato Black"/>
              <a:cs typeface="Lato Black"/>
              <a:sym typeface="Lato Black"/>
            </a:endParaRPr>
          </a:p>
        </p:txBody>
      </p:sp>
      <p:sp>
        <p:nvSpPr>
          <p:cNvPr id="238" name="Google Shape;238;p30"/>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18</a:t>
            </a:fld>
            <a:endParaRPr b="1"/>
          </a:p>
        </p:txBody>
      </p:sp>
      <p:pic>
        <p:nvPicPr>
          <p:cNvPr id="239" name="Google Shape;239;p30" title="herkunft_veranderung.png"/>
          <p:cNvPicPr preferRelativeResize="0"/>
          <p:nvPr/>
        </p:nvPicPr>
        <p:blipFill rotWithShape="1">
          <a:blip r:embed="rId3">
            <a:alphaModFix/>
          </a:blip>
          <a:srcRect/>
          <a:stretch/>
        </p:blipFill>
        <p:spPr>
          <a:xfrm>
            <a:off x="821534" y="558674"/>
            <a:ext cx="7500933" cy="40261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45" name="Google Shape;245;p31"/>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46" name="Google Shape;246;p31"/>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in Herkunft</a:t>
            </a:r>
            <a:endParaRPr sz="1800">
              <a:solidFill>
                <a:schemeClr val="lt1"/>
              </a:solidFill>
              <a:latin typeface="Lato Black"/>
              <a:ea typeface="Lato Black"/>
              <a:cs typeface="Lato Black"/>
              <a:sym typeface="Lato Black"/>
            </a:endParaRPr>
          </a:p>
        </p:txBody>
      </p:sp>
      <p:sp>
        <p:nvSpPr>
          <p:cNvPr id="247" name="Google Shape;247;p31"/>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19</a:t>
            </a:fld>
            <a:endParaRPr b="1"/>
          </a:p>
        </p:txBody>
      </p:sp>
      <p:sp>
        <p:nvSpPr>
          <p:cNvPr id="248" name="Google Shape;248;p31"/>
          <p:cNvSpPr txBox="1"/>
          <p:nvPr/>
        </p:nvSpPr>
        <p:spPr>
          <a:xfrm>
            <a:off x="429850" y="1793550"/>
            <a:ext cx="8299200" cy="15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2"/>
                </a:solidFill>
                <a:latin typeface="Lato"/>
                <a:ea typeface="Lato"/>
                <a:cs typeface="Lato"/>
                <a:sym typeface="Lato"/>
              </a:rPr>
              <a:t>Klare Tendenz nach oben. Internationale Spieler:innen werden auch im Sektor bis 1500 TTR vermehrt ‘unterschätzt’.</a:t>
            </a:r>
            <a:endParaRPr sz="1800">
              <a:solidFill>
                <a:schemeClr val="dk2"/>
              </a:solidFill>
              <a:latin typeface="Lato"/>
              <a:ea typeface="Lato"/>
              <a:cs typeface="Lato"/>
              <a:sym typeface="Lato"/>
            </a:endParaRPr>
          </a:p>
          <a:p>
            <a:pPr marL="0" lvl="0" indent="0" algn="ctr" rtl="0">
              <a:spcBef>
                <a:spcPts val="0"/>
              </a:spcBef>
              <a:spcAft>
                <a:spcPts val="0"/>
              </a:spcAft>
              <a:buNone/>
            </a:pPr>
            <a:endParaRPr sz="1800">
              <a:solidFill>
                <a:schemeClr val="dk2"/>
              </a:solidFill>
              <a:latin typeface="Lato"/>
              <a:ea typeface="Lato"/>
              <a:cs typeface="Lato"/>
              <a:sym typeface="Lato"/>
            </a:endParaRPr>
          </a:p>
          <a:p>
            <a:pPr marL="0" lvl="0" indent="0" algn="ctr" rtl="0">
              <a:spcBef>
                <a:spcPts val="0"/>
              </a:spcBef>
              <a:spcAft>
                <a:spcPts val="0"/>
              </a:spcAft>
              <a:buNone/>
            </a:pPr>
            <a:r>
              <a:rPr lang="de" sz="1200">
                <a:solidFill>
                  <a:schemeClr val="dk2"/>
                </a:solidFill>
                <a:latin typeface="Lato"/>
                <a:ea typeface="Lato"/>
                <a:cs typeface="Lato"/>
                <a:sym typeface="Lato"/>
              </a:rPr>
              <a:t>Qualitativ liegt das vermutlich daran, dass diese in internationalen Turnieren initialisiert werden, an denen Spieler:innen deutscher Nation teilnehmen, diese dann an weniger umfassender Datenlage in das System miteingebracht werden müssen.</a:t>
            </a:r>
            <a:endParaRPr sz="12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79" name="Google Shape;79;p14"/>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80" name="Google Shape;80;p14"/>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Ziel</a:t>
            </a:r>
            <a:endParaRPr sz="1800">
              <a:solidFill>
                <a:schemeClr val="lt1"/>
              </a:solidFill>
              <a:latin typeface="Lato Black"/>
              <a:ea typeface="Lato Black"/>
              <a:cs typeface="Lato Black"/>
              <a:sym typeface="Lato Black"/>
            </a:endParaRPr>
          </a:p>
        </p:txBody>
      </p:sp>
      <p:sp>
        <p:nvSpPr>
          <p:cNvPr id="81" name="Google Shape;81;p14"/>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2000">
                <a:solidFill>
                  <a:schemeClr val="dk2"/>
                </a:solidFill>
                <a:latin typeface="Lato"/>
                <a:ea typeface="Lato"/>
                <a:cs typeface="Lato"/>
                <a:sym typeface="Lato"/>
              </a:rPr>
              <a:t>Die aktuell genutzten Initialisierungsverfahren von neuen Tischtennisspieler:innen untersuchen und bewerten.</a:t>
            </a:r>
            <a:endParaRPr sz="2000">
              <a:solidFill>
                <a:schemeClr val="dk2"/>
              </a:solidFill>
              <a:latin typeface="Lato"/>
              <a:ea typeface="Lato"/>
              <a:cs typeface="Lato"/>
              <a:sym typeface="Lato"/>
            </a:endParaRPr>
          </a:p>
        </p:txBody>
      </p:sp>
      <p:sp>
        <p:nvSpPr>
          <p:cNvPr id="82" name="Google Shape;82;p14"/>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a:t>
            </a:fld>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54" name="Google Shape;254;p32"/>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55" name="Google Shape;255;p32"/>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Alter</a:t>
            </a:r>
            <a:endParaRPr sz="1800">
              <a:solidFill>
                <a:schemeClr val="lt1"/>
              </a:solidFill>
              <a:latin typeface="Lato Black"/>
              <a:ea typeface="Lato Black"/>
              <a:cs typeface="Lato Black"/>
              <a:sym typeface="Lato Black"/>
            </a:endParaRPr>
          </a:p>
        </p:txBody>
      </p:sp>
      <p:sp>
        <p:nvSpPr>
          <p:cNvPr id="256" name="Google Shape;256;p32"/>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20</a:t>
            </a:fld>
            <a:endParaRPr b="1"/>
          </a:p>
        </p:txBody>
      </p:sp>
      <p:pic>
        <p:nvPicPr>
          <p:cNvPr id="257" name="Google Shape;257;p32" title="alter_veranderung2_.png"/>
          <p:cNvPicPr preferRelativeResize="0"/>
          <p:nvPr/>
        </p:nvPicPr>
        <p:blipFill rotWithShape="1">
          <a:blip r:embed="rId3">
            <a:alphaModFix/>
          </a:blip>
          <a:srcRect l="396" r="396"/>
          <a:stretch/>
        </p:blipFill>
        <p:spPr>
          <a:xfrm>
            <a:off x="821534" y="558674"/>
            <a:ext cx="7500931" cy="402615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3"/>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63" name="Google Shape;263;p33"/>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64" name="Google Shape;264;p33"/>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Unterschied im Alter</a:t>
            </a:r>
            <a:endParaRPr sz="1800">
              <a:solidFill>
                <a:schemeClr val="lt1"/>
              </a:solidFill>
              <a:latin typeface="Lato Black"/>
              <a:ea typeface="Lato Black"/>
              <a:cs typeface="Lato Black"/>
              <a:sym typeface="Lato Black"/>
            </a:endParaRPr>
          </a:p>
        </p:txBody>
      </p:sp>
      <p:sp>
        <p:nvSpPr>
          <p:cNvPr id="265" name="Google Shape;265;p33"/>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21</a:t>
            </a:fld>
            <a:endParaRPr b="1"/>
          </a:p>
        </p:txBody>
      </p:sp>
      <p:sp>
        <p:nvSpPr>
          <p:cNvPr id="266" name="Google Shape;266;p33"/>
          <p:cNvSpPr txBox="1"/>
          <p:nvPr/>
        </p:nvSpPr>
        <p:spPr>
          <a:xfrm>
            <a:off x="429850" y="1793550"/>
            <a:ext cx="8299200" cy="159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2"/>
                </a:solidFill>
                <a:latin typeface="Lato"/>
                <a:ea typeface="Lato"/>
                <a:cs typeface="Lato"/>
                <a:sym typeface="Lato"/>
              </a:rPr>
              <a:t>Trotz der höheren Änderungskonstante und der QNSZ bleibt die Verteilung stabil und schlägt gegenüber den anderen Altersgruppen nicht anders aus.  </a:t>
            </a:r>
            <a:endParaRPr sz="1800">
              <a:solidFill>
                <a:schemeClr val="dk2"/>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a:extLst>
            <a:ext uri="{FF2B5EF4-FFF2-40B4-BE49-F238E27FC236}">
              <a16:creationId xmlns:a16="http://schemas.microsoft.com/office/drawing/2014/main" id="{CB20E88C-0410-7300-664B-E10CAE718618}"/>
            </a:ext>
          </a:extLst>
        </p:cNvPr>
        <p:cNvGrpSpPr/>
        <p:nvPr/>
      </p:nvGrpSpPr>
      <p:grpSpPr>
        <a:xfrm>
          <a:off x="0" y="0"/>
          <a:ext cx="0" cy="0"/>
          <a:chOff x="0" y="0"/>
          <a:chExt cx="0" cy="0"/>
        </a:xfrm>
      </p:grpSpPr>
      <p:sp>
        <p:nvSpPr>
          <p:cNvPr id="262" name="Google Shape;262;p33">
            <a:extLst>
              <a:ext uri="{FF2B5EF4-FFF2-40B4-BE49-F238E27FC236}">
                <a16:creationId xmlns:a16="http://schemas.microsoft.com/office/drawing/2014/main" id="{79784F5D-C527-7A2A-EEDC-3C15C3047126}"/>
              </a:ext>
            </a:extLst>
          </p:cNvPr>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63" name="Google Shape;263;p33">
            <a:extLst>
              <a:ext uri="{FF2B5EF4-FFF2-40B4-BE49-F238E27FC236}">
                <a16:creationId xmlns:a16="http://schemas.microsoft.com/office/drawing/2014/main" id="{D75DB31A-AB34-2156-D199-6E9F77F67510}"/>
              </a:ext>
            </a:extLst>
          </p:cNvPr>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64" name="Google Shape;264;p33">
            <a:extLst>
              <a:ext uri="{FF2B5EF4-FFF2-40B4-BE49-F238E27FC236}">
                <a16:creationId xmlns:a16="http://schemas.microsoft.com/office/drawing/2014/main" id="{890A6063-C43F-3597-6853-5A7AF1602904}"/>
              </a:ext>
            </a:extLst>
          </p:cNvPr>
          <p:cNvSpPr txBox="1"/>
          <p:nvPr/>
        </p:nvSpPr>
        <p:spPr>
          <a:xfrm>
            <a:off x="429850" y="26126"/>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dirty="0">
                <a:solidFill>
                  <a:schemeClr val="lt1"/>
                </a:solidFill>
                <a:latin typeface="Lato Black"/>
                <a:ea typeface="Lato Black"/>
                <a:cs typeface="Lato Black"/>
                <a:sym typeface="Lato Black"/>
              </a:rPr>
              <a:t>Fragestellung</a:t>
            </a:r>
            <a:endParaRPr sz="1800" dirty="0">
              <a:solidFill>
                <a:schemeClr val="lt1"/>
              </a:solidFill>
              <a:latin typeface="Lato Black"/>
              <a:ea typeface="Lato Black"/>
              <a:cs typeface="Lato Black"/>
              <a:sym typeface="Lato Black"/>
            </a:endParaRPr>
          </a:p>
        </p:txBody>
      </p:sp>
      <p:sp>
        <p:nvSpPr>
          <p:cNvPr id="265" name="Google Shape;265;p33">
            <a:extLst>
              <a:ext uri="{FF2B5EF4-FFF2-40B4-BE49-F238E27FC236}">
                <a16:creationId xmlns:a16="http://schemas.microsoft.com/office/drawing/2014/main" id="{A59B7213-485D-3D6B-1CBC-CACFEA209AEA}"/>
              </a:ext>
            </a:extLst>
          </p:cNvPr>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22</a:t>
            </a:fld>
            <a:endParaRPr b="1"/>
          </a:p>
        </p:txBody>
      </p:sp>
      <p:sp>
        <p:nvSpPr>
          <p:cNvPr id="266" name="Google Shape;266;p33">
            <a:extLst>
              <a:ext uri="{FF2B5EF4-FFF2-40B4-BE49-F238E27FC236}">
                <a16:creationId xmlns:a16="http://schemas.microsoft.com/office/drawing/2014/main" id="{80506E9B-17FE-DC4D-F26E-EC2A5E90396A}"/>
              </a:ext>
            </a:extLst>
          </p:cNvPr>
          <p:cNvSpPr txBox="1"/>
          <p:nvPr/>
        </p:nvSpPr>
        <p:spPr>
          <a:xfrm>
            <a:off x="404025" y="1776750"/>
            <a:ext cx="8299200" cy="1590000"/>
          </a:xfrm>
          <a:prstGeom prst="rect">
            <a:avLst/>
          </a:prstGeom>
          <a:noFill/>
          <a:ln>
            <a:noFill/>
          </a:ln>
        </p:spPr>
        <p:txBody>
          <a:bodyPr spcFirstLastPara="1" wrap="square" lIns="91425" tIns="91425" rIns="91425" bIns="91425" anchor="ctr" anchorCtr="0">
            <a:noAutofit/>
          </a:bodyPr>
          <a:lstStyle/>
          <a:p>
            <a:pPr algn="ctr"/>
            <a:r>
              <a:rPr lang="de-DE" sz="1800" dirty="0">
                <a:latin typeface="Lato" panose="020F0502020204030203" pitchFamily="34" charset="0"/>
                <a:ea typeface="Lato" panose="020F0502020204030203" pitchFamily="34" charset="0"/>
                <a:cs typeface="Lato" panose="020F0502020204030203" pitchFamily="34" charset="0"/>
              </a:rPr>
              <a:t>Gibt es Abhängigkeiten zwischen gespielten Spielen und TTR-Werten?</a:t>
            </a:r>
            <a:endParaRPr lang="de-DE" sz="180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78619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a:extLst>
            <a:ext uri="{FF2B5EF4-FFF2-40B4-BE49-F238E27FC236}">
              <a16:creationId xmlns:a16="http://schemas.microsoft.com/office/drawing/2014/main" id="{5030A93D-85A7-D1CA-E575-2F4D42508FEB}"/>
            </a:ext>
          </a:extLst>
        </p:cNvPr>
        <p:cNvGrpSpPr/>
        <p:nvPr/>
      </p:nvGrpSpPr>
      <p:grpSpPr>
        <a:xfrm>
          <a:off x="0" y="0"/>
          <a:ext cx="0" cy="0"/>
          <a:chOff x="0" y="0"/>
          <a:chExt cx="0" cy="0"/>
        </a:xfrm>
      </p:grpSpPr>
      <p:sp>
        <p:nvSpPr>
          <p:cNvPr id="262" name="Google Shape;262;p33">
            <a:extLst>
              <a:ext uri="{FF2B5EF4-FFF2-40B4-BE49-F238E27FC236}">
                <a16:creationId xmlns:a16="http://schemas.microsoft.com/office/drawing/2014/main" id="{F1DBB889-63E6-5EF3-FBE3-BFDE753E1BB4}"/>
              </a:ext>
            </a:extLst>
          </p:cNvPr>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63" name="Google Shape;263;p33">
            <a:extLst>
              <a:ext uri="{FF2B5EF4-FFF2-40B4-BE49-F238E27FC236}">
                <a16:creationId xmlns:a16="http://schemas.microsoft.com/office/drawing/2014/main" id="{1B5BC3E6-6310-0B64-4086-3F043E455EBA}"/>
              </a:ext>
            </a:extLst>
          </p:cNvPr>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64" name="Google Shape;264;p33">
            <a:extLst>
              <a:ext uri="{FF2B5EF4-FFF2-40B4-BE49-F238E27FC236}">
                <a16:creationId xmlns:a16="http://schemas.microsoft.com/office/drawing/2014/main" id="{55CD331A-AFE7-D59C-EFD5-23F5A1FFA41B}"/>
              </a:ext>
            </a:extLst>
          </p:cNvPr>
          <p:cNvSpPr txBox="1"/>
          <p:nvPr/>
        </p:nvSpPr>
        <p:spPr>
          <a:xfrm>
            <a:off x="429850" y="26126"/>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dirty="0">
                <a:solidFill>
                  <a:schemeClr val="lt1"/>
                </a:solidFill>
                <a:latin typeface="Lato Black"/>
                <a:ea typeface="Lato Black"/>
                <a:cs typeface="Lato Black"/>
                <a:sym typeface="Lato Black"/>
              </a:rPr>
              <a:t>Abhängigkeiten</a:t>
            </a:r>
            <a:endParaRPr sz="1800" dirty="0">
              <a:solidFill>
                <a:schemeClr val="lt1"/>
              </a:solidFill>
              <a:latin typeface="Lato Black"/>
              <a:ea typeface="Lato Black"/>
              <a:cs typeface="Lato Black"/>
              <a:sym typeface="Lato Black"/>
            </a:endParaRPr>
          </a:p>
        </p:txBody>
      </p:sp>
      <p:sp>
        <p:nvSpPr>
          <p:cNvPr id="265" name="Google Shape;265;p33">
            <a:extLst>
              <a:ext uri="{FF2B5EF4-FFF2-40B4-BE49-F238E27FC236}">
                <a16:creationId xmlns:a16="http://schemas.microsoft.com/office/drawing/2014/main" id="{5C766CB0-67CD-AD72-8D59-9F7D2EDAFD34}"/>
              </a:ext>
            </a:extLst>
          </p:cNvPr>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23</a:t>
            </a:fld>
            <a:endParaRPr b="1"/>
          </a:p>
        </p:txBody>
      </p:sp>
      <p:pic>
        <p:nvPicPr>
          <p:cNvPr id="1026" name="Picture 2">
            <a:extLst>
              <a:ext uri="{FF2B5EF4-FFF2-40B4-BE49-F238E27FC236}">
                <a16:creationId xmlns:a16="http://schemas.microsoft.com/office/drawing/2014/main" id="{BD8D61D4-305F-D747-2B73-26EC6F10EA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9226" y="589466"/>
            <a:ext cx="6645547" cy="3964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842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78" name="Google Shape;278;p35"/>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79" name="Google Shape;279;p35"/>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Fragestellung</a:t>
            </a:r>
            <a:endParaRPr sz="1800">
              <a:solidFill>
                <a:schemeClr val="lt1"/>
              </a:solidFill>
              <a:latin typeface="Lato Black"/>
              <a:ea typeface="Lato Black"/>
              <a:cs typeface="Lato Black"/>
              <a:sym typeface="Lato Black"/>
            </a:endParaRPr>
          </a:p>
        </p:txBody>
      </p:sp>
      <p:sp>
        <p:nvSpPr>
          <p:cNvPr id="280" name="Google Shape;280;p35"/>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281" name="Google Shape;281;p35"/>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24</a:t>
            </a:fld>
            <a:endParaRPr b="1"/>
          </a:p>
        </p:txBody>
      </p:sp>
      <p:sp>
        <p:nvSpPr>
          <p:cNvPr id="282" name="Google Shape;282;p35"/>
          <p:cNvSpPr txBox="1"/>
          <p:nvPr/>
        </p:nvSpPr>
        <p:spPr>
          <a:xfrm>
            <a:off x="414900" y="870900"/>
            <a:ext cx="8314200" cy="3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2"/>
                </a:solidFill>
                <a:latin typeface="Lato"/>
                <a:ea typeface="Lato"/>
                <a:cs typeface="Lato"/>
                <a:sym typeface="Lato"/>
              </a:rPr>
              <a:t>Verursachen die Initialisierungsuntergrenzen eine erhörte negative Entwicklung der QTTR? </a:t>
            </a:r>
            <a:endParaRPr sz="1800">
              <a:solidFill>
                <a:schemeClr val="dk2"/>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6"/>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88" name="Google Shape;288;p36"/>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89" name="Google Shape;289;p36"/>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Entwicklung der QTTR</a:t>
            </a:r>
            <a:endParaRPr sz="1800">
              <a:solidFill>
                <a:schemeClr val="lt1"/>
              </a:solidFill>
              <a:latin typeface="Lato Black"/>
              <a:ea typeface="Lato Black"/>
              <a:cs typeface="Lato Black"/>
              <a:sym typeface="Lato Black"/>
            </a:endParaRPr>
          </a:p>
        </p:txBody>
      </p:sp>
      <p:sp>
        <p:nvSpPr>
          <p:cNvPr id="290" name="Google Shape;290;p36"/>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25</a:t>
            </a:fld>
            <a:endParaRPr b="1"/>
          </a:p>
        </p:txBody>
      </p:sp>
      <p:pic>
        <p:nvPicPr>
          <p:cNvPr id="291" name="Google Shape;291;p36"/>
          <p:cNvPicPr preferRelativeResize="0"/>
          <p:nvPr/>
        </p:nvPicPr>
        <p:blipFill>
          <a:blip r:embed="rId3">
            <a:alphaModFix/>
          </a:blip>
          <a:stretch>
            <a:fillRect/>
          </a:stretch>
        </p:blipFill>
        <p:spPr>
          <a:xfrm>
            <a:off x="152400" y="931773"/>
            <a:ext cx="8839200" cy="3279955"/>
          </a:xfrm>
          <a:prstGeom prst="rect">
            <a:avLst/>
          </a:prstGeom>
          <a:noFill/>
          <a:ln>
            <a:noFill/>
          </a:ln>
        </p:spPr>
      </p:pic>
      <p:sp>
        <p:nvSpPr>
          <p:cNvPr id="292" name="Google Shape;292;p36"/>
          <p:cNvSpPr txBox="1"/>
          <p:nvPr/>
        </p:nvSpPr>
        <p:spPr>
          <a:xfrm>
            <a:off x="415025" y="4423500"/>
            <a:ext cx="3868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900">
                <a:solidFill>
                  <a:schemeClr val="dk2"/>
                </a:solidFill>
                <a:latin typeface="Lato"/>
                <a:ea typeface="Lato"/>
                <a:cs typeface="Lato"/>
                <a:sym typeface="Lato"/>
              </a:rPr>
              <a:t>*Werte auf männliche Spieler 18 und aufwärts reduziert</a:t>
            </a:r>
            <a:endParaRPr sz="700">
              <a:solidFill>
                <a:schemeClr val="dk2"/>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7"/>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298" name="Google Shape;298;p37"/>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299" name="Google Shape;299;p37"/>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Entwicklung der QTTR</a:t>
            </a:r>
            <a:endParaRPr sz="1800">
              <a:solidFill>
                <a:schemeClr val="lt1"/>
              </a:solidFill>
              <a:latin typeface="Lato Black"/>
              <a:ea typeface="Lato Black"/>
              <a:cs typeface="Lato Black"/>
              <a:sym typeface="Lato Black"/>
            </a:endParaRPr>
          </a:p>
        </p:txBody>
      </p:sp>
      <p:sp>
        <p:nvSpPr>
          <p:cNvPr id="300" name="Google Shape;300;p37"/>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26</a:t>
            </a:fld>
            <a:endParaRPr b="1"/>
          </a:p>
        </p:txBody>
      </p:sp>
      <p:sp>
        <p:nvSpPr>
          <p:cNvPr id="301" name="Google Shape;301;p37"/>
          <p:cNvSpPr txBox="1"/>
          <p:nvPr/>
        </p:nvSpPr>
        <p:spPr>
          <a:xfrm>
            <a:off x="415025" y="4423500"/>
            <a:ext cx="38688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900">
                <a:solidFill>
                  <a:schemeClr val="dk2"/>
                </a:solidFill>
                <a:latin typeface="Lato"/>
                <a:ea typeface="Lato"/>
                <a:cs typeface="Lato"/>
                <a:sym typeface="Lato"/>
              </a:rPr>
              <a:t>*Werte auf männliche Spieler 18 und aufwärts reduziert</a:t>
            </a:r>
            <a:endParaRPr sz="700">
              <a:solidFill>
                <a:schemeClr val="dk2"/>
              </a:solidFill>
              <a:latin typeface="Lato"/>
              <a:ea typeface="Lato"/>
              <a:cs typeface="Lato"/>
              <a:sym typeface="Lato"/>
            </a:endParaRPr>
          </a:p>
        </p:txBody>
      </p:sp>
      <p:pic>
        <p:nvPicPr>
          <p:cNvPr id="302" name="Google Shape;302;p37"/>
          <p:cNvPicPr preferRelativeResize="0"/>
          <p:nvPr/>
        </p:nvPicPr>
        <p:blipFill>
          <a:blip r:embed="rId3">
            <a:alphaModFix/>
          </a:blip>
          <a:stretch>
            <a:fillRect/>
          </a:stretch>
        </p:blipFill>
        <p:spPr>
          <a:xfrm>
            <a:off x="1183376" y="697600"/>
            <a:ext cx="6777249" cy="37483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308" name="Google Shape;308;p38"/>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309" name="Google Shape;309;p38"/>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Entwicklung der QTTR</a:t>
            </a:r>
            <a:endParaRPr sz="1800">
              <a:solidFill>
                <a:schemeClr val="lt1"/>
              </a:solidFill>
              <a:latin typeface="Lato Black"/>
              <a:ea typeface="Lato Black"/>
              <a:cs typeface="Lato Black"/>
              <a:sym typeface="Lato Black"/>
            </a:endParaRPr>
          </a:p>
        </p:txBody>
      </p:sp>
      <p:sp>
        <p:nvSpPr>
          <p:cNvPr id="310" name="Google Shape;310;p38"/>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27</a:t>
            </a:fld>
            <a:endParaRPr b="1"/>
          </a:p>
        </p:txBody>
      </p:sp>
      <p:sp>
        <p:nvSpPr>
          <p:cNvPr id="311" name="Google Shape;311;p38"/>
          <p:cNvSpPr txBox="1"/>
          <p:nvPr/>
        </p:nvSpPr>
        <p:spPr>
          <a:xfrm>
            <a:off x="415025" y="1326650"/>
            <a:ext cx="8314200" cy="226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2"/>
                </a:solidFill>
                <a:latin typeface="Lato"/>
                <a:ea typeface="Lato"/>
                <a:cs typeface="Lato"/>
                <a:sym typeface="Lato"/>
              </a:rPr>
              <a:t>Es scheint es nicht der Fall zu sein, dass die Initialisierungsuntergrenzen die Entwicklung signifikant beeinflussen.</a:t>
            </a:r>
            <a:endParaRPr sz="1800">
              <a:solidFill>
                <a:schemeClr val="dk2"/>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sp>
        <p:nvSpPr>
          <p:cNvPr id="272" name="Google Shape;272;p3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de"/>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6">
          <a:extLst>
            <a:ext uri="{FF2B5EF4-FFF2-40B4-BE49-F238E27FC236}">
              <a16:creationId xmlns:a16="http://schemas.microsoft.com/office/drawing/2014/main" id="{19452887-E19B-D050-F624-37F4FAFB089D}"/>
            </a:ext>
          </a:extLst>
        </p:cNvPr>
        <p:cNvGrpSpPr/>
        <p:nvPr/>
      </p:nvGrpSpPr>
      <p:grpSpPr>
        <a:xfrm>
          <a:off x="0" y="0"/>
          <a:ext cx="0" cy="0"/>
          <a:chOff x="0" y="0"/>
          <a:chExt cx="0" cy="0"/>
        </a:xfrm>
      </p:grpSpPr>
      <p:sp>
        <p:nvSpPr>
          <p:cNvPr id="307" name="Google Shape;307;p38">
            <a:extLst>
              <a:ext uri="{FF2B5EF4-FFF2-40B4-BE49-F238E27FC236}">
                <a16:creationId xmlns:a16="http://schemas.microsoft.com/office/drawing/2014/main" id="{5BB4CC44-0B60-8CB4-3AB0-B8E67468AB4E}"/>
              </a:ext>
            </a:extLst>
          </p:cNvPr>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308" name="Google Shape;308;p38">
            <a:extLst>
              <a:ext uri="{FF2B5EF4-FFF2-40B4-BE49-F238E27FC236}">
                <a16:creationId xmlns:a16="http://schemas.microsoft.com/office/drawing/2014/main" id="{077169F6-FADA-A65A-0754-C89E888A7CEC}"/>
              </a:ext>
            </a:extLst>
          </p:cNvPr>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309" name="Google Shape;309;p38">
            <a:extLst>
              <a:ext uri="{FF2B5EF4-FFF2-40B4-BE49-F238E27FC236}">
                <a16:creationId xmlns:a16="http://schemas.microsoft.com/office/drawing/2014/main" id="{AD8C328B-BABA-4EE7-672C-13267720176D}"/>
              </a:ext>
            </a:extLst>
          </p:cNvPr>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dirty="0">
                <a:solidFill>
                  <a:schemeClr val="lt1"/>
                </a:solidFill>
                <a:latin typeface="Lato Black"/>
                <a:ea typeface="Lato Black"/>
                <a:cs typeface="Lato Black"/>
                <a:sym typeface="Lato Black"/>
              </a:rPr>
              <a:t>Fazit</a:t>
            </a:r>
            <a:endParaRPr sz="1800" dirty="0">
              <a:solidFill>
                <a:schemeClr val="lt1"/>
              </a:solidFill>
              <a:latin typeface="Lato Black"/>
              <a:ea typeface="Lato Black"/>
              <a:cs typeface="Lato Black"/>
              <a:sym typeface="Lato Black"/>
            </a:endParaRPr>
          </a:p>
        </p:txBody>
      </p:sp>
      <p:sp>
        <p:nvSpPr>
          <p:cNvPr id="310" name="Google Shape;310;p38">
            <a:extLst>
              <a:ext uri="{FF2B5EF4-FFF2-40B4-BE49-F238E27FC236}">
                <a16:creationId xmlns:a16="http://schemas.microsoft.com/office/drawing/2014/main" id="{A3E1A7EB-80B6-8DF6-AF7B-A6C4BF24ABAB}"/>
              </a:ext>
            </a:extLst>
          </p:cNvPr>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29</a:t>
            </a:fld>
            <a:endParaRPr b="1"/>
          </a:p>
        </p:txBody>
      </p:sp>
      <p:sp>
        <p:nvSpPr>
          <p:cNvPr id="311" name="Google Shape;311;p38">
            <a:extLst>
              <a:ext uri="{FF2B5EF4-FFF2-40B4-BE49-F238E27FC236}">
                <a16:creationId xmlns:a16="http://schemas.microsoft.com/office/drawing/2014/main" id="{463F723E-5159-78CD-A5BD-A5D58E8BD522}"/>
              </a:ext>
            </a:extLst>
          </p:cNvPr>
          <p:cNvSpPr txBox="1"/>
          <p:nvPr/>
        </p:nvSpPr>
        <p:spPr>
          <a:xfrm>
            <a:off x="414900" y="1458918"/>
            <a:ext cx="8314200" cy="2260500"/>
          </a:xfrm>
          <a:prstGeom prst="rect">
            <a:avLst/>
          </a:prstGeom>
          <a:noFill/>
          <a:ln>
            <a:noFill/>
          </a:ln>
        </p:spPr>
        <p:txBody>
          <a:bodyPr spcFirstLastPara="1" wrap="square" lIns="91425" tIns="91425" rIns="91425" bIns="91425" anchor="ctr" anchorCtr="0">
            <a:noAutofit/>
          </a:bodyPr>
          <a:lstStyle/>
          <a:p>
            <a:pPr algn="ctr"/>
            <a:r>
              <a:rPr lang="de-DE" sz="1800" dirty="0">
                <a:latin typeface="Lato" panose="020F0502020204030203" pitchFamily="34" charset="0"/>
                <a:ea typeface="Lato" panose="020F0502020204030203" pitchFamily="34" charset="0"/>
                <a:cs typeface="Lato" panose="020F0502020204030203" pitchFamily="34" charset="0"/>
              </a:rPr>
              <a:t>Die Initialisierungen verlaufen generell gut, besonders da übermäßig Kinder und Jugendliche sich initialisieren und diese über die Änderungskonstante stärkere Anpassungen haben erreichen diese schnell ihren wahren TTR Wert.  Im Internationalen Bereich ist das System noch ausbaufähig, dafür ist das Rating aber im Kern auch nicht vorgesehen.</a:t>
            </a:r>
            <a:endParaRPr lang="de-DE" sz="180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22495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88" name="Google Shape;88;p15"/>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89" name="Google Shape;89;p15"/>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Untersuchungsrahmen</a:t>
            </a:r>
            <a:endParaRPr sz="1800">
              <a:solidFill>
                <a:schemeClr val="lt1"/>
              </a:solidFill>
              <a:latin typeface="Lato Black"/>
              <a:ea typeface="Lato Black"/>
              <a:cs typeface="Lato Black"/>
              <a:sym typeface="Lato Black"/>
            </a:endParaRPr>
          </a:p>
        </p:txBody>
      </p:sp>
      <p:sp>
        <p:nvSpPr>
          <p:cNvPr id="90" name="Google Shape;90;p15"/>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91" name="Google Shape;91;p15"/>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3</a:t>
            </a:fld>
            <a:endParaRPr b="1"/>
          </a:p>
        </p:txBody>
      </p:sp>
      <p:sp>
        <p:nvSpPr>
          <p:cNvPr id="92" name="Google Shape;92;p15"/>
          <p:cNvSpPr txBox="1"/>
          <p:nvPr/>
        </p:nvSpPr>
        <p:spPr>
          <a:xfrm>
            <a:off x="414650" y="1089475"/>
            <a:ext cx="8314200" cy="3401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Wir beschränken uns auf Spieler:innen, die: </a:t>
            </a:r>
            <a:endParaRPr sz="18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mit einem Wert von unter </a:t>
            </a:r>
            <a:r>
              <a:rPr lang="de" sz="1800" b="1" i="1">
                <a:solidFill>
                  <a:schemeClr val="dk2"/>
                </a:solidFill>
                <a:latin typeface="Lato"/>
                <a:ea typeface="Lato"/>
                <a:cs typeface="Lato"/>
                <a:sym typeface="Lato"/>
              </a:rPr>
              <a:t>1500 TTR</a:t>
            </a:r>
            <a:r>
              <a:rPr lang="de" sz="1800">
                <a:solidFill>
                  <a:schemeClr val="dk2"/>
                </a:solidFill>
                <a:latin typeface="Lato"/>
                <a:ea typeface="Lato"/>
                <a:cs typeface="Lato"/>
                <a:sym typeface="Lato"/>
              </a:rPr>
              <a:t> initialisiert wurden</a:t>
            </a:r>
            <a:endParaRPr sz="18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im Zeitraum </a:t>
            </a:r>
            <a:r>
              <a:rPr lang="de" sz="1800" b="1" i="1">
                <a:solidFill>
                  <a:schemeClr val="dk2"/>
                </a:solidFill>
                <a:latin typeface="Lato"/>
                <a:ea typeface="Lato"/>
                <a:cs typeface="Lato"/>
                <a:sym typeface="Lato"/>
              </a:rPr>
              <a:t>Q1 2020 bis Q1 2024</a:t>
            </a:r>
            <a:r>
              <a:rPr lang="de" sz="1800">
                <a:solidFill>
                  <a:schemeClr val="dk2"/>
                </a:solidFill>
                <a:latin typeface="Lato"/>
                <a:ea typeface="Lato"/>
                <a:cs typeface="Lato"/>
                <a:sym typeface="Lato"/>
              </a:rPr>
              <a:t> initialisiert worden sind</a:t>
            </a:r>
            <a:endParaRPr sz="18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noch als </a:t>
            </a:r>
            <a:r>
              <a:rPr lang="de" sz="1800" b="1" i="1">
                <a:solidFill>
                  <a:schemeClr val="dk2"/>
                </a:solidFill>
                <a:latin typeface="Lato"/>
                <a:ea typeface="Lato"/>
                <a:cs typeface="Lato"/>
                <a:sym typeface="Lato"/>
              </a:rPr>
              <a:t>aktiv</a:t>
            </a:r>
            <a:r>
              <a:rPr lang="de" sz="1800">
                <a:solidFill>
                  <a:schemeClr val="dk2"/>
                </a:solidFill>
                <a:latin typeface="Lato"/>
                <a:ea typeface="Lato"/>
                <a:cs typeface="Lato"/>
                <a:sym typeface="Lato"/>
              </a:rPr>
              <a:t> in der Datenbank hinterlegt sind</a:t>
            </a:r>
            <a:endParaRPr sz="18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b="1" i="1">
                <a:solidFill>
                  <a:schemeClr val="dk2"/>
                </a:solidFill>
                <a:latin typeface="Lato"/>
                <a:ea typeface="Lato"/>
                <a:cs typeface="Lato"/>
                <a:sym typeface="Lato"/>
              </a:rPr>
              <a:t>keine Inatktivitätsabzüge</a:t>
            </a:r>
            <a:r>
              <a:rPr lang="de" sz="1800">
                <a:solidFill>
                  <a:schemeClr val="dk2"/>
                </a:solidFill>
                <a:latin typeface="Lato"/>
                <a:ea typeface="Lato"/>
                <a:cs typeface="Lato"/>
                <a:sym typeface="Lato"/>
              </a:rPr>
              <a:t> erhalten haben</a:t>
            </a:r>
            <a:endParaRPr sz="18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mindestens </a:t>
            </a:r>
            <a:r>
              <a:rPr lang="de" sz="1800" b="1" i="1">
                <a:solidFill>
                  <a:schemeClr val="dk2"/>
                </a:solidFill>
                <a:latin typeface="Lato"/>
                <a:ea typeface="Lato"/>
                <a:cs typeface="Lato"/>
                <a:sym typeface="Lato"/>
              </a:rPr>
              <a:t>5 Einzel pro Quartal</a:t>
            </a:r>
            <a:r>
              <a:rPr lang="de" sz="1800">
                <a:solidFill>
                  <a:schemeClr val="dk2"/>
                </a:solidFill>
                <a:latin typeface="Lato"/>
                <a:ea typeface="Lato"/>
                <a:cs typeface="Lato"/>
                <a:sym typeface="Lato"/>
              </a:rPr>
              <a:t> gespielt haben</a:t>
            </a:r>
            <a:endParaRPr sz="1800">
              <a:solidFill>
                <a:schemeClr val="dk2"/>
              </a:solidFill>
              <a:latin typeface="Lato"/>
              <a:ea typeface="Lato"/>
              <a:cs typeface="Lato"/>
              <a:sym typeface="Lato"/>
            </a:endParaRPr>
          </a:p>
          <a:p>
            <a:pPr marL="914400" lvl="0" indent="0" algn="l" rtl="0">
              <a:spcBef>
                <a:spcPts val="0"/>
              </a:spcBef>
              <a:spcAft>
                <a:spcPts val="0"/>
              </a:spcAft>
              <a:buNone/>
            </a:pPr>
            <a:endParaRPr sz="180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Wir betrachten Entwicklungen nur anhand gegebener Quartalswerte</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98" name="Google Shape;98;p16"/>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99" name="Google Shape;99;p16"/>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Daten</a:t>
            </a:r>
            <a:endParaRPr sz="1800">
              <a:solidFill>
                <a:schemeClr val="lt1"/>
              </a:solidFill>
              <a:latin typeface="Lato Black"/>
              <a:ea typeface="Lato Black"/>
              <a:cs typeface="Lato Black"/>
              <a:sym typeface="Lato Black"/>
            </a:endParaRPr>
          </a:p>
        </p:txBody>
      </p:sp>
      <p:sp>
        <p:nvSpPr>
          <p:cNvPr id="100" name="Google Shape;100;p16"/>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01" name="Google Shape;101;p16"/>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4</a:t>
            </a:fld>
            <a:endParaRPr b="1"/>
          </a:p>
        </p:txBody>
      </p:sp>
      <p:sp>
        <p:nvSpPr>
          <p:cNvPr id="102" name="Google Shape;102;p16"/>
          <p:cNvSpPr txBox="1"/>
          <p:nvPr/>
        </p:nvSpPr>
        <p:spPr>
          <a:xfrm>
            <a:off x="414650" y="1089475"/>
            <a:ext cx="8314200" cy="3401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TTR-Werte: </a:t>
            </a:r>
            <a:endParaRPr sz="18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Der Initaliesierungswert als Ausgangspunkt für die meisten Analysen</a:t>
            </a:r>
            <a:endParaRPr sz="18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Darauf die Veränderung des Ratings im ersten Spieljahr in Quartalswerten Q0 bis Q4</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Problem: </a:t>
            </a:r>
            <a:endParaRPr sz="1800">
              <a:solidFill>
                <a:schemeClr val="dk2"/>
              </a:solidFill>
              <a:latin typeface="Lato"/>
              <a:ea typeface="Lato"/>
              <a:cs typeface="Lato"/>
              <a:sym typeface="Lato"/>
            </a:endParaRPr>
          </a:p>
          <a:p>
            <a:pPr marL="457200" lvl="0" indent="0" algn="l" rtl="0">
              <a:spcBef>
                <a:spcPts val="0"/>
              </a:spcBef>
              <a:spcAft>
                <a:spcPts val="0"/>
              </a:spcAft>
              <a:buNone/>
            </a:pPr>
            <a:r>
              <a:rPr lang="de" sz="1800">
                <a:solidFill>
                  <a:schemeClr val="dk2"/>
                </a:solidFill>
                <a:latin typeface="Lato"/>
                <a:ea typeface="Lato"/>
                <a:cs typeface="Lato"/>
                <a:sym typeface="Lato"/>
              </a:rPr>
              <a:t>Der Spielzeitraum vom Initialisierungsdatum mit dem jeweiligen TTR bis zum Wert des Initialisierungsquartals Q0 kann stark variieren</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08" name="Google Shape;108;p17"/>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09" name="Google Shape;109;p17"/>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Daten</a:t>
            </a:r>
            <a:endParaRPr sz="1800">
              <a:solidFill>
                <a:schemeClr val="lt1"/>
              </a:solidFill>
              <a:latin typeface="Lato Black"/>
              <a:ea typeface="Lato Black"/>
              <a:cs typeface="Lato Black"/>
              <a:sym typeface="Lato Black"/>
            </a:endParaRPr>
          </a:p>
        </p:txBody>
      </p:sp>
      <p:sp>
        <p:nvSpPr>
          <p:cNvPr id="110" name="Google Shape;110;p17"/>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11" name="Google Shape;111;p17"/>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5</a:t>
            </a:fld>
            <a:endParaRPr b="1"/>
          </a:p>
        </p:txBody>
      </p:sp>
      <p:sp>
        <p:nvSpPr>
          <p:cNvPr id="112" name="Google Shape;112;p17"/>
          <p:cNvSpPr txBox="1"/>
          <p:nvPr/>
        </p:nvSpPr>
        <p:spPr>
          <a:xfrm>
            <a:off x="414900" y="957725"/>
            <a:ext cx="8314200" cy="3401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Verfahren: </a:t>
            </a:r>
            <a:endParaRPr sz="18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Punktspielinitialisierung (P): </a:t>
            </a:r>
            <a:endParaRPr sz="1800">
              <a:solidFill>
                <a:schemeClr val="dk2"/>
              </a:solidFill>
              <a:latin typeface="Lato"/>
              <a:ea typeface="Lato"/>
              <a:cs typeface="Lato"/>
              <a:sym typeface="Lato"/>
            </a:endParaRPr>
          </a:p>
          <a:p>
            <a:pPr marL="914400" lvl="0" indent="0" algn="just" rtl="0">
              <a:spcBef>
                <a:spcPts val="0"/>
              </a:spcBef>
              <a:spcAft>
                <a:spcPts val="0"/>
              </a:spcAft>
              <a:buNone/>
            </a:pPr>
            <a:r>
              <a:rPr lang="de">
                <a:solidFill>
                  <a:schemeClr val="dk2"/>
                </a:solidFill>
                <a:latin typeface="Lato"/>
                <a:ea typeface="Lato"/>
                <a:cs typeface="Lato"/>
                <a:sym typeface="Lato"/>
              </a:rPr>
              <a:t>Dafür werden die Ratingwerte aller Spieler der anderen Gruppenmannschaften, die auch auf diesem Platz gemeldet sind, genommen und deren Durchschnitt errechnet. Das ganze geschieht mit den Ratingwerten, die diese Spieler direkt vordem ersten Wettkampf des neuen Spielers besitzen. Der so errechnete Durchschnittswert der Gegner ergibt dann das initiale Rating des neuen Spielers.</a:t>
            </a:r>
            <a:endParaRPr>
              <a:solidFill>
                <a:schemeClr val="dk2"/>
              </a:solidFill>
              <a:latin typeface="Lato"/>
              <a:ea typeface="Lato"/>
              <a:cs typeface="Lato"/>
              <a:sym typeface="Lato"/>
            </a:endParaRPr>
          </a:p>
          <a:p>
            <a:pPr marL="914400" lvl="0" indent="0" algn="just" rtl="0">
              <a:spcBef>
                <a:spcPts val="0"/>
              </a:spcBef>
              <a:spcAft>
                <a:spcPts val="0"/>
              </a:spcAft>
              <a:buClr>
                <a:schemeClr val="dk2"/>
              </a:buClr>
              <a:buSzPts val="1100"/>
              <a:buFont typeface="Arial"/>
              <a:buNone/>
            </a:pPr>
            <a:endParaRPr sz="1500">
              <a:solidFill>
                <a:schemeClr val="dk2"/>
              </a:solidFill>
              <a:latin typeface="Lato"/>
              <a:ea typeface="Lato"/>
              <a:cs typeface="Lato"/>
              <a:sym typeface="Lato"/>
            </a:endParaRPr>
          </a:p>
          <a:p>
            <a:pPr marL="914400" lvl="1"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Tunierinitalisierung (T): </a:t>
            </a:r>
            <a:endParaRPr sz="1800">
              <a:solidFill>
                <a:schemeClr val="dk2"/>
              </a:solidFill>
              <a:latin typeface="Lato"/>
              <a:ea typeface="Lato"/>
              <a:cs typeface="Lato"/>
              <a:sym typeface="Lato"/>
            </a:endParaRPr>
          </a:p>
          <a:p>
            <a:pPr marL="914400" lvl="0" indent="0" algn="just" rtl="0">
              <a:spcBef>
                <a:spcPts val="0"/>
              </a:spcBef>
              <a:spcAft>
                <a:spcPts val="0"/>
              </a:spcAft>
              <a:buNone/>
            </a:pPr>
            <a:r>
              <a:rPr lang="de">
                <a:solidFill>
                  <a:schemeClr val="dk2"/>
                </a:solidFill>
                <a:latin typeface="Lato"/>
                <a:ea typeface="Lato"/>
                <a:cs typeface="Lato"/>
                <a:sym typeface="Lato"/>
              </a:rPr>
              <a:t>Hier wird eine dynamische Turnier-Ersteinstufung vorgenommen. Dabei werden die Turnierspiele des neuen Spielers gegen alle Turnierteilnehmer mit einem TTR-Wert berücksichtigt und ein solcher Initialisierungswert ermittelt, der sich im Nachhinein bei der Ranglistenauswertung dieses Turniers nicht oder möglichst geringfügig ändert. (Es gelten extra Bedingungen bei ungeschlagenen oder sieglosen Spieler:innen)</a:t>
            </a:r>
            <a:endParaRPr>
              <a:solidFill>
                <a:schemeClr val="dk2"/>
              </a:solidFill>
              <a:latin typeface="Lato"/>
              <a:ea typeface="Lato"/>
              <a:cs typeface="Lato"/>
              <a:sym typeface="Lato"/>
            </a:endParaRPr>
          </a:p>
          <a:p>
            <a:pPr marL="914400" lvl="0" indent="0" algn="l" rtl="0">
              <a:spcBef>
                <a:spcPts val="0"/>
              </a:spcBef>
              <a:spcAft>
                <a:spcPts val="0"/>
              </a:spcAft>
              <a:buNone/>
            </a:pPr>
            <a:endParaRPr sz="18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18" name="Google Shape;118;p18"/>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19" name="Google Shape;119;p18"/>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Daten</a:t>
            </a:r>
            <a:endParaRPr sz="1800">
              <a:solidFill>
                <a:schemeClr val="lt1"/>
              </a:solidFill>
              <a:latin typeface="Lato Black"/>
              <a:ea typeface="Lato Black"/>
              <a:cs typeface="Lato Black"/>
              <a:sym typeface="Lato Black"/>
            </a:endParaRPr>
          </a:p>
        </p:txBody>
      </p:sp>
      <p:sp>
        <p:nvSpPr>
          <p:cNvPr id="120" name="Google Shape;120;p18"/>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21" name="Google Shape;121;p18"/>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6</a:t>
            </a:fld>
            <a:endParaRPr b="1"/>
          </a:p>
        </p:txBody>
      </p:sp>
      <p:sp>
        <p:nvSpPr>
          <p:cNvPr id="122" name="Google Shape;122;p18"/>
          <p:cNvSpPr txBox="1"/>
          <p:nvPr/>
        </p:nvSpPr>
        <p:spPr>
          <a:xfrm>
            <a:off x="414900" y="957725"/>
            <a:ext cx="8314200" cy="340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800">
                <a:solidFill>
                  <a:schemeClr val="dk2"/>
                </a:solidFill>
                <a:latin typeface="Lato"/>
                <a:ea typeface="Lato"/>
                <a:cs typeface="Lato"/>
                <a:sym typeface="Lato"/>
              </a:rPr>
              <a:t>Damit die TTR-Werte im Rahmen der dynamischen Initialisierungen – sowohl bei Punktspielen als auch bei Turnieren - nicht in zu kleine Zahlenbereiche geraten, gibt es altersabhängige Initialisierungsuntergrenzen. </a:t>
            </a:r>
            <a:endParaRPr sz="1800">
              <a:solidFill>
                <a:schemeClr val="dk2"/>
              </a:solidFill>
              <a:latin typeface="Lato"/>
              <a:ea typeface="Lato"/>
              <a:cs typeface="Lato"/>
              <a:sym typeface="Lato"/>
            </a:endParaRPr>
          </a:p>
          <a:p>
            <a:pPr marL="0" lvl="0" indent="0" algn="l" rtl="0">
              <a:spcBef>
                <a:spcPts val="0"/>
              </a:spcBef>
              <a:spcAft>
                <a:spcPts val="0"/>
              </a:spcAft>
              <a:buNone/>
            </a:pPr>
            <a:r>
              <a:rPr lang="de" sz="1800">
                <a:solidFill>
                  <a:schemeClr val="dk2"/>
                </a:solidFill>
                <a:latin typeface="Lato"/>
                <a:ea typeface="Lato"/>
                <a:cs typeface="Lato"/>
                <a:sym typeface="Lato"/>
              </a:rPr>
              <a:t>Diese betragen: </a:t>
            </a:r>
            <a:endParaRPr sz="180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900 Punkte für ≥ 18jährige männliche Anfänger</a:t>
            </a:r>
            <a:endParaRPr sz="180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800 Punkte für ≥ 18jährige weibliche Anfängerinnen </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r>
              <a:rPr lang="de" sz="1800">
                <a:solidFill>
                  <a:schemeClr val="dk2"/>
                </a:solidFill>
                <a:latin typeface="Lato"/>
                <a:ea typeface="Lato"/>
                <a:cs typeface="Lato"/>
                <a:sym typeface="Lato"/>
              </a:rPr>
              <a:t>Pro Jahr, das ein Anfänger jünger ist, sinkt seine Initialisierungs-Mindestpunktzahl um 15 Punkte ab, bis zu sechs Jahren.</a:t>
            </a:r>
            <a:endParaRPr sz="180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720 Punkte für ≤ 6jährige männliche Anfänger</a:t>
            </a:r>
            <a:endParaRPr sz="1800">
              <a:solidFill>
                <a:schemeClr val="dk2"/>
              </a:solidFill>
              <a:latin typeface="Lato"/>
              <a:ea typeface="Lato"/>
              <a:cs typeface="Lato"/>
              <a:sym typeface="Lato"/>
            </a:endParaRPr>
          </a:p>
          <a:p>
            <a:pPr marL="457200" lvl="0" indent="-342900" algn="l" rtl="0">
              <a:spcBef>
                <a:spcPts val="0"/>
              </a:spcBef>
              <a:spcAft>
                <a:spcPts val="0"/>
              </a:spcAft>
              <a:buClr>
                <a:schemeClr val="dk2"/>
              </a:buClr>
              <a:buSzPts val="1800"/>
              <a:buFont typeface="Lato"/>
              <a:buChar char="➢"/>
            </a:pPr>
            <a:r>
              <a:rPr lang="de" sz="1800">
                <a:solidFill>
                  <a:schemeClr val="dk2"/>
                </a:solidFill>
                <a:latin typeface="Lato"/>
                <a:ea typeface="Lato"/>
                <a:cs typeface="Lato"/>
                <a:sym typeface="Lato"/>
              </a:rPr>
              <a:t>620 Punkte für ≤ 6jährige weibliche Anfängerinnen</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28" name="Google Shape;128;p19"/>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29" name="Google Shape;129;p19"/>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Daten</a:t>
            </a:r>
            <a:endParaRPr sz="1800">
              <a:solidFill>
                <a:schemeClr val="lt1"/>
              </a:solidFill>
              <a:latin typeface="Lato Black"/>
              <a:ea typeface="Lato Black"/>
              <a:cs typeface="Lato Black"/>
              <a:sym typeface="Lato Black"/>
            </a:endParaRPr>
          </a:p>
        </p:txBody>
      </p:sp>
      <p:sp>
        <p:nvSpPr>
          <p:cNvPr id="130" name="Google Shape;130;p19"/>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31" name="Google Shape;131;p19"/>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7</a:t>
            </a:fld>
            <a:endParaRPr b="1"/>
          </a:p>
        </p:txBody>
      </p:sp>
      <p:sp>
        <p:nvSpPr>
          <p:cNvPr id="132" name="Google Shape;132;p19"/>
          <p:cNvSpPr txBox="1"/>
          <p:nvPr/>
        </p:nvSpPr>
        <p:spPr>
          <a:xfrm>
            <a:off x="414900" y="957725"/>
            <a:ext cx="8314200" cy="37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800">
                <a:solidFill>
                  <a:schemeClr val="dk2"/>
                </a:solidFill>
                <a:latin typeface="Lato"/>
                <a:ea typeface="Lato"/>
                <a:cs typeface="Lato"/>
                <a:sym typeface="Lato"/>
              </a:rPr>
              <a:t>TTRneu = TTRalt + Rundung auf ganze Zahlen[{(Resultat – erwartetes Resultat) x Änderungskonstante}]</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Clr>
                <a:schemeClr val="dk2"/>
              </a:buClr>
              <a:buSzPts val="1100"/>
              <a:buFont typeface="Arial"/>
              <a:buNone/>
            </a:pPr>
            <a:r>
              <a:rPr lang="de" sz="1800">
                <a:solidFill>
                  <a:schemeClr val="dk2"/>
                </a:solidFill>
                <a:latin typeface="Lato"/>
                <a:ea typeface="Lato"/>
                <a:cs typeface="Lato"/>
                <a:sym typeface="Lato"/>
              </a:rPr>
              <a:t>Änderungskonstante:</a:t>
            </a:r>
            <a:endParaRPr sz="1800">
              <a:solidFill>
                <a:schemeClr val="dk2"/>
              </a:solidFill>
              <a:latin typeface="Lato"/>
              <a:ea typeface="Lato"/>
              <a:cs typeface="Lato"/>
              <a:sym typeface="Lato"/>
            </a:endParaRPr>
          </a:p>
          <a:p>
            <a:pPr marL="457200" lvl="0" indent="0" algn="l" rtl="0">
              <a:spcBef>
                <a:spcPts val="0"/>
              </a:spcBef>
              <a:spcAft>
                <a:spcPts val="0"/>
              </a:spcAft>
              <a:buClr>
                <a:schemeClr val="dk2"/>
              </a:buClr>
              <a:buSzPts val="1100"/>
              <a:buFont typeface="Arial"/>
              <a:buNone/>
            </a:pPr>
            <a:r>
              <a:rPr lang="de" sz="1500">
                <a:solidFill>
                  <a:schemeClr val="dk2"/>
                </a:solidFill>
                <a:latin typeface="Lato"/>
                <a:ea typeface="Lato"/>
                <a:cs typeface="Lato"/>
                <a:sym typeface="Lato"/>
              </a:rPr>
              <a:t>16 als Grundwert</a:t>
            </a:r>
            <a:endParaRPr sz="1500">
              <a:solidFill>
                <a:schemeClr val="dk2"/>
              </a:solidFill>
              <a:latin typeface="Lato"/>
              <a:ea typeface="Lato"/>
              <a:cs typeface="Lato"/>
              <a:sym typeface="Lato"/>
            </a:endParaRPr>
          </a:p>
          <a:p>
            <a:pPr marL="457200" lvl="0" indent="0" algn="l" rtl="0">
              <a:spcBef>
                <a:spcPts val="0"/>
              </a:spcBef>
              <a:spcAft>
                <a:spcPts val="0"/>
              </a:spcAft>
              <a:buClr>
                <a:schemeClr val="dk2"/>
              </a:buClr>
              <a:buSzPts val="1100"/>
              <a:buFont typeface="Arial"/>
              <a:buNone/>
            </a:pPr>
            <a:r>
              <a:rPr lang="de" sz="1500">
                <a:solidFill>
                  <a:schemeClr val="dk2"/>
                </a:solidFill>
                <a:latin typeface="Lato"/>
                <a:ea typeface="Lato"/>
                <a:cs typeface="Lato"/>
                <a:sym typeface="Lato"/>
              </a:rPr>
              <a:t>+4 für 15 Einzel, wenn es in den letzten 365 Tagen keine bewertete Veranstaltung des Spielers gegeben hat</a:t>
            </a:r>
            <a:endParaRPr sz="1500">
              <a:solidFill>
                <a:schemeClr val="dk2"/>
              </a:solidFill>
              <a:latin typeface="Lato"/>
              <a:ea typeface="Lato"/>
              <a:cs typeface="Lato"/>
              <a:sym typeface="Lato"/>
            </a:endParaRPr>
          </a:p>
          <a:p>
            <a:pPr marL="457200" lvl="0" indent="0" algn="l" rtl="0">
              <a:spcBef>
                <a:spcPts val="0"/>
              </a:spcBef>
              <a:spcAft>
                <a:spcPts val="0"/>
              </a:spcAft>
              <a:buClr>
                <a:schemeClr val="dk2"/>
              </a:buClr>
              <a:buSzPts val="1100"/>
              <a:buFont typeface="Arial"/>
              <a:buNone/>
            </a:pPr>
            <a:r>
              <a:rPr lang="de" sz="1800">
                <a:solidFill>
                  <a:schemeClr val="dk2"/>
                </a:solidFill>
                <a:latin typeface="Lato"/>
                <a:ea typeface="Lato"/>
                <a:cs typeface="Lato"/>
                <a:sym typeface="Lato"/>
              </a:rPr>
              <a:t>+4, wenn die Anzahl bewerteter Einzel des Spielers &lt; 30 ist</a:t>
            </a:r>
            <a:endParaRPr sz="1800">
              <a:solidFill>
                <a:schemeClr val="dk2"/>
              </a:solidFill>
              <a:latin typeface="Lato"/>
              <a:ea typeface="Lato"/>
              <a:cs typeface="Lato"/>
              <a:sym typeface="Lato"/>
            </a:endParaRPr>
          </a:p>
          <a:p>
            <a:pPr marL="457200" lvl="0" indent="0" algn="l" rtl="0">
              <a:spcBef>
                <a:spcPts val="0"/>
              </a:spcBef>
              <a:spcAft>
                <a:spcPts val="0"/>
              </a:spcAft>
              <a:buClr>
                <a:schemeClr val="dk2"/>
              </a:buClr>
              <a:buSzPts val="1100"/>
              <a:buFont typeface="Arial"/>
              <a:buNone/>
            </a:pPr>
            <a:r>
              <a:rPr lang="de" sz="1800">
                <a:solidFill>
                  <a:schemeClr val="dk2"/>
                </a:solidFill>
                <a:latin typeface="Lato"/>
                <a:ea typeface="Lato"/>
                <a:cs typeface="Lato"/>
                <a:sym typeface="Lato"/>
              </a:rPr>
              <a:t>+4, wenn das Alter des Spielers &lt; 21 Jahre ist</a:t>
            </a:r>
            <a:endParaRPr sz="1800">
              <a:solidFill>
                <a:schemeClr val="dk2"/>
              </a:solidFill>
              <a:latin typeface="Lato"/>
              <a:ea typeface="Lato"/>
              <a:cs typeface="Lato"/>
              <a:sym typeface="Lato"/>
            </a:endParaRPr>
          </a:p>
          <a:p>
            <a:pPr marL="457200" lvl="0" indent="0" algn="l" rtl="0">
              <a:spcBef>
                <a:spcPts val="0"/>
              </a:spcBef>
              <a:spcAft>
                <a:spcPts val="0"/>
              </a:spcAft>
              <a:buNone/>
            </a:pPr>
            <a:r>
              <a:rPr lang="de" sz="1800">
                <a:solidFill>
                  <a:schemeClr val="dk2"/>
                </a:solidFill>
                <a:latin typeface="Lato"/>
                <a:ea typeface="Lato"/>
                <a:cs typeface="Lato"/>
                <a:sym typeface="Lato"/>
              </a:rPr>
              <a:t>+4, wenn das Alter des Spielers &lt; 16 Jahre ist</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r>
              <a:rPr lang="de" sz="1800">
                <a:solidFill>
                  <a:schemeClr val="dk2"/>
                </a:solidFill>
                <a:latin typeface="Lato"/>
                <a:ea typeface="Lato"/>
                <a:cs typeface="Lato"/>
                <a:sym typeface="Lato"/>
              </a:rPr>
              <a:t>QNSZ:</a:t>
            </a:r>
            <a:endParaRPr sz="1800">
              <a:solidFill>
                <a:schemeClr val="dk2"/>
              </a:solidFill>
              <a:latin typeface="Lato"/>
              <a:ea typeface="Lato"/>
              <a:cs typeface="Lato"/>
              <a:sym typeface="Lato"/>
            </a:endParaRPr>
          </a:p>
          <a:p>
            <a:pPr marL="0" lvl="0" indent="457200" algn="l" rtl="0">
              <a:spcBef>
                <a:spcPts val="0"/>
              </a:spcBef>
              <a:spcAft>
                <a:spcPts val="0"/>
              </a:spcAft>
              <a:buNone/>
            </a:pPr>
            <a:r>
              <a:rPr lang="de" sz="1800">
                <a:solidFill>
                  <a:schemeClr val="dk2"/>
                </a:solidFill>
                <a:latin typeface="Lato"/>
                <a:ea typeface="Lato"/>
                <a:cs typeface="Lato"/>
                <a:sym typeface="Lato"/>
              </a:rPr>
              <a:t>+6 TTR-Punkte/Quartal  für alle (aktiven) Spieler:innen unter 18</a:t>
            </a:r>
            <a:endParaRPr sz="18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36"/>
        <p:cNvGrpSpPr/>
        <p:nvPr/>
      </p:nvGrpSpPr>
      <p:grpSpPr>
        <a:xfrm>
          <a:off x="0" y="0"/>
          <a:ext cx="0" cy="0"/>
          <a:chOff x="0" y="0"/>
          <a:chExt cx="0" cy="0"/>
        </a:xfrm>
      </p:grpSpPr>
      <p:sp>
        <p:nvSpPr>
          <p:cNvPr id="137" name="Google Shape;137;p20"/>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38" name="Google Shape;138;p20"/>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39" name="Google Shape;139;p20"/>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Daten</a:t>
            </a:r>
            <a:endParaRPr sz="1800">
              <a:solidFill>
                <a:schemeClr val="lt1"/>
              </a:solidFill>
              <a:latin typeface="Lato Black"/>
              <a:ea typeface="Lato Black"/>
              <a:cs typeface="Lato Black"/>
              <a:sym typeface="Lato Black"/>
            </a:endParaRPr>
          </a:p>
        </p:txBody>
      </p:sp>
      <p:sp>
        <p:nvSpPr>
          <p:cNvPr id="140" name="Google Shape;140;p20"/>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41" name="Google Shape;141;p20"/>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8</a:t>
            </a:fld>
            <a:endParaRPr b="1"/>
          </a:p>
        </p:txBody>
      </p:sp>
      <p:sp>
        <p:nvSpPr>
          <p:cNvPr id="142" name="Google Shape;142;p20"/>
          <p:cNvSpPr txBox="1"/>
          <p:nvPr/>
        </p:nvSpPr>
        <p:spPr>
          <a:xfrm>
            <a:off x="414900" y="957725"/>
            <a:ext cx="8314200" cy="340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 sz="1800">
                <a:solidFill>
                  <a:schemeClr val="dk2"/>
                </a:solidFill>
                <a:latin typeface="Lato"/>
                <a:ea typeface="Lato"/>
                <a:cs typeface="Lato"/>
                <a:sym typeface="Lato"/>
              </a:rPr>
              <a:t>Datenverteilungen. </a:t>
            </a:r>
            <a:endParaRPr sz="1800">
              <a:solidFill>
                <a:schemeClr val="dk2"/>
              </a:solidFill>
              <a:latin typeface="Lato"/>
              <a:ea typeface="Lato"/>
              <a:cs typeface="Lato"/>
              <a:sym typeface="Lato"/>
            </a:endParaRPr>
          </a:p>
          <a:p>
            <a:pPr marL="0" lvl="0" indent="0" algn="l" rtl="0">
              <a:spcBef>
                <a:spcPts val="0"/>
              </a:spcBef>
              <a:spcAft>
                <a:spcPts val="0"/>
              </a:spcAft>
              <a:buNone/>
            </a:pPr>
            <a:r>
              <a:rPr lang="de" sz="1800">
                <a:solidFill>
                  <a:schemeClr val="dk2"/>
                </a:solidFill>
                <a:latin typeface="Lato"/>
                <a:ea typeface="Lato"/>
                <a:cs typeface="Lato"/>
                <a:sym typeface="Lato"/>
              </a:rPr>
              <a:t>Initialisierung T/P </a:t>
            </a:r>
            <a:endParaRPr sz="1800">
              <a:solidFill>
                <a:schemeClr val="dk2"/>
              </a:solidFill>
              <a:latin typeface="Lato"/>
              <a:ea typeface="Lato"/>
              <a:cs typeface="Lato"/>
              <a:sym typeface="Lato"/>
            </a:endParaRPr>
          </a:p>
          <a:p>
            <a:pPr marL="0" lvl="0" indent="0" algn="l" rtl="0">
              <a:spcBef>
                <a:spcPts val="0"/>
              </a:spcBef>
              <a:spcAft>
                <a:spcPts val="0"/>
              </a:spcAft>
              <a:buNone/>
            </a:pPr>
            <a:r>
              <a:rPr lang="de" sz="1800">
                <a:solidFill>
                  <a:schemeClr val="dk2"/>
                </a:solidFill>
                <a:latin typeface="Lato"/>
                <a:ea typeface="Lato"/>
                <a:cs typeface="Lato"/>
                <a:sym typeface="Lato"/>
              </a:rPr>
              <a:t>Geschlecht M/W </a:t>
            </a:r>
            <a:endParaRPr sz="1800">
              <a:solidFill>
                <a:schemeClr val="dk2"/>
              </a:solidFill>
              <a:latin typeface="Lato"/>
              <a:ea typeface="Lato"/>
              <a:cs typeface="Lato"/>
              <a:sym typeface="Lato"/>
            </a:endParaRPr>
          </a:p>
          <a:p>
            <a:pPr marL="0" lvl="0" indent="0" algn="l" rtl="0">
              <a:spcBef>
                <a:spcPts val="0"/>
              </a:spcBef>
              <a:spcAft>
                <a:spcPts val="0"/>
              </a:spcAft>
              <a:buNone/>
            </a:pPr>
            <a:r>
              <a:rPr lang="de" sz="1800">
                <a:solidFill>
                  <a:schemeClr val="dk2"/>
                </a:solidFill>
                <a:latin typeface="Lato"/>
                <a:ea typeface="Lato"/>
                <a:cs typeface="Lato"/>
                <a:sym typeface="Lato"/>
              </a:rPr>
              <a:t>Altersgruppe 1/2/3</a:t>
            </a:r>
            <a:endParaRPr sz="1800">
              <a:solidFill>
                <a:schemeClr val="dk2"/>
              </a:solidFill>
              <a:latin typeface="Lato"/>
              <a:ea typeface="Lato"/>
              <a:cs typeface="Lato"/>
              <a:sym typeface="Lato"/>
            </a:endParaRPr>
          </a:p>
          <a:p>
            <a:pPr marL="0" lvl="0" indent="0" algn="l" rtl="0">
              <a:spcBef>
                <a:spcPts val="0"/>
              </a:spcBef>
              <a:spcAft>
                <a:spcPts val="0"/>
              </a:spcAft>
              <a:buNone/>
            </a:pPr>
            <a:r>
              <a:rPr lang="de" sz="1800">
                <a:solidFill>
                  <a:schemeClr val="dk2"/>
                </a:solidFill>
                <a:latin typeface="Lato"/>
                <a:ea typeface="Lato"/>
                <a:cs typeface="Lato"/>
                <a:sym typeface="Lato"/>
              </a:rPr>
              <a:t>off/in Season?</a:t>
            </a:r>
            <a:endParaRPr sz="1800">
              <a:solidFill>
                <a:schemeClr val="dk2"/>
              </a:solidFill>
              <a:latin typeface="Lato"/>
              <a:ea typeface="Lato"/>
              <a:cs typeface="Lato"/>
              <a:sym typeface="Lato"/>
            </a:endParaRPr>
          </a:p>
          <a:p>
            <a:pPr marL="0" lvl="0" indent="0" algn="l" rtl="0">
              <a:spcBef>
                <a:spcPts val="0"/>
              </a:spcBef>
              <a:spcAft>
                <a:spcPts val="0"/>
              </a:spcAft>
              <a:buNone/>
            </a:pPr>
            <a:r>
              <a:rPr lang="de" sz="1800">
                <a:solidFill>
                  <a:schemeClr val="dk2"/>
                </a:solidFill>
                <a:latin typeface="Lato"/>
                <a:ea typeface="Lato"/>
                <a:cs typeface="Lato"/>
                <a:sym typeface="Lato"/>
              </a:rPr>
              <a:t>Nation GER/not</a:t>
            </a:r>
            <a:endParaRPr sz="1800">
              <a:solidFill>
                <a:schemeClr val="dk2"/>
              </a:solidFill>
              <a:latin typeface="Lato"/>
              <a:ea typeface="Lato"/>
              <a:cs typeface="Lato"/>
              <a:sym typeface="Lato"/>
            </a:endParaRPr>
          </a:p>
          <a:p>
            <a:pPr marL="0" lvl="0" indent="0" algn="l" rtl="0">
              <a:spcBef>
                <a:spcPts val="0"/>
              </a:spcBef>
              <a:spcAft>
                <a:spcPts val="0"/>
              </a:spcAft>
              <a:buNone/>
            </a:pPr>
            <a:r>
              <a:rPr lang="de" sz="1800">
                <a:solidFill>
                  <a:schemeClr val="dk2"/>
                </a:solidFill>
                <a:latin typeface="Lato"/>
                <a:ea typeface="Lato"/>
                <a:cs typeface="Lato"/>
                <a:sym typeface="Lato"/>
              </a:rPr>
              <a:t>bundesländer spez (aber hab glaube keine Daten dazu) :(  (Verband)</a:t>
            </a:r>
            <a:endParaRPr sz="1800">
              <a:solidFill>
                <a:schemeClr val="dk2"/>
              </a:solidFill>
              <a:latin typeface="Lato"/>
              <a:ea typeface="Lato"/>
              <a:cs typeface="Lato"/>
              <a:sym typeface="Lato"/>
            </a:endParaRPr>
          </a:p>
          <a:p>
            <a:pPr marL="0" lvl="0" indent="0" algn="l" rtl="0">
              <a:spcBef>
                <a:spcPts val="0"/>
              </a:spcBef>
              <a:spcAft>
                <a:spcPts val="0"/>
              </a:spcAft>
              <a:buNone/>
            </a:pPr>
            <a:r>
              <a:rPr lang="de" sz="1800">
                <a:solidFill>
                  <a:schemeClr val="dk2"/>
                </a:solidFill>
                <a:latin typeface="Lato"/>
                <a:ea typeface="Lato"/>
                <a:cs typeface="Lato"/>
                <a:sym typeface="Lato"/>
              </a:rPr>
              <a:t>TTR Gruppen </a:t>
            </a: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a:p>
            <a:pPr marL="0" lvl="0" indent="0" algn="l" rtl="0">
              <a:spcBef>
                <a:spcPts val="0"/>
              </a:spcBef>
              <a:spcAft>
                <a:spcPts val="0"/>
              </a:spcAft>
              <a:buNone/>
            </a:pPr>
            <a:endParaRPr sz="18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p:nvPr/>
        </p:nvSpPr>
        <p:spPr>
          <a:xfrm>
            <a:off x="4967925" y="43050"/>
            <a:ext cx="3735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sz="1200" b="1">
                <a:solidFill>
                  <a:schemeClr val="lt1"/>
                </a:solidFill>
                <a:latin typeface="Lato"/>
                <a:ea typeface="Lato"/>
                <a:cs typeface="Lato"/>
                <a:sym typeface="Lato"/>
              </a:rPr>
              <a:t>Analyse: Verfahren zur Initialisierung neuer Spieler</a:t>
            </a:r>
            <a:endParaRPr sz="1200" b="1">
              <a:solidFill>
                <a:schemeClr val="lt1"/>
              </a:solidFill>
              <a:latin typeface="Lato"/>
              <a:ea typeface="Lato"/>
              <a:cs typeface="Lato"/>
              <a:sym typeface="Lato"/>
            </a:endParaRPr>
          </a:p>
        </p:txBody>
      </p:sp>
      <p:sp>
        <p:nvSpPr>
          <p:cNvPr id="148" name="Google Shape;148;p21"/>
          <p:cNvSpPr txBox="1"/>
          <p:nvPr/>
        </p:nvSpPr>
        <p:spPr>
          <a:xfrm>
            <a:off x="2420325" y="4743300"/>
            <a:ext cx="42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
                <a:solidFill>
                  <a:schemeClr val="lt1"/>
                </a:solidFill>
                <a:latin typeface="Lato"/>
                <a:ea typeface="Lato"/>
                <a:cs typeface="Lato"/>
                <a:sym typeface="Lato"/>
              </a:rPr>
              <a:t>Niclas Gencer</a:t>
            </a:r>
            <a:endParaRPr>
              <a:solidFill>
                <a:schemeClr val="lt1"/>
              </a:solidFill>
              <a:latin typeface="Lato"/>
              <a:ea typeface="Lato"/>
              <a:cs typeface="Lato"/>
              <a:sym typeface="Lato"/>
            </a:endParaRPr>
          </a:p>
        </p:txBody>
      </p:sp>
      <p:sp>
        <p:nvSpPr>
          <p:cNvPr id="149" name="Google Shape;149;p21"/>
          <p:cNvSpPr txBox="1"/>
          <p:nvPr/>
        </p:nvSpPr>
        <p:spPr>
          <a:xfrm>
            <a:off x="466925" y="-3150"/>
            <a:ext cx="3493800" cy="414000"/>
          </a:xfrm>
          <a:prstGeom prst="rect">
            <a:avLst/>
          </a:prstGeom>
          <a:noFill/>
          <a:ln>
            <a:noFill/>
          </a:ln>
        </p:spPr>
        <p:txBody>
          <a:bodyPr spcFirstLastPara="1" wrap="square" lIns="90000" tIns="91425" rIns="91425" bIns="91425" anchor="ctr" anchorCtr="0">
            <a:noAutofit/>
          </a:bodyPr>
          <a:lstStyle/>
          <a:p>
            <a:pPr marL="0" lvl="0" indent="0" algn="l" rtl="0">
              <a:spcBef>
                <a:spcPts val="0"/>
              </a:spcBef>
              <a:spcAft>
                <a:spcPts val="0"/>
              </a:spcAft>
              <a:buNone/>
            </a:pPr>
            <a:r>
              <a:rPr lang="de" sz="1800">
                <a:solidFill>
                  <a:schemeClr val="lt1"/>
                </a:solidFill>
                <a:latin typeface="Lato Black"/>
                <a:ea typeface="Lato Black"/>
                <a:cs typeface="Lato Black"/>
                <a:sym typeface="Lato Black"/>
              </a:rPr>
              <a:t>Fragestellung</a:t>
            </a:r>
            <a:endParaRPr sz="1800">
              <a:solidFill>
                <a:schemeClr val="lt1"/>
              </a:solidFill>
              <a:latin typeface="Lato Black"/>
              <a:ea typeface="Lato Black"/>
              <a:cs typeface="Lato Black"/>
              <a:sym typeface="Lato Black"/>
            </a:endParaRPr>
          </a:p>
        </p:txBody>
      </p:sp>
      <p:sp>
        <p:nvSpPr>
          <p:cNvPr id="150" name="Google Shape;150;p21"/>
          <p:cNvSpPr txBox="1"/>
          <p:nvPr/>
        </p:nvSpPr>
        <p:spPr>
          <a:xfrm>
            <a:off x="414900" y="2171550"/>
            <a:ext cx="8314200" cy="80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1"/>
              </a:solidFill>
              <a:latin typeface="Raleway"/>
              <a:ea typeface="Raleway"/>
              <a:cs typeface="Raleway"/>
              <a:sym typeface="Raleway"/>
            </a:endParaRPr>
          </a:p>
        </p:txBody>
      </p:sp>
      <p:sp>
        <p:nvSpPr>
          <p:cNvPr id="151" name="Google Shape;151;p21"/>
          <p:cNvSpPr txBox="1">
            <a:spLocks noGrp="1"/>
          </p:cNvSpPr>
          <p:nvPr>
            <p:ph type="sldNum" idx="12"/>
          </p:nvPr>
        </p:nvSpPr>
        <p:spPr>
          <a:xfrm>
            <a:off x="8728975" y="4746600"/>
            <a:ext cx="414900" cy="393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fld id="{00000000-1234-1234-1234-123412341234}" type="slidenum">
              <a:rPr lang="de" b="1"/>
              <a:t>9</a:t>
            </a:fld>
            <a:endParaRPr b="1"/>
          </a:p>
        </p:txBody>
      </p:sp>
      <p:sp>
        <p:nvSpPr>
          <p:cNvPr id="152" name="Google Shape;152;p21"/>
          <p:cNvSpPr txBox="1"/>
          <p:nvPr/>
        </p:nvSpPr>
        <p:spPr>
          <a:xfrm>
            <a:off x="414900" y="870900"/>
            <a:ext cx="8314200" cy="3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dk2"/>
                </a:solidFill>
                <a:latin typeface="Lato"/>
                <a:ea typeface="Lato"/>
                <a:cs typeface="Lato"/>
                <a:sym typeface="Lato"/>
              </a:rPr>
              <a:t>Wie ist die Verteilung neu initialisierter Spieler:innen? </a:t>
            </a:r>
            <a:endParaRPr sz="18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F6A00"/>
      </a:dk1>
      <a:lt1>
        <a:srgbClr val="FF6A00"/>
      </a:lt1>
      <a:dk2>
        <a:srgbClr val="000000"/>
      </a:dk2>
      <a:lt2>
        <a:srgbClr val="757575"/>
      </a:lt2>
      <a:accent1>
        <a:srgbClr val="01579B"/>
      </a:accent1>
      <a:accent2>
        <a:srgbClr val="27C7BD"/>
      </a:accent2>
      <a:accent3>
        <a:srgbClr val="0099E8"/>
      </a:accent3>
      <a:accent4>
        <a:srgbClr val="51B9A3"/>
      </a:accent4>
      <a:accent5>
        <a:srgbClr val="FF6A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1065</Words>
  <Application>Microsoft Office PowerPoint</Application>
  <PresentationFormat>Bildschirmpräsentation (16:9)</PresentationFormat>
  <Paragraphs>199</Paragraphs>
  <Slides>29</Slides>
  <Notes>29</Notes>
  <HiddenSlides>1</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29</vt:i4>
      </vt:variant>
    </vt:vector>
  </HeadingPairs>
  <TitlesOfParts>
    <vt:vector size="34" baseType="lpstr">
      <vt:lpstr>Raleway</vt:lpstr>
      <vt:lpstr>Lato Black</vt:lpstr>
      <vt:lpstr>Arial</vt:lpstr>
      <vt:lpstr>Lato</vt:lpstr>
      <vt:lpstr>Swiss</vt:lpstr>
      <vt:lpstr>Analyse: Verfahren zur Initialisierung neuer Spieler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Gencer, Niclas</cp:lastModifiedBy>
  <cp:revision>2</cp:revision>
  <dcterms:modified xsi:type="dcterms:W3CDTF">2025-06-28T07:09:44Z</dcterms:modified>
</cp:coreProperties>
</file>