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木南　貴志" initials="木南　貴志" lastIdx="1" clrIdx="0">
    <p:extLst>
      <p:ext uri="{19B8F6BF-5375-455C-9EA6-DF929625EA0E}">
        <p15:presenceInfo xmlns:p15="http://schemas.microsoft.com/office/powerpoint/2012/main" userId="S-1-5-21-4152629249-3974259796-137475245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00"/>
    <a:srgbClr val="EAB000"/>
    <a:srgbClr val="FFEC94"/>
    <a:srgbClr val="B1E0F8"/>
    <a:srgbClr val="82F0A6"/>
    <a:srgbClr val="DBC0FA"/>
    <a:srgbClr val="CC98FC"/>
    <a:srgbClr val="9437FF"/>
    <a:srgbClr val="B2E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4" autoAdjust="0"/>
    <p:restoredTop sz="96170" autoAdjust="0"/>
  </p:normalViewPr>
  <p:slideViewPr>
    <p:cSldViewPr snapToGrid="0">
      <p:cViewPr>
        <p:scale>
          <a:sx n="37" d="100"/>
          <a:sy n="37" d="100"/>
        </p:scale>
        <p:origin x="2640" y="1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2023/1/21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96384" y="-8241"/>
            <a:ext cx="1303323" cy="81244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58" y="1083752"/>
            <a:ext cx="11303166" cy="121649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 marL="630000" indent="-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 b="0">
                <a:solidFill>
                  <a:srgbClr val="595959"/>
                </a:solidFill>
              </a:defRPr>
            </a:lvl2pPr>
            <a:lvl3pPr marL="9000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800" b="0">
                <a:solidFill>
                  <a:srgbClr val="595959"/>
                </a:solidFill>
              </a:defRPr>
            </a:lvl3pPr>
            <a:lvl4pPr marL="124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600" b="0">
                <a:solidFill>
                  <a:srgbClr val="595959"/>
                </a:solidFill>
              </a:defRPr>
            </a:lvl4pPr>
            <a:lvl5pPr marL="160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400" b="0">
                <a:solidFill>
                  <a:srgbClr val="595959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316933"/>
            <a:ext cx="12187913" cy="32722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354" y="266894"/>
            <a:ext cx="11370575" cy="810110"/>
          </a:xfrm>
          <a:ln>
            <a:noFill/>
          </a:ln>
        </p:spPr>
        <p:txBody>
          <a:bodyPr>
            <a:noAutofit/>
          </a:bodyPr>
          <a:lstStyle>
            <a:lvl1pPr>
              <a:defRPr sz="3600" b="0" i="0" u="none" cap="none" baseline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タイトル</a:t>
            </a:r>
            <a:r>
              <a:rPr lang="ja-JP" altLang="en-US" dirty="0"/>
              <a:t>の書式設定</a:t>
            </a:r>
            <a:endParaRPr 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CE7E56-6146-8A56-879E-3A1A36BC2ECE}"/>
              </a:ext>
            </a:extLst>
          </p:cNvPr>
          <p:cNvCxnSpPr>
            <a:cxnSpLocks/>
          </p:cNvCxnSpPr>
          <p:nvPr userDrawn="1"/>
        </p:nvCxnSpPr>
        <p:spPr>
          <a:xfrm>
            <a:off x="-42613" y="-22127"/>
            <a:ext cx="12190280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C812A9-A6B9-1A63-E799-D5C38ECC1B32}"/>
              </a:ext>
            </a:extLst>
          </p:cNvPr>
          <p:cNvCxnSpPr>
            <a:cxnSpLocks/>
          </p:cNvCxnSpPr>
          <p:nvPr userDrawn="1"/>
        </p:nvCxnSpPr>
        <p:spPr>
          <a:xfrm>
            <a:off x="-42613" y="6874785"/>
            <a:ext cx="12190280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E40A9A0-1D0A-5DD8-8ED7-0A13C1B3689C}"/>
              </a:ext>
            </a:extLst>
          </p:cNvPr>
          <p:cNvCxnSpPr>
            <a:cxnSpLocks/>
          </p:cNvCxnSpPr>
          <p:nvPr userDrawn="1"/>
        </p:nvCxnSpPr>
        <p:spPr>
          <a:xfrm>
            <a:off x="-20836" y="0"/>
            <a:ext cx="0" cy="686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9D8CD4-3F78-A990-C3E8-524F8FD8FCE0}"/>
              </a:ext>
            </a:extLst>
          </p:cNvPr>
          <p:cNvCxnSpPr>
            <a:cxnSpLocks/>
          </p:cNvCxnSpPr>
          <p:nvPr userDrawn="1"/>
        </p:nvCxnSpPr>
        <p:spPr>
          <a:xfrm>
            <a:off x="12209264" y="-51956"/>
            <a:ext cx="0" cy="686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88C7D39-3C25-7734-501E-6D1F2281BC4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8349" y="2294897"/>
            <a:ext cx="11370575" cy="4259254"/>
          </a:xfrm>
        </p:spPr>
        <p:txBody>
          <a:bodyPr anchor="t"/>
          <a:lstStyle>
            <a:lvl1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 marL="630000" indent="-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 b="0">
                <a:solidFill>
                  <a:srgbClr val="595959"/>
                </a:solidFill>
              </a:defRPr>
            </a:lvl2pPr>
            <a:lvl3pPr marL="9000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800" b="0">
                <a:solidFill>
                  <a:srgbClr val="595959"/>
                </a:solidFill>
              </a:defRPr>
            </a:lvl3pPr>
            <a:lvl4pPr marL="124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600" b="0">
                <a:solidFill>
                  <a:srgbClr val="595959"/>
                </a:solidFill>
              </a:defRPr>
            </a:lvl4pPr>
            <a:lvl5pPr marL="160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400" b="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第</a:t>
            </a:r>
            <a:r>
              <a:rPr lang="en-US" altLang="ja-JP" dirty="0"/>
              <a:t>2</a:t>
            </a:r>
            <a:r>
              <a:rPr lang="ja-JP" altLang="en-US"/>
              <a:t>レベル図範囲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7200" b="1" u="sng" cap="none" baseline="0">
                <a:solidFill>
                  <a:schemeClr val="accent1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chemeClr val="accent1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8465" y="1906496"/>
            <a:ext cx="10926276" cy="1232630"/>
          </a:xfrm>
        </p:spPr>
        <p:txBody>
          <a:bodyPr/>
          <a:lstStyle/>
          <a:p>
            <a:r>
              <a:rPr lang="ja-JP" altLang="en-US" sz="6000"/>
              <a:t>あああああ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48464" y="3504416"/>
            <a:ext cx="10215719" cy="1471256"/>
          </a:xfrm>
        </p:spPr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en-US" altLang="ja-JP" dirty="0"/>
              <a:t>TR21006 </a:t>
            </a:r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4C01DC-5748-D8A8-F257-669CBBB291A1}"/>
              </a:ext>
            </a:extLst>
          </p:cNvPr>
          <p:cNvSpPr/>
          <p:nvPr/>
        </p:nvSpPr>
        <p:spPr>
          <a:xfrm>
            <a:off x="2991173" y="1379347"/>
            <a:ext cx="6261315" cy="40750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D5D927C9-DBB2-1BE1-3B7F-41C4E85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43050"/>
            <a:ext cx="5041900" cy="3771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A3DB26-5395-361E-873A-77F30EC767D9}"/>
              </a:ext>
            </a:extLst>
          </p:cNvPr>
          <p:cNvSpPr txBox="1"/>
          <p:nvPr/>
        </p:nvSpPr>
        <p:spPr>
          <a:xfrm>
            <a:off x="4540631" y="3866220"/>
            <a:ext cx="192112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傾きが</a:t>
            </a:r>
            <a:r>
              <a:rPr kumimoji="1" lang="ja-JP" altLang="en-US" sz="1600">
                <a:solidFill>
                  <a:schemeClr val="accent2"/>
                </a:solidFill>
              </a:rPr>
              <a:t>大きい</a:t>
            </a:r>
            <a:r>
              <a:rPr kumimoji="1" lang="ja-JP" altLang="en-US" sz="1600"/>
              <a:t>ので</a:t>
            </a:r>
            <a:endParaRPr kumimoji="1" lang="en-US" altLang="ja-JP" sz="1600" dirty="0"/>
          </a:p>
          <a:p>
            <a:pPr algn="ctr"/>
            <a:r>
              <a:rPr kumimoji="1" lang="ja-JP" altLang="en-US" sz="1600">
                <a:solidFill>
                  <a:schemeClr val="accent2"/>
                </a:solidFill>
              </a:rPr>
              <a:t>強く</a:t>
            </a:r>
            <a:r>
              <a:rPr kumimoji="1" lang="ja-JP" altLang="en-US" sz="1600"/>
              <a:t>抑制したい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BE2B4A1-FD05-9D92-7198-FD508EE52D2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87519" y="3759199"/>
            <a:ext cx="253112" cy="39940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D2F2879-3D60-8C0F-EA92-689882F81CAA}"/>
              </a:ext>
            </a:extLst>
          </p:cNvPr>
          <p:cNvCxnSpPr/>
          <p:nvPr/>
        </p:nvCxnSpPr>
        <p:spPr>
          <a:xfrm flipH="1" flipV="1">
            <a:off x="4751492" y="2640978"/>
            <a:ext cx="253111" cy="291687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A08185-56FB-B2D7-DF93-2A7E1167DD42}"/>
              </a:ext>
            </a:extLst>
          </p:cNvPr>
          <p:cNvSpPr txBox="1"/>
          <p:nvPr/>
        </p:nvSpPr>
        <p:spPr>
          <a:xfrm>
            <a:off x="4776892" y="2794645"/>
            <a:ext cx="22631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傾きが</a:t>
            </a:r>
            <a:r>
              <a:rPr kumimoji="1" lang="ja-JP" altLang="en-US" sz="1600">
                <a:solidFill>
                  <a:schemeClr val="accent2"/>
                </a:solidFill>
              </a:rPr>
              <a:t>小さい</a:t>
            </a:r>
            <a:r>
              <a:rPr kumimoji="1" lang="ja-JP" altLang="en-US" sz="1600"/>
              <a:t>ので</a:t>
            </a:r>
            <a:endParaRPr kumimoji="1" lang="en-US" altLang="ja-JP" sz="1600" dirty="0"/>
          </a:p>
          <a:p>
            <a:pPr algn="ctr"/>
            <a:r>
              <a:rPr kumimoji="1" lang="ja-JP" altLang="en-US" sz="1600">
                <a:solidFill>
                  <a:schemeClr val="accent2"/>
                </a:solidFill>
              </a:rPr>
              <a:t>弱く</a:t>
            </a:r>
            <a:r>
              <a:rPr kumimoji="1" lang="ja-JP" altLang="en-US" sz="1600"/>
              <a:t>抑制したい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CBC982-30F0-5C06-BC90-CE6529C7BDF7}"/>
              </a:ext>
            </a:extLst>
          </p:cNvPr>
          <p:cNvSpPr txBox="1"/>
          <p:nvPr/>
        </p:nvSpPr>
        <p:spPr>
          <a:xfrm>
            <a:off x="5721351" y="1676400"/>
            <a:ext cx="283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 これは</a:t>
            </a:r>
            <a:r>
              <a:rPr kumimoji="1" lang="en-US" altLang="ja-JP" sz="1200" dirty="0"/>
              <a:t>D</a:t>
            </a:r>
            <a:r>
              <a:rPr kumimoji="1" lang="ja-JP" altLang="en-US" sz="1200"/>
              <a:t>制御していないグラフです</a:t>
            </a:r>
          </a:p>
        </p:txBody>
      </p:sp>
    </p:spTree>
    <p:extLst>
      <p:ext uri="{BB962C8B-B14F-4D97-AF65-F5344CB8AC3E}">
        <p14:creationId xmlns:p14="http://schemas.microsoft.com/office/powerpoint/2010/main" val="37863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B038827-9FB1-4C33-8ED2-90B37E40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28" y="2725525"/>
            <a:ext cx="8450344" cy="1406951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F6DB5F-81B6-4B3C-9181-77C7CD42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44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FF81BF7-00B2-FCAB-64B9-F57BA608E543}"/>
              </a:ext>
            </a:extLst>
          </p:cNvPr>
          <p:cNvSpPr/>
          <p:nvPr/>
        </p:nvSpPr>
        <p:spPr>
          <a:xfrm>
            <a:off x="1778003" y="717717"/>
            <a:ext cx="6217954" cy="35115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D7A7CFA-3AC8-0039-8701-36652244A7D3}"/>
              </a:ext>
            </a:extLst>
          </p:cNvPr>
          <p:cNvSpPr/>
          <p:nvPr/>
        </p:nvSpPr>
        <p:spPr>
          <a:xfrm>
            <a:off x="3132689" y="1668922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ED904E-DD2E-1E85-A528-1F6E46CCBBEC}"/>
              </a:ext>
            </a:extLst>
          </p:cNvPr>
          <p:cNvSpPr/>
          <p:nvPr/>
        </p:nvSpPr>
        <p:spPr>
          <a:xfrm>
            <a:off x="3181850" y="1668922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D916B6A-9020-850F-8987-B433A662FA58}"/>
              </a:ext>
            </a:extLst>
          </p:cNvPr>
          <p:cNvSpPr/>
          <p:nvPr/>
        </p:nvSpPr>
        <p:spPr>
          <a:xfrm>
            <a:off x="3096416" y="1526685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EAE4C69D-1061-EB36-7304-9823D2D7865B}"/>
              </a:ext>
            </a:extLst>
          </p:cNvPr>
          <p:cNvSpPr/>
          <p:nvPr/>
        </p:nvSpPr>
        <p:spPr>
          <a:xfrm>
            <a:off x="3204415" y="1634684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018BD8-3049-98D3-E684-F9DEDA109B29}"/>
              </a:ext>
            </a:extLst>
          </p:cNvPr>
          <p:cNvSpPr txBox="1"/>
          <p:nvPr/>
        </p:nvSpPr>
        <p:spPr>
          <a:xfrm>
            <a:off x="3134623" y="3546054"/>
            <a:ext cx="40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0°</a:t>
            </a:r>
            <a:endParaRPr kumimoji="1" lang="ja-JP" altLang="en-US" sz="1100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23D982A8-F78B-2D62-45B0-CC79B16923FF}"/>
              </a:ext>
            </a:extLst>
          </p:cNvPr>
          <p:cNvSpPr/>
          <p:nvPr/>
        </p:nvSpPr>
        <p:spPr>
          <a:xfrm rot="5717958">
            <a:off x="5518703" y="1615320"/>
            <a:ext cx="753408" cy="638497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11BAD72-0223-EE7F-8127-7B0A1F6EB97E}"/>
              </a:ext>
            </a:extLst>
          </p:cNvPr>
          <p:cNvSpPr/>
          <p:nvPr/>
        </p:nvSpPr>
        <p:spPr>
          <a:xfrm>
            <a:off x="5552388" y="1668922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23E843D-E2DD-3C97-7B8C-41FAE7E51AAB}"/>
              </a:ext>
            </a:extLst>
          </p:cNvPr>
          <p:cNvSpPr/>
          <p:nvPr/>
        </p:nvSpPr>
        <p:spPr>
          <a:xfrm rot="16200000">
            <a:off x="6355176" y="851311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F8AD6ACD-740C-0A94-6ACE-514FEFD15190}"/>
              </a:ext>
            </a:extLst>
          </p:cNvPr>
          <p:cNvSpPr/>
          <p:nvPr/>
        </p:nvSpPr>
        <p:spPr>
          <a:xfrm>
            <a:off x="5516115" y="1526685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67239001-CDFF-B3DA-A03D-BBDDF52DC94E}"/>
              </a:ext>
            </a:extLst>
          </p:cNvPr>
          <p:cNvSpPr/>
          <p:nvPr/>
        </p:nvSpPr>
        <p:spPr>
          <a:xfrm>
            <a:off x="5624114" y="1634684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029E38B-D66E-F0AF-8BDE-0C33D2897069}"/>
              </a:ext>
            </a:extLst>
          </p:cNvPr>
          <p:cNvSpPr txBox="1"/>
          <p:nvPr/>
        </p:nvSpPr>
        <p:spPr>
          <a:xfrm>
            <a:off x="6110483" y="2161100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90°</a:t>
            </a:r>
            <a:endParaRPr kumimoji="1" lang="ja-JP" altLang="en-US" sz="1100"/>
          </a:p>
        </p:txBody>
      </p:sp>
      <p:sp>
        <p:nvSpPr>
          <p:cNvPr id="50" name="下矢印 49">
            <a:extLst>
              <a:ext uri="{FF2B5EF4-FFF2-40B4-BE49-F238E27FC236}">
                <a16:creationId xmlns:a16="http://schemas.microsoft.com/office/drawing/2014/main" id="{81184013-09AC-064F-4C34-51C4AEF4ABA6}"/>
              </a:ext>
            </a:extLst>
          </p:cNvPr>
          <p:cNvSpPr/>
          <p:nvPr/>
        </p:nvSpPr>
        <p:spPr>
          <a:xfrm rot="16200000">
            <a:off x="4300794" y="2322848"/>
            <a:ext cx="613331" cy="54689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B8400-2478-BAF3-5F8F-32911F7C91C1}"/>
              </a:ext>
            </a:extLst>
          </p:cNvPr>
          <p:cNvSpPr/>
          <p:nvPr/>
        </p:nvSpPr>
        <p:spPr>
          <a:xfrm>
            <a:off x="-179615" y="212271"/>
            <a:ext cx="13041175" cy="65590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83E39BA9-A5CE-8101-016F-C640D573F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" y="1879573"/>
            <a:ext cx="4847624" cy="3722497"/>
          </a:xfrm>
          <a:prstGeom prst="rect">
            <a:avLst/>
          </a:prstGeom>
        </p:spPr>
      </p:pic>
      <p:sp>
        <p:nvSpPr>
          <p:cNvPr id="38" name="円弧 37">
            <a:extLst>
              <a:ext uri="{FF2B5EF4-FFF2-40B4-BE49-F238E27FC236}">
                <a16:creationId xmlns:a16="http://schemas.microsoft.com/office/drawing/2014/main" id="{C4CE7F25-FE27-B90B-E972-7FC54B0E1978}"/>
              </a:ext>
            </a:extLst>
          </p:cNvPr>
          <p:cNvSpPr/>
          <p:nvPr/>
        </p:nvSpPr>
        <p:spPr>
          <a:xfrm rot="5717958">
            <a:off x="6336759" y="1897962"/>
            <a:ext cx="579325" cy="595030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737C384-7DE9-F968-9D51-73017344E608}"/>
              </a:ext>
            </a:extLst>
          </p:cNvPr>
          <p:cNvCxnSpPr>
            <a:cxnSpLocks/>
          </p:cNvCxnSpPr>
          <p:nvPr/>
        </p:nvCxnSpPr>
        <p:spPr>
          <a:xfrm flipV="1">
            <a:off x="383868" y="2105502"/>
            <a:ext cx="0" cy="22742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A0DE828-0E28-10FB-6E5D-D71768C8932F}"/>
              </a:ext>
            </a:extLst>
          </p:cNvPr>
          <p:cNvCxnSpPr>
            <a:cxnSpLocks/>
          </p:cNvCxnSpPr>
          <p:nvPr/>
        </p:nvCxnSpPr>
        <p:spPr>
          <a:xfrm>
            <a:off x="248607" y="4379751"/>
            <a:ext cx="116565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AD0E474-B47E-DFEB-8FD3-BA34C620B40F}"/>
              </a:ext>
            </a:extLst>
          </p:cNvPr>
          <p:cNvCxnSpPr>
            <a:cxnSpLocks/>
          </p:cNvCxnSpPr>
          <p:nvPr/>
        </p:nvCxnSpPr>
        <p:spPr>
          <a:xfrm>
            <a:off x="539315" y="2432784"/>
            <a:ext cx="160358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7B86DB4-23C0-CC08-949C-35119B2D828D}"/>
              </a:ext>
            </a:extLst>
          </p:cNvPr>
          <p:cNvCxnSpPr>
            <a:cxnSpLocks/>
          </p:cNvCxnSpPr>
          <p:nvPr/>
        </p:nvCxnSpPr>
        <p:spPr>
          <a:xfrm flipV="1">
            <a:off x="824448" y="2111888"/>
            <a:ext cx="0" cy="3208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FBD4198-93F9-2710-F08B-BA71A9DD23F8}"/>
              </a:ext>
            </a:extLst>
          </p:cNvPr>
          <p:cNvCxnSpPr>
            <a:cxnSpLocks/>
          </p:cNvCxnSpPr>
          <p:nvPr/>
        </p:nvCxnSpPr>
        <p:spPr>
          <a:xfrm>
            <a:off x="248607" y="2105502"/>
            <a:ext cx="1071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75BFE5-9CDB-E268-158C-A9B43DA7D22D}"/>
              </a:ext>
            </a:extLst>
          </p:cNvPr>
          <p:cNvSpPr txBox="1"/>
          <p:nvPr/>
        </p:nvSpPr>
        <p:spPr>
          <a:xfrm>
            <a:off x="4300" y="3025191"/>
            <a:ext cx="3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740322-E52D-0AA9-BC83-EC5199F12B18}"/>
              </a:ext>
            </a:extLst>
          </p:cNvPr>
          <p:cNvSpPr txBox="1"/>
          <p:nvPr/>
        </p:nvSpPr>
        <p:spPr>
          <a:xfrm>
            <a:off x="445994" y="2105171"/>
            <a:ext cx="3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D7A7CFA-3AC8-0039-8701-36652244A7D3}"/>
              </a:ext>
            </a:extLst>
          </p:cNvPr>
          <p:cNvSpPr/>
          <p:nvPr/>
        </p:nvSpPr>
        <p:spPr>
          <a:xfrm>
            <a:off x="6350651" y="979217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ED904E-DD2E-1E85-A528-1F6E46CCBBEC}"/>
              </a:ext>
            </a:extLst>
          </p:cNvPr>
          <p:cNvSpPr/>
          <p:nvPr/>
        </p:nvSpPr>
        <p:spPr>
          <a:xfrm rot="20400079">
            <a:off x="6658150" y="865597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D916B6A-9020-850F-8987-B433A662FA58}"/>
              </a:ext>
            </a:extLst>
          </p:cNvPr>
          <p:cNvSpPr/>
          <p:nvPr/>
        </p:nvSpPr>
        <p:spPr>
          <a:xfrm>
            <a:off x="6314378" y="836980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EAE4C69D-1061-EB36-7304-9823D2D7865B}"/>
              </a:ext>
            </a:extLst>
          </p:cNvPr>
          <p:cNvSpPr/>
          <p:nvPr/>
        </p:nvSpPr>
        <p:spPr>
          <a:xfrm>
            <a:off x="6422377" y="944979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018BD8-3049-98D3-E684-F9DEDA109B29}"/>
              </a:ext>
            </a:extLst>
          </p:cNvPr>
          <p:cNvSpPr txBox="1"/>
          <p:nvPr/>
        </p:nvSpPr>
        <p:spPr>
          <a:xfrm>
            <a:off x="6613168" y="2511380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20°</a:t>
            </a:r>
            <a:endParaRPr kumimoji="1" lang="ja-JP" altLang="en-US" sz="11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6AFC72-16EA-D326-7470-28E5818A72E4}"/>
              </a:ext>
            </a:extLst>
          </p:cNvPr>
          <p:cNvSpPr txBox="1"/>
          <p:nvPr/>
        </p:nvSpPr>
        <p:spPr>
          <a:xfrm>
            <a:off x="8240076" y="1498745"/>
            <a:ext cx="4261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/>
              <a:t>1.</a:t>
            </a:r>
            <a:r>
              <a:rPr lang="ja-JP" altLang="en-US" sz="2000"/>
              <a:t> 目標角度</a:t>
            </a:r>
            <a:r>
              <a:rPr lang="en-US" altLang="ja-JP" sz="2000" dirty="0"/>
              <a:t>90° - </a:t>
            </a:r>
            <a:r>
              <a:rPr lang="ja-JP" altLang="en-US" sz="2000"/>
              <a:t>現在角度</a:t>
            </a:r>
            <a:r>
              <a:rPr lang="en-US" altLang="ja-JP" sz="2000" dirty="0"/>
              <a:t>20° = 70</a:t>
            </a:r>
          </a:p>
          <a:p>
            <a:pPr>
              <a:spcBef>
                <a:spcPts val="600"/>
              </a:spcBef>
            </a:pPr>
            <a:r>
              <a:rPr kumimoji="1" lang="en-US" altLang="ja-JP" sz="2000" dirty="0"/>
              <a:t>    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</a:t>
            </a:r>
            <a:r>
              <a:rPr kumimoji="1" lang="ja-JP" altLang="en-US" sz="2000"/>
              <a:t>操作量（トルクなど）</a:t>
            </a:r>
            <a:r>
              <a:rPr kumimoji="1" lang="en-US" altLang="ja-JP" sz="2000" dirty="0"/>
              <a:t>= 70</a:t>
            </a:r>
            <a:endParaRPr kumimoji="1" lang="ja-JP" altLang="en-US" sz="2000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23D982A8-F78B-2D62-45B0-CC79B16923FF}"/>
              </a:ext>
            </a:extLst>
          </p:cNvPr>
          <p:cNvSpPr/>
          <p:nvPr/>
        </p:nvSpPr>
        <p:spPr>
          <a:xfrm rot="5717958">
            <a:off x="6455710" y="4437562"/>
            <a:ext cx="579325" cy="595030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11BAD72-0223-EE7F-8127-7B0A1F6EB97E}"/>
              </a:ext>
            </a:extLst>
          </p:cNvPr>
          <p:cNvSpPr/>
          <p:nvPr/>
        </p:nvSpPr>
        <p:spPr>
          <a:xfrm>
            <a:off x="6353376" y="4355272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23E843D-E2DD-3C97-7B8C-41FAE7E51AAB}"/>
              </a:ext>
            </a:extLst>
          </p:cNvPr>
          <p:cNvSpPr/>
          <p:nvPr/>
        </p:nvSpPr>
        <p:spPr>
          <a:xfrm rot="17379642">
            <a:off x="7136499" y="3789661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F8AD6ACD-740C-0A94-6ACE-514FEFD15190}"/>
              </a:ext>
            </a:extLst>
          </p:cNvPr>
          <p:cNvSpPr/>
          <p:nvPr/>
        </p:nvSpPr>
        <p:spPr>
          <a:xfrm>
            <a:off x="6317103" y="4213035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67239001-CDFF-B3DA-A03D-BBDDF52DC94E}"/>
              </a:ext>
            </a:extLst>
          </p:cNvPr>
          <p:cNvSpPr/>
          <p:nvPr/>
        </p:nvSpPr>
        <p:spPr>
          <a:xfrm>
            <a:off x="6425102" y="4321034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029E38B-D66E-F0AF-8BDE-0C33D2897069}"/>
              </a:ext>
            </a:extLst>
          </p:cNvPr>
          <p:cNvSpPr txBox="1"/>
          <p:nvPr/>
        </p:nvSpPr>
        <p:spPr>
          <a:xfrm>
            <a:off x="6773819" y="5101270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80°</a:t>
            </a:r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728F820-0724-0E59-FF83-CF4DFAF4F977}"/>
              </a:ext>
            </a:extLst>
          </p:cNvPr>
          <p:cNvSpPr txBox="1"/>
          <p:nvPr/>
        </p:nvSpPr>
        <p:spPr>
          <a:xfrm>
            <a:off x="8242801" y="4874800"/>
            <a:ext cx="4261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/>
              <a:t>2.</a:t>
            </a:r>
            <a:r>
              <a:rPr lang="ja-JP" altLang="en-US" sz="2000"/>
              <a:t> 目標角度</a:t>
            </a:r>
            <a:r>
              <a:rPr lang="en-US" altLang="ja-JP" sz="2000" dirty="0"/>
              <a:t>90° - </a:t>
            </a:r>
            <a:r>
              <a:rPr lang="ja-JP" altLang="en-US" sz="2000"/>
              <a:t>現在角度</a:t>
            </a:r>
            <a:r>
              <a:rPr lang="en-US" altLang="ja-JP" sz="2000" dirty="0"/>
              <a:t>80° = 10</a:t>
            </a:r>
          </a:p>
          <a:p>
            <a:pPr>
              <a:spcBef>
                <a:spcPts val="600"/>
              </a:spcBef>
            </a:pPr>
            <a:r>
              <a:rPr kumimoji="1" lang="en-US" altLang="ja-JP" sz="2000" dirty="0"/>
              <a:t>    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</a:t>
            </a:r>
            <a:r>
              <a:rPr kumimoji="1" lang="ja-JP" altLang="en-US" sz="2000"/>
              <a:t>操作量（トルクなど）</a:t>
            </a:r>
            <a:r>
              <a:rPr kumimoji="1" lang="en-US" altLang="ja-JP" sz="2000" dirty="0"/>
              <a:t>= 10</a:t>
            </a:r>
            <a:endParaRPr kumimoji="1" lang="ja-JP" altLang="en-US" sz="20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811C312-3ECA-8AFE-A3B4-008CD3225362}"/>
              </a:ext>
            </a:extLst>
          </p:cNvPr>
          <p:cNvSpPr/>
          <p:nvPr/>
        </p:nvSpPr>
        <p:spPr>
          <a:xfrm>
            <a:off x="6019398" y="623893"/>
            <a:ext cx="6516842" cy="25113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6A5BD42-5BE2-BB4A-17B6-21FDB7EB226B}"/>
              </a:ext>
            </a:extLst>
          </p:cNvPr>
          <p:cNvSpPr/>
          <p:nvPr/>
        </p:nvSpPr>
        <p:spPr>
          <a:xfrm>
            <a:off x="6019398" y="3912780"/>
            <a:ext cx="6516842" cy="25113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>
            <a:extLst>
              <a:ext uri="{FF2B5EF4-FFF2-40B4-BE49-F238E27FC236}">
                <a16:creationId xmlns:a16="http://schemas.microsoft.com/office/drawing/2014/main" id="{81184013-09AC-064F-4C34-51C4AEF4ABA6}"/>
              </a:ext>
            </a:extLst>
          </p:cNvPr>
          <p:cNvSpPr/>
          <p:nvPr/>
        </p:nvSpPr>
        <p:spPr>
          <a:xfrm>
            <a:off x="8971153" y="3273431"/>
            <a:ext cx="613331" cy="54689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0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C37A041-BB23-A0E4-901F-DB9A40096366}"/>
              </a:ext>
            </a:extLst>
          </p:cNvPr>
          <p:cNvSpPr/>
          <p:nvPr/>
        </p:nvSpPr>
        <p:spPr>
          <a:xfrm>
            <a:off x="1090712" y="3010858"/>
            <a:ext cx="9482843" cy="19421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74C1652-484E-A3CC-E3B3-9356CD1B80B2}"/>
              </a:ext>
            </a:extLst>
          </p:cNvPr>
          <p:cNvGrpSpPr/>
          <p:nvPr/>
        </p:nvGrpSpPr>
        <p:grpSpPr>
          <a:xfrm>
            <a:off x="1411989" y="3977520"/>
            <a:ext cx="2745600" cy="786133"/>
            <a:chOff x="591250" y="2650875"/>
            <a:chExt cx="10553000" cy="302158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233C314F-25E9-6A5D-C326-4C6A4FB36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58893" y="3087102"/>
              <a:ext cx="2585357" cy="2585357"/>
            </a:xfrm>
            <a:prstGeom prst="rect">
              <a:avLst/>
            </a:prstGeom>
          </p:spPr>
        </p:pic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AE23AC7D-1B11-AC49-86B0-544AB35CA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250" y="2650875"/>
              <a:ext cx="2369031" cy="2369031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FBD43F5-99A3-06D4-C257-BE39C185B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26" y="5019906"/>
              <a:ext cx="10524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8AE1127-FA23-BB74-E9BF-743720BA325C}"/>
              </a:ext>
            </a:extLst>
          </p:cNvPr>
          <p:cNvGrpSpPr/>
          <p:nvPr/>
        </p:nvGrpSpPr>
        <p:grpSpPr>
          <a:xfrm>
            <a:off x="4893220" y="3977520"/>
            <a:ext cx="2745600" cy="786133"/>
            <a:chOff x="591250" y="2650875"/>
            <a:chExt cx="10553000" cy="3021584"/>
          </a:xfrm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54E696B4-D6AA-F3F0-50EA-56946B5B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3359" y="3087101"/>
              <a:ext cx="2585358" cy="2585358"/>
            </a:xfrm>
            <a:prstGeom prst="rect">
              <a:avLst/>
            </a:prstGeom>
          </p:spPr>
        </p:pic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EE1B82B9-FEBA-C180-3755-EC766140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250" y="2650875"/>
              <a:ext cx="2369031" cy="2369031"/>
            </a:xfrm>
            <a:prstGeom prst="rect">
              <a:avLst/>
            </a:prstGeom>
          </p:spPr>
        </p:pic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B4F4824-DB69-35D6-959B-836DFA2E8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26" y="5019906"/>
              <a:ext cx="10524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78F2780-558D-7E43-041C-8D8DD40298C0}"/>
              </a:ext>
            </a:extLst>
          </p:cNvPr>
          <p:cNvGrpSpPr/>
          <p:nvPr/>
        </p:nvGrpSpPr>
        <p:grpSpPr>
          <a:xfrm>
            <a:off x="8374450" y="3977520"/>
            <a:ext cx="1872486" cy="786133"/>
            <a:chOff x="591250" y="2650875"/>
            <a:chExt cx="7197095" cy="3021584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285FA2A-5959-7171-7A96-8F670CB41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5678" y="3087101"/>
              <a:ext cx="2585358" cy="2585358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BDC623C2-070F-1D40-2819-5B6A5634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250" y="2650875"/>
              <a:ext cx="2369031" cy="2369031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1978B07-47E9-EC63-873D-4A4F86BB4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27" y="5019907"/>
              <a:ext cx="7168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下矢印 26">
            <a:extLst>
              <a:ext uri="{FF2B5EF4-FFF2-40B4-BE49-F238E27FC236}">
                <a16:creationId xmlns:a16="http://schemas.microsoft.com/office/drawing/2014/main" id="{61CA7A82-D436-3117-04A4-AD05F0576190}"/>
              </a:ext>
            </a:extLst>
          </p:cNvPr>
          <p:cNvSpPr/>
          <p:nvPr/>
        </p:nvSpPr>
        <p:spPr>
          <a:xfrm rot="16200000">
            <a:off x="4400749" y="4223878"/>
            <a:ext cx="215106" cy="1918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86F67012-027F-CB7F-50C2-02C10FBA0851}"/>
              </a:ext>
            </a:extLst>
          </p:cNvPr>
          <p:cNvSpPr/>
          <p:nvPr/>
        </p:nvSpPr>
        <p:spPr>
          <a:xfrm rot="16200000">
            <a:off x="7899082" y="4224503"/>
            <a:ext cx="215106" cy="1918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BA79A408-E8B6-34BE-1CA2-4F101DB0F209}"/>
              </a:ext>
            </a:extLst>
          </p:cNvPr>
          <p:cNvSpPr/>
          <p:nvPr/>
        </p:nvSpPr>
        <p:spPr>
          <a:xfrm>
            <a:off x="2561102" y="3474658"/>
            <a:ext cx="1782298" cy="616357"/>
          </a:xfrm>
          <a:prstGeom prst="wedgeRoundRectCallout">
            <a:avLst>
              <a:gd name="adj1" fmla="val 27598"/>
              <a:gd name="adj2" fmla="val 6764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"/>
              <a:t>信号が赤になったからブレーキを踏もう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C7F2A3-CE31-1307-CFA5-0EB09AA9B0AC}"/>
              </a:ext>
            </a:extLst>
          </p:cNvPr>
          <p:cNvSpPr txBox="1"/>
          <p:nvPr/>
        </p:nvSpPr>
        <p:spPr>
          <a:xfrm>
            <a:off x="2527554" y="3524753"/>
            <a:ext cx="188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赤信号になったから</a:t>
            </a:r>
            <a:endParaRPr kumimoji="1" lang="en-US" altLang="ja-JP" sz="1400" dirty="0"/>
          </a:p>
          <a:p>
            <a:pPr algn="ctr"/>
            <a:r>
              <a:rPr kumimoji="1" lang="ja-JP" altLang="en-US" sz="1400"/>
              <a:t>ブレーキを踏もう</a:t>
            </a:r>
          </a:p>
        </p:txBody>
      </p: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CF324562-4067-D652-964F-B35FE9393F09}"/>
              </a:ext>
            </a:extLst>
          </p:cNvPr>
          <p:cNvSpPr/>
          <p:nvPr/>
        </p:nvSpPr>
        <p:spPr>
          <a:xfrm>
            <a:off x="5603063" y="3474658"/>
            <a:ext cx="2413523" cy="617197"/>
          </a:xfrm>
          <a:prstGeom prst="wedgeRoundRectCallout">
            <a:avLst>
              <a:gd name="adj1" fmla="val -11804"/>
              <a:gd name="adj2" fmla="val 6721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"/>
              <a:t>信号が赤になったからブレーキを踏もう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08DC49-9BF9-B59A-0EBA-BA29666AFD99}"/>
              </a:ext>
            </a:extLst>
          </p:cNvPr>
          <p:cNvSpPr txBox="1"/>
          <p:nvPr/>
        </p:nvSpPr>
        <p:spPr>
          <a:xfrm>
            <a:off x="5509577" y="3525593"/>
            <a:ext cx="261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信号が近づいてきたから</a:t>
            </a:r>
            <a:endParaRPr kumimoji="1" lang="en-US" altLang="ja-JP" sz="1400" dirty="0"/>
          </a:p>
          <a:p>
            <a:pPr algn="ctr"/>
            <a:r>
              <a:rPr kumimoji="1" lang="ja-JP" altLang="en-US" sz="1400"/>
              <a:t>ブレーキの踏みを強くしよう</a:t>
            </a:r>
          </a:p>
        </p:txBody>
      </p:sp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71804E03-412F-7A33-90C2-CD001A4F549B}"/>
              </a:ext>
            </a:extLst>
          </p:cNvPr>
          <p:cNvSpPr/>
          <p:nvPr/>
        </p:nvSpPr>
        <p:spPr>
          <a:xfrm>
            <a:off x="9103760" y="3679663"/>
            <a:ext cx="819094" cy="411352"/>
          </a:xfrm>
          <a:prstGeom prst="wedgeRoundRectCallout">
            <a:avLst>
              <a:gd name="adj1" fmla="val 550"/>
              <a:gd name="adj2" fmla="val 832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</a:rPr>
              <a:t>STOP !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6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B8400-2478-BAF3-5F8F-32911F7C91C1}"/>
              </a:ext>
            </a:extLst>
          </p:cNvPr>
          <p:cNvSpPr/>
          <p:nvPr/>
        </p:nvSpPr>
        <p:spPr>
          <a:xfrm>
            <a:off x="852792" y="688081"/>
            <a:ext cx="10751714" cy="36893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D7A7CFA-3AC8-0039-8701-36652244A7D3}"/>
              </a:ext>
            </a:extLst>
          </p:cNvPr>
          <p:cNvSpPr/>
          <p:nvPr/>
        </p:nvSpPr>
        <p:spPr>
          <a:xfrm>
            <a:off x="1425134" y="1465600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6AFC72-16EA-D326-7470-28E5818A72E4}"/>
              </a:ext>
            </a:extLst>
          </p:cNvPr>
          <p:cNvSpPr txBox="1"/>
          <p:nvPr/>
        </p:nvSpPr>
        <p:spPr>
          <a:xfrm>
            <a:off x="1093881" y="3628322"/>
            <a:ext cx="495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ja-JP" sz="2000" dirty="0"/>
              <a:t>(a) </a:t>
            </a:r>
            <a:r>
              <a:rPr kumimoji="1" lang="ja-JP" altLang="en-US" sz="2000"/>
              <a:t>今回の簡易シミュレーション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811C312-3ECA-8AFE-A3B4-008CD3225362}"/>
              </a:ext>
            </a:extLst>
          </p:cNvPr>
          <p:cNvSpPr/>
          <p:nvPr/>
        </p:nvSpPr>
        <p:spPr>
          <a:xfrm>
            <a:off x="1093881" y="1110276"/>
            <a:ext cx="4954064" cy="25113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7074BB-6A27-C61D-C46C-263B0592C140}"/>
              </a:ext>
            </a:extLst>
          </p:cNvPr>
          <p:cNvSpPr txBox="1"/>
          <p:nvPr/>
        </p:nvSpPr>
        <p:spPr>
          <a:xfrm>
            <a:off x="6424461" y="3628322"/>
            <a:ext cx="491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ja-JP" sz="2000" dirty="0"/>
              <a:t>(b) </a:t>
            </a:r>
            <a:r>
              <a:rPr kumimoji="1" lang="ja-JP" altLang="en-US" sz="2000"/>
              <a:t>実際の制御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F84D3B-AED6-CDCE-7C18-2746F815DBF1}"/>
              </a:ext>
            </a:extLst>
          </p:cNvPr>
          <p:cNvSpPr/>
          <p:nvPr/>
        </p:nvSpPr>
        <p:spPr>
          <a:xfrm>
            <a:off x="6424462" y="1110276"/>
            <a:ext cx="4914746" cy="25113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873600C-65B9-AA9F-D8A5-BF4FAEAC5DCA}"/>
                  </a:ext>
                </a:extLst>
              </p:cNvPr>
              <p:cNvSpPr txBox="1"/>
              <p:nvPr/>
            </p:nvSpPr>
            <p:spPr>
              <a:xfrm>
                <a:off x="2691839" y="2042791"/>
                <a:ext cx="3356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現在角度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r>
                  <a:rPr kumimoji="1" lang="en-US" altLang="ja-JP" dirty="0"/>
                  <a:t>= </a:t>
                </a:r>
                <a:r>
                  <a:rPr kumimoji="1" lang="ja-JP" altLang="en-US"/>
                  <a:t>現在角度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en-US" altLang="ja-JP" dirty="0"/>
                  <a:t>+ </a:t>
                </a:r>
                <a:r>
                  <a:rPr kumimoji="1" lang="ja-JP" altLang="en-US"/>
                  <a:t>操作量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873600C-65B9-AA9F-D8A5-BF4FAEAC5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839" y="2042791"/>
                <a:ext cx="3356106" cy="646331"/>
              </a:xfrm>
              <a:prstGeom prst="rect">
                <a:avLst/>
              </a:prstGeom>
              <a:blipFill>
                <a:blip r:embed="rId2"/>
                <a:stretch>
                  <a:fillRect l="-1887" t="-7692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1A83114-2CFD-C2DF-F09A-8EEAA4C2128E}"/>
                  </a:ext>
                </a:extLst>
              </p:cNvPr>
              <p:cNvSpPr txBox="1"/>
              <p:nvPr/>
            </p:nvSpPr>
            <p:spPr>
              <a:xfrm>
                <a:off x="8247360" y="1931307"/>
                <a:ext cx="335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操作量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の力（トルクなど）でモータを動かす</a:t>
                </a:r>
                <a:endParaRPr kumimoji="1" lang="en-US" altLang="ja-JP" dirty="0"/>
              </a:p>
              <a:p>
                <a:r>
                  <a:rPr lang="ja-JP" altLang="en-US"/>
                  <a:t>→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現在角度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が</a:t>
                </a:r>
                <a:r>
                  <a:rPr kumimoji="1" lang="ja-JP" altLang="en-US"/>
                  <a:t>更新</a:t>
                </a: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1A83114-2CFD-C2DF-F09A-8EEAA4C2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60" y="1931307"/>
                <a:ext cx="3357146" cy="923330"/>
              </a:xfrm>
              <a:prstGeom prst="rect">
                <a:avLst/>
              </a:prstGeom>
              <a:blipFill>
                <a:blip r:embed="rId3"/>
                <a:stretch>
                  <a:fillRect l="-1509" t="-6849" b="-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>
            <a:extLst>
              <a:ext uri="{FF2B5EF4-FFF2-40B4-BE49-F238E27FC236}">
                <a16:creationId xmlns:a16="http://schemas.microsoft.com/office/drawing/2014/main" id="{89D6AB7B-05DA-E545-B535-6F48B6A4D571}"/>
              </a:ext>
            </a:extLst>
          </p:cNvPr>
          <p:cNvSpPr/>
          <p:nvPr/>
        </p:nvSpPr>
        <p:spPr>
          <a:xfrm rot="7249651">
            <a:off x="1444191" y="1853687"/>
            <a:ext cx="753408" cy="638497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ED904E-DD2E-1E85-A528-1F6E46CCBBEC}"/>
              </a:ext>
            </a:extLst>
          </p:cNvPr>
          <p:cNvSpPr/>
          <p:nvPr/>
        </p:nvSpPr>
        <p:spPr>
          <a:xfrm rot="19225259">
            <a:off x="2020930" y="1273550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D916B6A-9020-850F-8987-B433A662FA58}"/>
              </a:ext>
            </a:extLst>
          </p:cNvPr>
          <p:cNvSpPr/>
          <p:nvPr/>
        </p:nvSpPr>
        <p:spPr>
          <a:xfrm>
            <a:off x="1388861" y="1323363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EAE4C69D-1061-EB36-7304-9823D2D7865B}"/>
              </a:ext>
            </a:extLst>
          </p:cNvPr>
          <p:cNvSpPr/>
          <p:nvPr/>
        </p:nvSpPr>
        <p:spPr>
          <a:xfrm>
            <a:off x="1496860" y="1431362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8ED9044-6D9C-46D3-14CE-E4474AFDF150}"/>
                  </a:ext>
                </a:extLst>
              </p:cNvPr>
              <p:cNvSpPr txBox="1"/>
              <p:nvPr/>
            </p:nvSpPr>
            <p:spPr>
              <a:xfrm>
                <a:off x="1743835" y="2416442"/>
                <a:ext cx="44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8ED9044-6D9C-46D3-14CE-E4474AFDF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5" y="2416442"/>
                <a:ext cx="4496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3276D6E-BF71-D45C-2603-DAF96740DE6E}"/>
                  </a:ext>
                </a:extLst>
              </p:cNvPr>
              <p:cNvSpPr txBox="1"/>
              <p:nvPr/>
            </p:nvSpPr>
            <p:spPr>
              <a:xfrm>
                <a:off x="7262954" y="1325499"/>
                <a:ext cx="44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3276D6E-BF71-D45C-2603-DAF96740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54" y="1325499"/>
                <a:ext cx="4496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BB818ADA-AD13-158F-2D83-1915968057AA}"/>
              </a:ext>
            </a:extLst>
          </p:cNvPr>
          <p:cNvSpPr/>
          <p:nvPr/>
        </p:nvSpPr>
        <p:spPr>
          <a:xfrm>
            <a:off x="6616526" y="1219620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三角形 24">
            <a:extLst>
              <a:ext uri="{FF2B5EF4-FFF2-40B4-BE49-F238E27FC236}">
                <a16:creationId xmlns:a16="http://schemas.microsoft.com/office/drawing/2014/main" id="{74417073-53AD-00DA-3E3B-FB6F1ED5BE69}"/>
              </a:ext>
            </a:extLst>
          </p:cNvPr>
          <p:cNvSpPr/>
          <p:nvPr/>
        </p:nvSpPr>
        <p:spPr>
          <a:xfrm rot="19212379">
            <a:off x="7132145" y="1237205"/>
            <a:ext cx="247272" cy="2184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3C4531D3-20B6-BAE2-C34C-62D1EC85172B}"/>
              </a:ext>
            </a:extLst>
          </p:cNvPr>
          <p:cNvSpPr/>
          <p:nvPr/>
        </p:nvSpPr>
        <p:spPr>
          <a:xfrm rot="2385504">
            <a:off x="1958143" y="2313999"/>
            <a:ext cx="182326" cy="15794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6ECD8CC-295A-4BF9-F481-3B040F37909C}"/>
              </a:ext>
            </a:extLst>
          </p:cNvPr>
          <p:cNvSpPr/>
          <p:nvPr/>
        </p:nvSpPr>
        <p:spPr>
          <a:xfrm>
            <a:off x="6767546" y="1465600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E80EA4-001B-B535-5909-D3B23A254ACA}"/>
              </a:ext>
            </a:extLst>
          </p:cNvPr>
          <p:cNvSpPr/>
          <p:nvPr/>
        </p:nvSpPr>
        <p:spPr>
          <a:xfrm rot="19225259">
            <a:off x="7363342" y="1273550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DA2F4FE-0A67-EF83-7733-8B2AC85C4F7B}"/>
              </a:ext>
            </a:extLst>
          </p:cNvPr>
          <p:cNvSpPr/>
          <p:nvPr/>
        </p:nvSpPr>
        <p:spPr>
          <a:xfrm>
            <a:off x="6731273" y="1323363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55FB4F3-69A4-E315-4D73-CB25E5710727}"/>
              </a:ext>
            </a:extLst>
          </p:cNvPr>
          <p:cNvSpPr/>
          <p:nvPr/>
        </p:nvSpPr>
        <p:spPr>
          <a:xfrm>
            <a:off x="6839272" y="1431362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5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42AB1B5-BCF1-5D66-DE2B-BEC652161CCD}"/>
              </a:ext>
            </a:extLst>
          </p:cNvPr>
          <p:cNvSpPr/>
          <p:nvPr/>
        </p:nvSpPr>
        <p:spPr>
          <a:xfrm>
            <a:off x="-163831" y="444156"/>
            <a:ext cx="12691111" cy="47812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48AD892-9071-206C-95B5-6644BEAC3845}"/>
              </a:ext>
            </a:extLst>
          </p:cNvPr>
          <p:cNvSpPr/>
          <p:nvPr/>
        </p:nvSpPr>
        <p:spPr>
          <a:xfrm>
            <a:off x="194688" y="869430"/>
            <a:ext cx="3102995" cy="3939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F5EBA87C-008C-B666-8824-86738037E65E}"/>
              </a:ext>
            </a:extLst>
          </p:cNvPr>
          <p:cNvSpPr/>
          <p:nvPr/>
        </p:nvSpPr>
        <p:spPr>
          <a:xfrm rot="16200000">
            <a:off x="3417568" y="2786036"/>
            <a:ext cx="613331" cy="54689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B2B0DF07-6CFE-3FE1-1C17-0C305F127610}"/>
              </a:ext>
            </a:extLst>
          </p:cNvPr>
          <p:cNvSpPr/>
          <p:nvPr/>
        </p:nvSpPr>
        <p:spPr>
          <a:xfrm rot="5717958">
            <a:off x="1451232" y="3671561"/>
            <a:ext cx="579325" cy="595030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3978FC-C877-B4CB-74B9-E04292EC7E07}"/>
              </a:ext>
            </a:extLst>
          </p:cNvPr>
          <p:cNvSpPr/>
          <p:nvPr/>
        </p:nvSpPr>
        <p:spPr>
          <a:xfrm>
            <a:off x="1465124" y="2752816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988DEE-8E64-6545-BF77-6318C60F8F7B}"/>
              </a:ext>
            </a:extLst>
          </p:cNvPr>
          <p:cNvSpPr/>
          <p:nvPr/>
        </p:nvSpPr>
        <p:spPr>
          <a:xfrm rot="20400079">
            <a:off x="1772623" y="2639196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0B76488-09A9-CC56-846E-526B0B72B9A9}"/>
              </a:ext>
            </a:extLst>
          </p:cNvPr>
          <p:cNvSpPr/>
          <p:nvPr/>
        </p:nvSpPr>
        <p:spPr>
          <a:xfrm>
            <a:off x="1428851" y="2610579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E37E54F-B092-3156-4695-CC331F01AC98}"/>
              </a:ext>
            </a:extLst>
          </p:cNvPr>
          <p:cNvSpPr/>
          <p:nvPr/>
        </p:nvSpPr>
        <p:spPr>
          <a:xfrm>
            <a:off x="1536850" y="2718578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1579D6-1D53-D08A-BC7E-A8D1252DF703}"/>
              </a:ext>
            </a:extLst>
          </p:cNvPr>
          <p:cNvSpPr txBox="1"/>
          <p:nvPr/>
        </p:nvSpPr>
        <p:spPr>
          <a:xfrm>
            <a:off x="1727641" y="4284979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20°</a:t>
            </a:r>
            <a:endParaRPr kumimoji="1" lang="ja-JP" altLang="en-US" sz="1100"/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93050D8A-2634-A210-FA97-BBC2EF2122D4}"/>
              </a:ext>
            </a:extLst>
          </p:cNvPr>
          <p:cNvSpPr/>
          <p:nvPr/>
        </p:nvSpPr>
        <p:spPr>
          <a:xfrm>
            <a:off x="405527" y="1450570"/>
            <a:ext cx="2625068" cy="825454"/>
          </a:xfrm>
          <a:prstGeom prst="wedgeRoundRectCallout">
            <a:avLst>
              <a:gd name="adj1" fmla="val -22790"/>
              <a:gd name="adj2" fmla="val -435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32712E3-7FEC-8BA5-2312-E2376E50B347}"/>
                  </a:ext>
                </a:extLst>
              </p:cNvPr>
              <p:cNvSpPr txBox="1"/>
              <p:nvPr/>
            </p:nvSpPr>
            <p:spPr>
              <a:xfrm>
                <a:off x="479158" y="1669133"/>
                <a:ext cx="2551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sz="2000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(90-20)</a:t>
                </a:r>
                <a:r>
                  <a:rPr lang="en-US" altLang="ja-JP" sz="2000" dirty="0"/>
                  <a:t> </a:t>
                </a:r>
                <a:r>
                  <a:rPr lang="ja-JP" altLang="en-US" sz="2000"/>
                  <a:t>で制御</a:t>
                </a:r>
                <a:endParaRPr kumimoji="1" lang="ja-JP" altLang="en-US" sz="20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32712E3-7FEC-8BA5-2312-E2376E50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" y="1669133"/>
                <a:ext cx="2551437" cy="400110"/>
              </a:xfrm>
              <a:prstGeom prst="rect">
                <a:avLst/>
              </a:prstGeom>
              <a:blipFill>
                <a:blip r:embed="rId2"/>
                <a:stretch>
                  <a:fillRect t="-12500" r="-495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弧 12">
            <a:extLst>
              <a:ext uri="{FF2B5EF4-FFF2-40B4-BE49-F238E27FC236}">
                <a16:creationId xmlns:a16="http://schemas.microsoft.com/office/drawing/2014/main" id="{9C70AA42-06D2-7629-859F-0B7F853B6E7E}"/>
              </a:ext>
            </a:extLst>
          </p:cNvPr>
          <p:cNvSpPr/>
          <p:nvPr/>
        </p:nvSpPr>
        <p:spPr>
          <a:xfrm rot="5717958">
            <a:off x="5021423" y="2909520"/>
            <a:ext cx="579325" cy="595030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3D13B10-F80E-E38B-1CA8-EE31CC5F154D}"/>
              </a:ext>
            </a:extLst>
          </p:cNvPr>
          <p:cNvSpPr/>
          <p:nvPr/>
        </p:nvSpPr>
        <p:spPr>
          <a:xfrm>
            <a:off x="4909793" y="2752816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3A7421-F704-476A-EEDA-71D493BA99C1}"/>
              </a:ext>
            </a:extLst>
          </p:cNvPr>
          <p:cNvSpPr/>
          <p:nvPr/>
        </p:nvSpPr>
        <p:spPr>
          <a:xfrm rot="18600586">
            <a:off x="5599909" y="2470667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761DCD4-A2E8-88CF-743C-6D01F848B2C6}"/>
              </a:ext>
            </a:extLst>
          </p:cNvPr>
          <p:cNvSpPr/>
          <p:nvPr/>
        </p:nvSpPr>
        <p:spPr>
          <a:xfrm>
            <a:off x="4873520" y="2610579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4B28867-28F1-8E5E-86DB-7B51A2B9EBE6}"/>
              </a:ext>
            </a:extLst>
          </p:cNvPr>
          <p:cNvSpPr/>
          <p:nvPr/>
        </p:nvSpPr>
        <p:spPr>
          <a:xfrm>
            <a:off x="4981519" y="2718578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3F23EFD-762F-9216-B8AD-6298B4FE9B10}"/>
              </a:ext>
            </a:extLst>
          </p:cNvPr>
          <p:cNvSpPr txBox="1"/>
          <p:nvPr/>
        </p:nvSpPr>
        <p:spPr>
          <a:xfrm>
            <a:off x="5227522" y="3550848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50°</a:t>
            </a:r>
            <a:endParaRPr kumimoji="1" lang="ja-JP" altLang="en-US" sz="1100"/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43AAF55C-3196-AA9C-3F35-B0B07760B76E}"/>
              </a:ext>
            </a:extLst>
          </p:cNvPr>
          <p:cNvSpPr/>
          <p:nvPr/>
        </p:nvSpPr>
        <p:spPr>
          <a:xfrm>
            <a:off x="4333654" y="1450570"/>
            <a:ext cx="2625068" cy="825454"/>
          </a:xfrm>
          <a:prstGeom prst="wedgeRoundRectCallout">
            <a:avLst>
              <a:gd name="adj1" fmla="val -26088"/>
              <a:gd name="adj2" fmla="val -449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10F10E-93C2-2C2E-4933-4EEFE7182FCB}"/>
                  </a:ext>
                </a:extLst>
              </p:cNvPr>
              <p:cNvSpPr txBox="1"/>
              <p:nvPr/>
            </p:nvSpPr>
            <p:spPr>
              <a:xfrm>
                <a:off x="4407285" y="1669133"/>
                <a:ext cx="2551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sz="2000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(90-50)</a:t>
                </a:r>
                <a:r>
                  <a:rPr lang="en-US" altLang="ja-JP" sz="2000" dirty="0"/>
                  <a:t> </a:t>
                </a:r>
                <a:r>
                  <a:rPr lang="ja-JP" altLang="en-US" sz="2000"/>
                  <a:t>で制御</a:t>
                </a:r>
                <a:endParaRPr kumimoji="1" lang="ja-JP" altLang="en-US" sz="200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10F10E-93C2-2C2E-4933-4EEFE718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5" y="1669133"/>
                <a:ext cx="2551437" cy="400110"/>
              </a:xfrm>
              <a:prstGeom prst="rect">
                <a:avLst/>
              </a:prstGeom>
              <a:blipFill>
                <a:blip r:embed="rId3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>
            <a:extLst>
              <a:ext uri="{FF2B5EF4-FFF2-40B4-BE49-F238E27FC236}">
                <a16:creationId xmlns:a16="http://schemas.microsoft.com/office/drawing/2014/main" id="{5DB2A370-D3C6-99D6-2B73-E4E73BBB71DE}"/>
              </a:ext>
            </a:extLst>
          </p:cNvPr>
          <p:cNvSpPr/>
          <p:nvPr/>
        </p:nvSpPr>
        <p:spPr>
          <a:xfrm rot="5717958">
            <a:off x="9812909" y="2782026"/>
            <a:ext cx="579325" cy="595030"/>
          </a:xfrm>
          <a:prstGeom prst="arc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EDFBFDD-FD9A-AB90-EB91-E33A59363969}"/>
              </a:ext>
            </a:extLst>
          </p:cNvPr>
          <p:cNvSpPr/>
          <p:nvPr/>
        </p:nvSpPr>
        <p:spPr>
          <a:xfrm>
            <a:off x="9722795" y="2752817"/>
            <a:ext cx="320454" cy="1854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CCE1159-283F-5563-EEEC-47A5075F2894}"/>
              </a:ext>
            </a:extLst>
          </p:cNvPr>
          <p:cNvSpPr/>
          <p:nvPr/>
        </p:nvSpPr>
        <p:spPr>
          <a:xfrm rot="16799982">
            <a:off x="10629405" y="2096922"/>
            <a:ext cx="320454" cy="18547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8F69D8E-C84B-4B8D-BEF3-CF8633CE7E81}"/>
              </a:ext>
            </a:extLst>
          </p:cNvPr>
          <p:cNvSpPr/>
          <p:nvPr/>
        </p:nvSpPr>
        <p:spPr>
          <a:xfrm>
            <a:off x="9686522" y="2610580"/>
            <a:ext cx="503999" cy="50399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B6DD619E-7F0D-DF1A-FBCC-365B4C07EAEC}"/>
              </a:ext>
            </a:extLst>
          </p:cNvPr>
          <p:cNvSpPr/>
          <p:nvPr/>
        </p:nvSpPr>
        <p:spPr>
          <a:xfrm>
            <a:off x="9794521" y="2718579"/>
            <a:ext cx="288000" cy="288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6ECA40-1CBB-F90A-777A-777EAED35DEB}"/>
              </a:ext>
            </a:extLst>
          </p:cNvPr>
          <p:cNvSpPr txBox="1"/>
          <p:nvPr/>
        </p:nvSpPr>
        <p:spPr>
          <a:xfrm>
            <a:off x="10190521" y="3370591"/>
            <a:ext cx="100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80°</a:t>
            </a:r>
            <a:endParaRPr kumimoji="1" lang="ja-JP" altLang="en-US" sz="1100"/>
          </a:p>
        </p:txBody>
      </p:sp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7084CDA2-C4EA-5AD4-D612-B8666B46E668}"/>
              </a:ext>
            </a:extLst>
          </p:cNvPr>
          <p:cNvSpPr/>
          <p:nvPr/>
        </p:nvSpPr>
        <p:spPr>
          <a:xfrm>
            <a:off x="8174572" y="1296036"/>
            <a:ext cx="3718150" cy="1038855"/>
          </a:xfrm>
          <a:prstGeom prst="wedgeRoundRectCallout">
            <a:avLst>
              <a:gd name="adj1" fmla="val -26088"/>
              <a:gd name="adj2" fmla="val -43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98A7947-6436-E0D5-B992-698443228EEB}"/>
                  </a:ext>
                </a:extLst>
              </p:cNvPr>
              <p:cNvSpPr txBox="1"/>
              <p:nvPr/>
            </p:nvSpPr>
            <p:spPr>
              <a:xfrm>
                <a:off x="8248203" y="1450570"/>
                <a:ext cx="361842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sz="2000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(90-80)</a:t>
                </a:r>
                <a:r>
                  <a:rPr lang="en-US" altLang="ja-JP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ja-JP" altLang="en-US" sz="2000"/>
                  <a:t>→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u="sng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2000" u="sng" dirty="0">
                    <a:solidFill>
                      <a:schemeClr val="accent2"/>
                    </a:solidFill>
                  </a:rPr>
                  <a:t> </a:t>
                </a:r>
                <a:r>
                  <a:rPr kumimoji="1" lang="ja-JP" altLang="en-US" sz="2000" u="sng">
                    <a:solidFill>
                      <a:schemeClr val="accent2"/>
                    </a:solidFill>
                  </a:rPr>
                  <a:t>が小さすぎて動かない</a:t>
                </a:r>
                <a:r>
                  <a:rPr lang="ja-JP" altLang="en-US" sz="2000" u="sng">
                    <a:solidFill>
                      <a:schemeClr val="accent2"/>
                    </a:solidFill>
                  </a:rPr>
                  <a:t>！</a:t>
                </a:r>
                <a:endParaRPr kumimoji="1" lang="ja-JP" altLang="en-US" sz="2000" u="sng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98A7947-6436-E0D5-B992-698443228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203" y="1450570"/>
                <a:ext cx="3618429" cy="784830"/>
              </a:xfrm>
              <a:prstGeom prst="rect">
                <a:avLst/>
              </a:prstGeom>
              <a:blipFill>
                <a:blip r:embed="rId4"/>
                <a:stretch>
                  <a:fillRect l="-1748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下矢印 45">
            <a:extLst>
              <a:ext uri="{FF2B5EF4-FFF2-40B4-BE49-F238E27FC236}">
                <a16:creationId xmlns:a16="http://schemas.microsoft.com/office/drawing/2014/main" id="{E066FA38-F20F-7B98-49EF-E2836D56AB4E}"/>
              </a:ext>
            </a:extLst>
          </p:cNvPr>
          <p:cNvSpPr/>
          <p:nvPr/>
        </p:nvSpPr>
        <p:spPr>
          <a:xfrm rot="16200000">
            <a:off x="7294263" y="2786036"/>
            <a:ext cx="613331" cy="54689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07B5214-2D8E-EA28-7931-AE5E376CFDAF}"/>
              </a:ext>
            </a:extLst>
          </p:cNvPr>
          <p:cNvSpPr/>
          <p:nvPr/>
        </p:nvSpPr>
        <p:spPr>
          <a:xfrm>
            <a:off x="4107313" y="869430"/>
            <a:ext cx="3102995" cy="3939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4B83AB2-F365-201D-E46F-6B08E1EAD519}"/>
              </a:ext>
            </a:extLst>
          </p:cNvPr>
          <p:cNvSpPr/>
          <p:nvPr/>
        </p:nvSpPr>
        <p:spPr>
          <a:xfrm>
            <a:off x="7922720" y="869430"/>
            <a:ext cx="4233205" cy="3939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F365B62-985C-CD73-1218-0670EC8FC7A5}"/>
              </a:ext>
            </a:extLst>
          </p:cNvPr>
          <p:cNvSpPr txBox="1"/>
          <p:nvPr/>
        </p:nvSpPr>
        <p:spPr>
          <a:xfrm>
            <a:off x="194688" y="885042"/>
            <a:ext cx="3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1.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FFA74F8-DEAE-0653-5B15-D27153B40E8F}"/>
              </a:ext>
            </a:extLst>
          </p:cNvPr>
          <p:cNvSpPr txBox="1"/>
          <p:nvPr/>
        </p:nvSpPr>
        <p:spPr>
          <a:xfrm>
            <a:off x="4107312" y="885042"/>
            <a:ext cx="310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2.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CB369B-D3C9-D12B-6BA4-58D153023D13}"/>
              </a:ext>
            </a:extLst>
          </p:cNvPr>
          <p:cNvSpPr txBox="1"/>
          <p:nvPr/>
        </p:nvSpPr>
        <p:spPr>
          <a:xfrm>
            <a:off x="7922720" y="885042"/>
            <a:ext cx="42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ED45D441-0092-D2D7-A283-EA9757C6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5" y="2587145"/>
            <a:ext cx="5143500" cy="3949700"/>
          </a:xfrm>
          <a:prstGeom prst="rect">
            <a:avLst/>
          </a:prstGeom>
        </p:spPr>
      </p:pic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38CD1EEB-B759-64B7-D6D4-E15DDE0ED249}"/>
              </a:ext>
            </a:extLst>
          </p:cNvPr>
          <p:cNvSpPr/>
          <p:nvPr/>
        </p:nvSpPr>
        <p:spPr>
          <a:xfrm>
            <a:off x="1181828" y="3483635"/>
            <a:ext cx="3847361" cy="1937128"/>
          </a:xfrm>
          <a:prstGeom prst="round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69A1FFA2-2B44-C2F6-42C5-F18E507B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23" y="2587145"/>
            <a:ext cx="5143500" cy="394970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0AA1536-BF62-B42C-5D26-67F8CE6BE50A}"/>
              </a:ext>
            </a:extLst>
          </p:cNvPr>
          <p:cNvCxnSpPr>
            <a:cxnSpLocks/>
          </p:cNvCxnSpPr>
          <p:nvPr/>
        </p:nvCxnSpPr>
        <p:spPr>
          <a:xfrm flipV="1">
            <a:off x="1636706" y="2835825"/>
            <a:ext cx="0" cy="3734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B32B8A0-8984-26CE-625E-FA8F290F8A04}"/>
                  </a:ext>
                </a:extLst>
              </p:cNvPr>
              <p:cNvSpPr txBox="1"/>
              <p:nvPr/>
            </p:nvSpPr>
            <p:spPr>
              <a:xfrm>
                <a:off x="1181828" y="3580734"/>
                <a:ext cx="3847361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B32B8A0-8984-26CE-625E-FA8F290F8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28" y="3580734"/>
                <a:ext cx="3847361" cy="394019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C1E007B-BB47-3C67-DC78-9CB04B820912}"/>
                  </a:ext>
                </a:extLst>
              </p:cNvPr>
              <p:cNvSpPr txBox="1"/>
              <p:nvPr/>
            </p:nvSpPr>
            <p:spPr>
              <a:xfrm>
                <a:off x="1300772" y="4087789"/>
                <a:ext cx="3616704" cy="110337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kumimoji="1" lang="ja-JP" altLang="en-US" b="0"/>
                  <a:t>定常偏差までくると</a:t>
                </a:r>
                <a:r>
                  <a:rPr kumimoji="1" lang="en-US" altLang="ja-JP" b="0" dirty="0"/>
                  <a:t> 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goal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が一定なので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ja-JP" altLang="en-US" dirty="0">
                    <a:solidFill>
                      <a:schemeClr val="accent2"/>
                    </a:solidFill>
                  </a:rPr>
                  <a:t>時間が</a:t>
                </a:r>
                <a:r>
                  <a:rPr lang="ja-JP" altLang="en-US">
                    <a:solidFill>
                      <a:schemeClr val="accent2"/>
                    </a:solidFill>
                  </a:rPr>
                  <a:t>経っても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>
                    <a:solidFill>
                      <a:schemeClr val="accent2"/>
                    </a:solidFill>
                  </a:rPr>
                  <a:t>は一定</a:t>
                </a: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C1E007B-BB47-3C67-DC78-9CB04B82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72" y="4087789"/>
                <a:ext cx="3616704" cy="1103379"/>
              </a:xfrm>
              <a:prstGeom prst="rect">
                <a:avLst/>
              </a:prstGeom>
              <a:blipFill>
                <a:blip r:embed="rId5"/>
                <a:stretch>
                  <a:fillRect t="-4494" b="-67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E35A49-D554-F840-C81B-62075A949648}"/>
              </a:ext>
            </a:extLst>
          </p:cNvPr>
          <p:cNvCxnSpPr>
            <a:cxnSpLocks/>
          </p:cNvCxnSpPr>
          <p:nvPr/>
        </p:nvCxnSpPr>
        <p:spPr>
          <a:xfrm flipV="1">
            <a:off x="4350496" y="2835825"/>
            <a:ext cx="0" cy="3734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B727D1-37B5-A078-5380-9A77A818FAAA}"/>
              </a:ext>
            </a:extLst>
          </p:cNvPr>
          <p:cNvSpPr/>
          <p:nvPr/>
        </p:nvSpPr>
        <p:spPr>
          <a:xfrm flipH="1" flipV="1">
            <a:off x="3411864" y="3642806"/>
            <a:ext cx="136007" cy="2996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4132F8C-D17A-1A96-B19D-F3F058820DCD}"/>
              </a:ext>
            </a:extLst>
          </p:cNvPr>
          <p:cNvCxnSpPr>
            <a:cxnSpLocks/>
          </p:cNvCxnSpPr>
          <p:nvPr/>
        </p:nvCxnSpPr>
        <p:spPr>
          <a:xfrm flipV="1">
            <a:off x="3379782" y="3950034"/>
            <a:ext cx="95234" cy="12875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816330-7BCB-7FCE-1F06-D426481B0D22}"/>
              </a:ext>
            </a:extLst>
          </p:cNvPr>
          <p:cNvSpPr txBox="1"/>
          <p:nvPr/>
        </p:nvSpPr>
        <p:spPr>
          <a:xfrm>
            <a:off x="792480" y="2104257"/>
            <a:ext cx="454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</a:t>
            </a:r>
            <a:r>
              <a:rPr kumimoji="1" lang="ja-JP" altLang="en-US" sz="2400"/>
              <a:t>制御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9D3245-346C-F172-AC97-020AFA26EB4A}"/>
              </a:ext>
            </a:extLst>
          </p:cNvPr>
          <p:cNvSpPr txBox="1"/>
          <p:nvPr/>
        </p:nvSpPr>
        <p:spPr>
          <a:xfrm>
            <a:off x="6077640" y="2104257"/>
            <a:ext cx="454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PI</a:t>
            </a:r>
            <a:r>
              <a:rPr kumimoji="1" lang="ja-JP" altLang="en-US" sz="2400"/>
              <a:t>制御</a:t>
            </a: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0CD00F21-4E4B-D60C-B252-6ACEAB927F02}"/>
              </a:ext>
            </a:extLst>
          </p:cNvPr>
          <p:cNvSpPr/>
          <p:nvPr/>
        </p:nvSpPr>
        <p:spPr>
          <a:xfrm>
            <a:off x="6628339" y="3483635"/>
            <a:ext cx="3687235" cy="1937128"/>
          </a:xfrm>
          <a:prstGeom prst="round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120C4FF-09F3-8EF5-3D1C-FA6ED2C5A6F3}"/>
                  </a:ext>
                </a:extLst>
              </p:cNvPr>
              <p:cNvSpPr txBox="1"/>
              <p:nvPr/>
            </p:nvSpPr>
            <p:spPr>
              <a:xfrm>
                <a:off x="6638972" y="3580734"/>
                <a:ext cx="3676602" cy="41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120C4FF-09F3-8EF5-3D1C-FA6ED2C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72" y="3580734"/>
                <a:ext cx="3676602" cy="41088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0260EE2-F490-1245-A9E9-291F9C8A3710}"/>
                  </a:ext>
                </a:extLst>
              </p:cNvPr>
              <p:cNvSpPr txBox="1"/>
              <p:nvPr/>
            </p:nvSpPr>
            <p:spPr>
              <a:xfrm>
                <a:off x="6878572" y="4087789"/>
                <a:ext cx="3191493" cy="107721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kumimoji="1" lang="ja-JP" altLang="en-US" b="0"/>
                  <a:t>定常偏差まで来ても</a:t>
                </a:r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i="1">
                    <a:latin typeface="Cambria Math" panose="02040503050406030204" pitchFamily="18" charset="0"/>
                  </a:rPr>
                  <a:t>が蓄積されるので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ja-JP" altLang="en-US">
                    <a:solidFill>
                      <a:schemeClr val="accent2"/>
                    </a:solidFill>
                  </a:rPr>
                  <a:t>時間が経つと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>
                    <a:solidFill>
                      <a:schemeClr val="accent2"/>
                    </a:solidFill>
                  </a:rPr>
                  <a:t>が大きくなる</a:t>
                </a: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0260EE2-F490-1245-A9E9-291F9C8A3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72" y="4087789"/>
                <a:ext cx="3191493" cy="1077218"/>
              </a:xfrm>
              <a:prstGeom prst="rect">
                <a:avLst/>
              </a:prstGeom>
              <a:blipFill>
                <a:blip r:embed="rId7"/>
                <a:stretch>
                  <a:fillRect t="-1149" r="-394" b="-68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0321798-C1A9-AD8D-8786-6E23F8E23E79}"/>
              </a:ext>
            </a:extLst>
          </p:cNvPr>
          <p:cNvSpPr/>
          <p:nvPr/>
        </p:nvSpPr>
        <p:spPr>
          <a:xfrm flipH="1" flipV="1">
            <a:off x="8842154" y="3628960"/>
            <a:ext cx="620486" cy="2967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760D67F-8CF1-964B-4A83-2426CF158591}"/>
              </a:ext>
            </a:extLst>
          </p:cNvPr>
          <p:cNvCxnSpPr>
            <a:cxnSpLocks/>
          </p:cNvCxnSpPr>
          <p:nvPr/>
        </p:nvCxnSpPr>
        <p:spPr>
          <a:xfrm flipV="1">
            <a:off x="8921809" y="3920617"/>
            <a:ext cx="68898" cy="167172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9372388-1336-67BE-064D-8291CEF48896}"/>
              </a:ext>
            </a:extLst>
          </p:cNvPr>
          <p:cNvSpPr/>
          <p:nvPr/>
        </p:nvSpPr>
        <p:spPr>
          <a:xfrm>
            <a:off x="104130" y="1840397"/>
            <a:ext cx="10903185" cy="4878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77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4C01DC-5748-D8A8-F257-669CBBB291A1}"/>
              </a:ext>
            </a:extLst>
          </p:cNvPr>
          <p:cNvSpPr/>
          <p:nvPr/>
        </p:nvSpPr>
        <p:spPr>
          <a:xfrm>
            <a:off x="2991173" y="1379347"/>
            <a:ext cx="6261315" cy="40750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D5D927C9-DBB2-1BE1-3B7F-41C4E85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43050"/>
            <a:ext cx="5041900" cy="377190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8F383D6E-5770-F56D-17B9-B0EE3EFCFE91}"/>
              </a:ext>
            </a:extLst>
          </p:cNvPr>
          <p:cNvSpPr/>
          <p:nvPr/>
        </p:nvSpPr>
        <p:spPr>
          <a:xfrm>
            <a:off x="4085438" y="1753298"/>
            <a:ext cx="578841" cy="7885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A3DB26-5395-361E-873A-77F30EC767D9}"/>
              </a:ext>
            </a:extLst>
          </p:cNvPr>
          <p:cNvSpPr txBox="1"/>
          <p:nvPr/>
        </p:nvSpPr>
        <p:spPr>
          <a:xfrm>
            <a:off x="4756558" y="1962914"/>
            <a:ext cx="2030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2"/>
                </a:solidFill>
              </a:rPr>
              <a:t>オーバーシュート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99259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">
      <a:dk1>
        <a:srgbClr val="595959"/>
      </a:dk1>
      <a:lt1>
        <a:srgbClr val="FFFFFF"/>
      </a:lt1>
      <a:dk2>
        <a:srgbClr val="3C3C3C"/>
      </a:dk2>
      <a:lt2>
        <a:srgbClr val="E2DFCC"/>
      </a:lt2>
      <a:accent1>
        <a:srgbClr val="3FBE85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53949</TotalTime>
  <Words>270</Words>
  <Application>Microsoft Macintosh PowerPoint</Application>
  <PresentationFormat>ワイド画面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メイリオ</vt:lpstr>
      <vt:lpstr>游ゴシック</vt:lpstr>
      <vt:lpstr>Arial</vt:lpstr>
      <vt:lpstr>Cambria Math</vt:lpstr>
      <vt:lpstr>Segoe UI</vt:lpstr>
      <vt:lpstr>Wingdings</vt:lpstr>
      <vt:lpstr>Wingdings 2</vt:lpstr>
      <vt:lpstr>配当</vt:lpstr>
      <vt:lpstr>あああああ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20210305create_C_time_space_by_machine_learn_and_dynamic_path_planning</dc:title>
  <dc:creator>木南 貴志</dc:creator>
  <cp:lastModifiedBy>kinami takashi</cp:lastModifiedBy>
  <cp:revision>297</cp:revision>
  <dcterms:created xsi:type="dcterms:W3CDTF">2019-06-13T15:33:34Z</dcterms:created>
  <dcterms:modified xsi:type="dcterms:W3CDTF">2023-01-26T05:55:25Z</dcterms:modified>
</cp:coreProperties>
</file>