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4" r:id="rId4"/>
    <p:sldId id="258" r:id="rId5"/>
    <p:sldId id="261" r:id="rId6"/>
    <p:sldId id="265" r:id="rId7"/>
    <p:sldId id="266" r:id="rId8"/>
    <p:sldId id="267" r:id="rId9"/>
    <p:sldId id="263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1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2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87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82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5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1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57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7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5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9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3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2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7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5964-3B18-437D-BDED-81701490537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9835964-3B18-437D-BDED-81701490537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9A14742-7C2F-404F-9920-F8CFE486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1012" y="1023695"/>
            <a:ext cx="8689976" cy="2509213"/>
          </a:xfrm>
        </p:spPr>
        <p:txBody>
          <a:bodyPr/>
          <a:lstStyle/>
          <a:p>
            <a:r>
              <a:rPr lang="ru-RU" dirty="0" smtClean="0"/>
              <a:t>СИСТЕМА АВТОМАТИЗОВАНОГО КОНТРОЛЮ ЗНАНЬ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8980" y="3823851"/>
            <a:ext cx="4428115" cy="259080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uk-UA" dirty="0" smtClean="0">
                <a:solidFill>
                  <a:schemeClr val="tx1"/>
                </a:solidFill>
              </a:rPr>
              <a:t>КУРСОВУ </a:t>
            </a:r>
            <a:r>
              <a:rPr lang="ru-RU" dirty="0" smtClean="0">
                <a:solidFill>
                  <a:schemeClr val="tx1"/>
                </a:solidFill>
              </a:rPr>
              <a:t>Роботу </a:t>
            </a:r>
            <a:r>
              <a:rPr lang="ru-RU" dirty="0" err="1">
                <a:solidFill>
                  <a:schemeClr val="tx1"/>
                </a:solidFill>
              </a:rPr>
              <a:t>виконав</a:t>
            </a:r>
            <a:r>
              <a:rPr lang="ru-RU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студент </a:t>
            </a:r>
            <a:r>
              <a:rPr lang="ru-RU" dirty="0" err="1">
                <a:solidFill>
                  <a:schemeClr val="tx1"/>
                </a:solidFill>
              </a:rPr>
              <a:t>групи</a:t>
            </a:r>
            <a:r>
              <a:rPr lang="ru-RU">
                <a:solidFill>
                  <a:schemeClr val="tx1"/>
                </a:solidFill>
              </a:rPr>
              <a:t> </a:t>
            </a:r>
            <a:r>
              <a:rPr lang="ru-RU" smtClean="0">
                <a:solidFill>
                  <a:schemeClr val="tx1"/>
                </a:solidFill>
              </a:rPr>
              <a:t>УПз-11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dirty="0">
                <a:solidFill>
                  <a:schemeClr val="tx1"/>
                </a:solidFill>
              </a:rPr>
              <a:t>Яковенко </a:t>
            </a:r>
            <a:r>
              <a:rPr lang="ru-RU" dirty="0" smtClean="0">
                <a:solidFill>
                  <a:schemeClr val="tx1"/>
                </a:solidFill>
              </a:rPr>
              <a:t>АНТОН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 err="1">
                <a:solidFill>
                  <a:schemeClr val="tx1"/>
                </a:solidFill>
              </a:rPr>
              <a:t>Перевірила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dirty="0">
                <a:solidFill>
                  <a:schemeClr val="tx1"/>
                </a:solidFill>
              </a:rPr>
              <a:t>доктор </a:t>
            </a:r>
            <a:r>
              <a:rPr lang="ru-RU" dirty="0" err="1">
                <a:solidFill>
                  <a:schemeClr val="tx1"/>
                </a:solidFill>
              </a:rPr>
              <a:t>технічних</a:t>
            </a:r>
            <a:r>
              <a:rPr lang="ru-RU" dirty="0">
                <a:solidFill>
                  <a:schemeClr val="tx1"/>
                </a:solidFill>
              </a:rPr>
              <a:t> наук, </a:t>
            </a:r>
            <a:r>
              <a:rPr lang="ru-RU" dirty="0" smtClean="0">
                <a:solidFill>
                  <a:schemeClr val="tx1"/>
                </a:solidFill>
              </a:rPr>
              <a:t>доцент</a:t>
            </a:r>
            <a:r>
              <a:rPr lang="ru-RU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ru-RU" dirty="0" err="1" smtClean="0">
                <a:solidFill>
                  <a:schemeClr val="tx1"/>
                </a:solidFill>
              </a:rPr>
              <a:t>Кальніченко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О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В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48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149" y="290945"/>
            <a:ext cx="10364451" cy="1596177"/>
          </a:xfrm>
        </p:spPr>
        <p:txBody>
          <a:bodyPr/>
          <a:lstStyle/>
          <a:p>
            <a:r>
              <a:rPr lang="uk-UA" dirty="0" smtClean="0"/>
              <a:t>Підсумок з альт-</a:t>
            </a:r>
            <a:r>
              <a:rPr lang="uk-UA" dirty="0" err="1" smtClean="0"/>
              <a:t>інвест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913149" y="1887122"/>
            <a:ext cx="10363826" cy="4655126"/>
          </a:xfrm>
        </p:spPr>
        <p:txBody>
          <a:bodyPr/>
          <a:lstStyle/>
          <a:p>
            <a:r>
              <a:rPr lang="uk-UA" dirty="0" smtClean="0"/>
              <a:t>Проміжок інтервалу планування – 30 Днів</a:t>
            </a:r>
          </a:p>
          <a:p>
            <a:r>
              <a:rPr lang="uk-UA" dirty="0" smtClean="0"/>
              <a:t>Термін життя проекту – 12 місяців</a:t>
            </a:r>
          </a:p>
          <a:p>
            <a:r>
              <a:rPr lang="uk-UA" dirty="0" smtClean="0"/>
              <a:t>Виручка від реалізації – 4 360 тис. грн.</a:t>
            </a:r>
          </a:p>
          <a:p>
            <a:r>
              <a:rPr lang="uk-UA" dirty="0" smtClean="0"/>
              <a:t>Поточні витрати – 3 733 тис. грн.</a:t>
            </a:r>
          </a:p>
          <a:p>
            <a:r>
              <a:rPr lang="uk-UA" dirty="0" smtClean="0"/>
              <a:t>Податки – 1 009 тис. грн.</a:t>
            </a:r>
          </a:p>
          <a:p>
            <a:r>
              <a:rPr lang="uk-UA" dirty="0" smtClean="0"/>
              <a:t>Чистий прибуток – 472 тис. грн.</a:t>
            </a:r>
          </a:p>
          <a:p>
            <a:r>
              <a:rPr lang="en-US" dirty="0" smtClean="0"/>
              <a:t>NPV – 632 </a:t>
            </a:r>
            <a:r>
              <a:rPr lang="uk-UA" dirty="0" smtClean="0"/>
              <a:t>ТИС. ГРН</a:t>
            </a:r>
          </a:p>
          <a:p>
            <a:r>
              <a:rPr lang="en-US" dirty="0" err="1" smtClean="0"/>
              <a:t>Irr</a:t>
            </a:r>
            <a:r>
              <a:rPr lang="en-US" dirty="0" smtClean="0"/>
              <a:t> – </a:t>
            </a:r>
            <a:r>
              <a:rPr lang="uk-UA" dirty="0" smtClean="0"/>
              <a:t>48%</a:t>
            </a:r>
            <a:endParaRPr lang="en-US" dirty="0"/>
          </a:p>
        </p:txBody>
      </p:sp>
      <p:pic>
        <p:nvPicPr>
          <p:cNvPr id="9" name="Рисунок 8" descr="Informative Speaking Goal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01" y="1887122"/>
            <a:ext cx="4434854" cy="35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3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5" y="2214695"/>
            <a:ext cx="10363826" cy="3659632"/>
          </a:xfrm>
        </p:spPr>
        <p:txBody>
          <a:bodyPr>
            <a:noAutofit/>
          </a:bodyPr>
          <a:lstStyle/>
          <a:p>
            <a:endParaRPr lang="uk-UA" sz="2400" dirty="0" smtClean="0"/>
          </a:p>
          <a:p>
            <a:r>
              <a:rPr lang="uk-UA" sz="2400" dirty="0" smtClean="0"/>
              <a:t>Програмний </a:t>
            </a:r>
            <a:r>
              <a:rPr lang="uk-UA" sz="2400" dirty="0"/>
              <a:t>продукт являє собою веб-систему з можливістю </a:t>
            </a:r>
            <a:r>
              <a:rPr lang="uk-UA" sz="2400" dirty="0" smtClean="0"/>
              <a:t>реєстрації та проходження </a:t>
            </a:r>
            <a:r>
              <a:rPr lang="uk-UA" sz="2400" dirty="0" smtClean="0"/>
              <a:t>завдань</a:t>
            </a:r>
          </a:p>
          <a:p>
            <a:endParaRPr lang="uk-UA" sz="2400" dirty="0" smtClean="0"/>
          </a:p>
          <a:p>
            <a:r>
              <a:rPr lang="ru-RU" sz="2400" dirty="0"/>
              <a:t>Система </a:t>
            </a:r>
            <a:r>
              <a:rPr lang="ru-RU" sz="2400" dirty="0" err="1"/>
              <a:t>управління</a:t>
            </a:r>
            <a:r>
              <a:rPr lang="ru-RU" sz="2400" dirty="0"/>
              <a:t> </a:t>
            </a:r>
            <a:r>
              <a:rPr lang="ru-RU" sz="2400" dirty="0" err="1"/>
              <a:t>навчанням</a:t>
            </a:r>
            <a:r>
              <a:rPr lang="ru-RU" sz="2400" dirty="0"/>
              <a:t>, яка </a:t>
            </a:r>
            <a:r>
              <a:rPr lang="ru-RU" sz="2400" dirty="0" err="1"/>
              <a:t>може</a:t>
            </a:r>
            <a:r>
              <a:rPr lang="ru-RU" sz="2400" dirty="0"/>
              <a:t> бути </a:t>
            </a:r>
            <a:r>
              <a:rPr lang="ru-RU" sz="2400" dirty="0" err="1"/>
              <a:t>використана</a:t>
            </a:r>
            <a:r>
              <a:rPr lang="ru-RU" sz="2400" dirty="0"/>
              <a:t> в </a:t>
            </a:r>
            <a:r>
              <a:rPr lang="ru-RU" sz="2400" dirty="0" err="1"/>
              <a:t>організаціях</a:t>
            </a:r>
            <a:r>
              <a:rPr lang="ru-RU" sz="2400" dirty="0"/>
              <a:t> для </a:t>
            </a:r>
            <a:r>
              <a:rPr lang="ru-RU" sz="2400" dirty="0" err="1"/>
              <a:t>забезпечення</a:t>
            </a:r>
            <a:r>
              <a:rPr lang="ru-RU" sz="2400" dirty="0"/>
              <a:t> контролю </a:t>
            </a:r>
            <a:r>
              <a:rPr lang="ru-RU" sz="2400" dirty="0" err="1"/>
              <a:t>знань</a:t>
            </a:r>
            <a:r>
              <a:rPr lang="ru-RU" sz="2400" dirty="0"/>
              <a:t> </a:t>
            </a:r>
            <a:r>
              <a:rPr lang="ru-RU" sz="2400" dirty="0" err="1" smtClean="0"/>
              <a:t>студентів</a:t>
            </a:r>
            <a:endParaRPr lang="en-US" sz="2400" dirty="0" smtClean="0"/>
          </a:p>
        </p:txBody>
      </p:sp>
      <p:pic>
        <p:nvPicPr>
          <p:cNvPr id="4" name="Рисунок 3" descr="File:Simpleicons Business &lt;strong&gt;note&lt;/strong&gt;-1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077" y="618517"/>
            <a:ext cx="1325142" cy="132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6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РОЛІ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uk-UA" dirty="0" smtClean="0"/>
              <a:t>ВИКЛАДАЧ</a:t>
            </a:r>
          </a:p>
          <a:p>
            <a:r>
              <a:rPr lang="uk-UA" dirty="0" smtClean="0"/>
              <a:t>СТУДЕНТ</a:t>
            </a:r>
          </a:p>
          <a:p>
            <a:r>
              <a:rPr lang="uk-UA" dirty="0" smtClean="0"/>
              <a:t>АДМІСТРАТОР</a:t>
            </a:r>
            <a:endParaRPr lang="en-US" dirty="0"/>
          </a:p>
        </p:txBody>
      </p:sp>
      <p:pic>
        <p:nvPicPr>
          <p:cNvPr id="4" name="Рисунок 3" descr="Company &lt;strong&gt;Roles&lt;/strong&gt; - Hurca!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10" y="2214694"/>
            <a:ext cx="4120572" cy="336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4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ПЕРЕВАГИ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uk-UA" dirty="0" err="1" smtClean="0"/>
              <a:t>різноманітніСТЬ</a:t>
            </a:r>
            <a:r>
              <a:rPr lang="uk-UA" dirty="0" smtClean="0"/>
              <a:t> програм </a:t>
            </a:r>
            <a:r>
              <a:rPr lang="uk-UA" dirty="0"/>
              <a:t>і </a:t>
            </a:r>
            <a:r>
              <a:rPr lang="uk-UA" dirty="0" smtClean="0"/>
              <a:t>курсів</a:t>
            </a:r>
          </a:p>
          <a:p>
            <a:r>
              <a:rPr lang="uk-UA" dirty="0"/>
              <a:t>велика свобода доступу </a:t>
            </a:r>
            <a:endParaRPr lang="uk-UA" dirty="0" smtClean="0"/>
          </a:p>
          <a:p>
            <a:r>
              <a:rPr lang="uk-UA" dirty="0"/>
              <a:t>спілкування без кордонів </a:t>
            </a:r>
            <a:endParaRPr lang="uk-UA" dirty="0" smtClean="0"/>
          </a:p>
          <a:p>
            <a:r>
              <a:rPr lang="uk-UA" dirty="0"/>
              <a:t>економія часу </a:t>
            </a:r>
            <a:endParaRPr lang="uk-UA" dirty="0" smtClean="0"/>
          </a:p>
          <a:p>
            <a:r>
              <a:rPr lang="uk-UA" dirty="0"/>
              <a:t>власний розклад уроків </a:t>
            </a:r>
            <a:endParaRPr lang="uk-UA" dirty="0" smtClean="0"/>
          </a:p>
          <a:p>
            <a:r>
              <a:rPr lang="uk-UA" dirty="0"/>
              <a:t>гнучкість навчання </a:t>
            </a:r>
            <a:endParaRPr lang="uk-UA" dirty="0" smtClean="0"/>
          </a:p>
          <a:p>
            <a:r>
              <a:rPr lang="uk-UA" dirty="0"/>
              <a:t>незалежність від зовнішніх обставин </a:t>
            </a:r>
            <a:endParaRPr lang="en-US" dirty="0"/>
          </a:p>
        </p:txBody>
      </p:sp>
      <p:pic>
        <p:nvPicPr>
          <p:cNvPr id="4" name="Рисунок 3" descr="File:Thumb up &lt;strong&gt;icon&lt;/strong&gt; 2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164" y="2628293"/>
            <a:ext cx="2594571" cy="24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7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МІСІЯ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5" y="2713456"/>
            <a:ext cx="10363826" cy="3424107"/>
          </a:xfrm>
        </p:spPr>
        <p:txBody>
          <a:bodyPr/>
          <a:lstStyle/>
          <a:p>
            <a:r>
              <a:rPr lang="uk-UA" dirty="0" smtClean="0"/>
              <a:t>Довести еквівалентність традиційної освіти з дистанційною</a:t>
            </a:r>
          </a:p>
          <a:p>
            <a:r>
              <a:rPr lang="uk-UA" dirty="0" smtClean="0"/>
              <a:t>Вирішення </a:t>
            </a:r>
            <a:r>
              <a:rPr lang="uk-UA" dirty="0" err="1" smtClean="0"/>
              <a:t>мовної</a:t>
            </a:r>
            <a:r>
              <a:rPr lang="uk-UA" dirty="0" smtClean="0"/>
              <a:t> проблеми при проходженні онлайн курсів</a:t>
            </a:r>
          </a:p>
          <a:p>
            <a:r>
              <a:rPr lang="uk-UA" dirty="0" smtClean="0"/>
              <a:t>Забезпечення міцного </a:t>
            </a:r>
            <a:r>
              <a:rPr lang="uk-UA" dirty="0" err="1" smtClean="0"/>
              <a:t>зворотнього</a:t>
            </a:r>
            <a:r>
              <a:rPr lang="uk-UA" dirty="0" smtClean="0"/>
              <a:t> зв’язку між студентом та викладачем</a:t>
            </a:r>
          </a:p>
          <a:p>
            <a:r>
              <a:rPr lang="uk-UA" dirty="0" smtClean="0"/>
              <a:t>Зробити електронне навчання зручним та доступнім</a:t>
            </a:r>
            <a:endParaRPr lang="en-US" dirty="0"/>
          </a:p>
        </p:txBody>
      </p:sp>
      <p:pic>
        <p:nvPicPr>
          <p:cNvPr id="4" name="Рисунок 3" descr="&lt;strong&gt;Superman&lt;/strong&gt;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66" y="-124689"/>
            <a:ext cx="281416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0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D:\univ\Розробка концепції проекту\kursova\krs_problems_tree.jpg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09018" y="0"/>
            <a:ext cx="2382982" cy="2396836"/>
          </a:xfrm>
        </p:spPr>
        <p:txBody>
          <a:bodyPr/>
          <a:lstStyle/>
          <a:p>
            <a:r>
              <a:rPr lang="uk-UA" dirty="0" smtClean="0"/>
              <a:t>Дерево проблем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D:\univ\Розробка концепції проекту\kursova\krs_goals_tre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8364"/>
            <a:ext cx="12192000" cy="57496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246909"/>
          </a:xfrm>
        </p:spPr>
        <p:txBody>
          <a:bodyPr/>
          <a:lstStyle/>
          <a:p>
            <a:r>
              <a:rPr lang="uk-UA" dirty="0" smtClean="0"/>
              <a:t>ДЕРЕВО ЦІЛЕЙ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6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3" y="0"/>
            <a:ext cx="10364451" cy="1596177"/>
          </a:xfrm>
        </p:spPr>
        <p:txBody>
          <a:bodyPr/>
          <a:lstStyle/>
          <a:p>
            <a:r>
              <a:rPr lang="uk-UA" dirty="0" err="1" smtClean="0"/>
              <a:t>АЛьтернативи</a:t>
            </a:r>
            <a:endParaRPr lang="en-US" dirty="0"/>
          </a:p>
        </p:txBody>
      </p:sp>
      <p:pic>
        <p:nvPicPr>
          <p:cNvPr id="4" name="Объект 3" descr="D:\univ\Розробка концепції проекту\kursova\project_alternatives.png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3" y="1596177"/>
            <a:ext cx="10364451" cy="3945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98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</a:t>
            </a:r>
            <a:r>
              <a:rPr lang="uk-UA" dirty="0" err="1" smtClean="0"/>
              <a:t>РОБІт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5" y="2713455"/>
            <a:ext cx="10363826" cy="3424107"/>
          </a:xfrm>
        </p:spPr>
        <p:txBody>
          <a:bodyPr/>
          <a:lstStyle/>
          <a:p>
            <a:r>
              <a:rPr lang="uk-UA" dirty="0"/>
              <a:t>визначення вимог, їх </a:t>
            </a:r>
            <a:r>
              <a:rPr lang="uk-UA" dirty="0" smtClean="0"/>
              <a:t>специфікація</a:t>
            </a:r>
          </a:p>
          <a:p>
            <a:r>
              <a:rPr lang="uk-UA" dirty="0"/>
              <a:t>створення прототипу програмного </a:t>
            </a:r>
            <a:r>
              <a:rPr lang="uk-UA" dirty="0" smtClean="0"/>
              <a:t>продукту</a:t>
            </a:r>
          </a:p>
          <a:p>
            <a:r>
              <a:rPr lang="uk-UA" dirty="0"/>
              <a:t>розробка та </a:t>
            </a:r>
            <a:r>
              <a:rPr lang="uk-UA" dirty="0" smtClean="0"/>
              <a:t>тестування</a:t>
            </a:r>
          </a:p>
          <a:p>
            <a:r>
              <a:rPr lang="uk-UA" dirty="0"/>
              <a:t>розгортання системи </a:t>
            </a:r>
            <a:r>
              <a:rPr lang="uk-UA" dirty="0" smtClean="0"/>
              <a:t>в </a:t>
            </a:r>
            <a:r>
              <a:rPr lang="uk-UA" dirty="0"/>
              <a:t>продуктивному </a:t>
            </a:r>
            <a:r>
              <a:rPr lang="uk-UA" dirty="0" smtClean="0"/>
              <a:t>середовищі</a:t>
            </a:r>
          </a:p>
          <a:p>
            <a:r>
              <a:rPr lang="uk-UA" dirty="0" err="1" smtClean="0"/>
              <a:t>ПІДТРимка</a:t>
            </a:r>
            <a:r>
              <a:rPr lang="uk-UA" dirty="0" smtClean="0"/>
              <a:t> та адміністрування готового продукту</a:t>
            </a:r>
            <a:endParaRPr lang="en-US" dirty="0"/>
          </a:p>
        </p:txBody>
      </p:sp>
      <p:pic>
        <p:nvPicPr>
          <p:cNvPr id="4" name="Рисунок 3" descr="Organizational &lt;strong&gt;Structure&lt;/strong&gt; and Chan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556" y="1563529"/>
            <a:ext cx="2327045" cy="15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1101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92</TotalTime>
  <Words>177</Words>
  <Application>Microsoft Office PowerPoint</Application>
  <PresentationFormat>Широкоэкранный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Tw Cen MT</vt:lpstr>
      <vt:lpstr>Капля</vt:lpstr>
      <vt:lpstr>СИСТЕМА АВТОМАТИЗОВАНОГО КОНТРОЛЮ ЗНАНЬ</vt:lpstr>
      <vt:lpstr>ХАРАКТЕРИСТИКА</vt:lpstr>
      <vt:lpstr>РОЛІ</vt:lpstr>
      <vt:lpstr>ПЕРЕВАГИ</vt:lpstr>
      <vt:lpstr>МІСІЯ</vt:lpstr>
      <vt:lpstr>Дерево проблем</vt:lpstr>
      <vt:lpstr>ДЕРЕВО ЦІЛЕЙ</vt:lpstr>
      <vt:lpstr>АЛьтернативи</vt:lpstr>
      <vt:lpstr>СТРУКТУРА РОБІт</vt:lpstr>
      <vt:lpstr>Підсумок з альт-інвест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АВТОМАТИЗОВАНОГО КОНТРОЛЮ ЗНАНЬ</dc:title>
  <dc:creator>Anton</dc:creator>
  <cp:lastModifiedBy>Anton</cp:lastModifiedBy>
  <cp:revision>36</cp:revision>
  <dcterms:created xsi:type="dcterms:W3CDTF">2019-11-17T18:22:00Z</dcterms:created>
  <dcterms:modified xsi:type="dcterms:W3CDTF">2019-12-20T19:42:06Z</dcterms:modified>
</cp:coreProperties>
</file>