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2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2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7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3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7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835964-3B18-437D-BDED-8170149053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1023695"/>
            <a:ext cx="8689976" cy="2509213"/>
          </a:xfrm>
        </p:spPr>
        <p:txBody>
          <a:bodyPr/>
          <a:lstStyle/>
          <a:p>
            <a:r>
              <a:rPr lang="ru-RU" dirty="0" smtClean="0"/>
              <a:t>СИСТЕМА АВТОМАТИЗОВАНОГО КОНТРОЛЮ ЗНАНЬ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8980" y="3823851"/>
            <a:ext cx="4428115" cy="259080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Роботу </a:t>
            </a:r>
            <a:r>
              <a:rPr lang="ru-RU" dirty="0" err="1">
                <a:solidFill>
                  <a:schemeClr val="tx1"/>
                </a:solidFill>
              </a:rPr>
              <a:t>виконав</a:t>
            </a:r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студент </a:t>
            </a:r>
            <a:r>
              <a:rPr lang="ru-RU" dirty="0" err="1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 УП з-11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Яковенко </a:t>
            </a:r>
            <a:r>
              <a:rPr lang="ru-RU" dirty="0" smtClean="0">
                <a:solidFill>
                  <a:schemeClr val="tx1"/>
                </a:solidFill>
              </a:rPr>
              <a:t>АНТОН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err="1">
                <a:solidFill>
                  <a:schemeClr val="tx1"/>
                </a:solidFill>
              </a:rPr>
              <a:t>Перевірила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доктор </a:t>
            </a:r>
            <a:r>
              <a:rPr lang="ru-RU" dirty="0" err="1">
                <a:solidFill>
                  <a:schemeClr val="tx1"/>
                </a:solidFill>
              </a:rPr>
              <a:t>технічних</a:t>
            </a:r>
            <a:r>
              <a:rPr lang="ru-RU" dirty="0">
                <a:solidFill>
                  <a:schemeClr val="tx1"/>
                </a:solidFill>
              </a:rPr>
              <a:t> наук, </a:t>
            </a:r>
            <a:r>
              <a:rPr lang="ru-RU" dirty="0" err="1">
                <a:solidFill>
                  <a:schemeClr val="tx1"/>
                </a:solidFill>
              </a:rPr>
              <a:t>професор</a:t>
            </a:r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ru-RU" dirty="0" err="1">
                <a:solidFill>
                  <a:schemeClr val="tx1"/>
                </a:solidFill>
              </a:rPr>
              <a:t>Колеснікова</a:t>
            </a:r>
            <a:r>
              <a:rPr lang="ru-RU" dirty="0">
                <a:solidFill>
                  <a:schemeClr val="tx1"/>
                </a:solidFill>
              </a:rPr>
              <a:t> К. В.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4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dirty="0"/>
              <a:t>Програмний продукт являє собою веб-систему з можливістю </a:t>
            </a:r>
            <a:r>
              <a:rPr lang="uk-UA" dirty="0" smtClean="0"/>
              <a:t>реєстрації та проходження завдань</a:t>
            </a:r>
            <a:endParaRPr lang="en-US" dirty="0" smtClean="0"/>
          </a:p>
          <a:p>
            <a:r>
              <a:rPr lang="uk-UA" dirty="0"/>
              <a:t>У системі є три ролі – викладач, студент, </a:t>
            </a:r>
            <a:r>
              <a:rPr lang="uk-UA" dirty="0" smtClean="0"/>
              <a:t>адміністратор</a:t>
            </a:r>
            <a:endParaRPr lang="en-US" dirty="0" smtClean="0"/>
          </a:p>
          <a:p>
            <a:r>
              <a:rPr lang="uk-UA" dirty="0"/>
              <a:t>Авторизація користувача здійснюється за допомогою механізму </a:t>
            </a:r>
            <a:r>
              <a:rPr lang="en-US" dirty="0"/>
              <a:t>Basic </a:t>
            </a:r>
            <a:r>
              <a:rPr lang="en-US" dirty="0" smtClean="0"/>
              <a:t>Authorization</a:t>
            </a:r>
          </a:p>
          <a:p>
            <a:r>
              <a:rPr lang="uk-UA" dirty="0"/>
              <a:t>інтерфейс дозволяє швидко освоїтися </a:t>
            </a:r>
            <a:r>
              <a:rPr lang="uk-UA" dirty="0" smtClean="0"/>
              <a:t>БУДЬ-ЯКОМУ </a:t>
            </a:r>
            <a:r>
              <a:rPr lang="uk-UA" dirty="0"/>
              <a:t>користувачу</a:t>
            </a:r>
            <a:endParaRPr lang="en-US" dirty="0"/>
          </a:p>
        </p:txBody>
      </p:sp>
      <p:pic>
        <p:nvPicPr>
          <p:cNvPr id="4" name="Рисунок 3" descr="File:Simpleicons Business &lt;strong&gt;note&lt;/strong&gt;-1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77" y="618517"/>
            <a:ext cx="1325142" cy="13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6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dirty="0" err="1" smtClean="0"/>
              <a:t>різноманітніСТЬ</a:t>
            </a:r>
            <a:r>
              <a:rPr lang="uk-UA" dirty="0" smtClean="0"/>
              <a:t> програм </a:t>
            </a:r>
            <a:r>
              <a:rPr lang="uk-UA" dirty="0"/>
              <a:t>і </a:t>
            </a:r>
            <a:r>
              <a:rPr lang="uk-UA" dirty="0" smtClean="0"/>
              <a:t>курсів</a:t>
            </a:r>
          </a:p>
          <a:p>
            <a:r>
              <a:rPr lang="uk-UA" dirty="0"/>
              <a:t>велика свобода доступу </a:t>
            </a:r>
            <a:endParaRPr lang="uk-UA" dirty="0" smtClean="0"/>
          </a:p>
          <a:p>
            <a:r>
              <a:rPr lang="uk-UA" dirty="0"/>
              <a:t>спілкування без кордонів </a:t>
            </a:r>
            <a:endParaRPr lang="uk-UA" dirty="0" smtClean="0"/>
          </a:p>
          <a:p>
            <a:r>
              <a:rPr lang="uk-UA" dirty="0"/>
              <a:t>економія часу </a:t>
            </a:r>
            <a:endParaRPr lang="uk-UA" dirty="0" smtClean="0"/>
          </a:p>
          <a:p>
            <a:r>
              <a:rPr lang="uk-UA" dirty="0"/>
              <a:t>власний розклад уроків </a:t>
            </a:r>
            <a:endParaRPr lang="uk-UA" dirty="0" smtClean="0"/>
          </a:p>
          <a:p>
            <a:r>
              <a:rPr lang="uk-UA" dirty="0"/>
              <a:t>гнучкість навчання </a:t>
            </a:r>
            <a:endParaRPr lang="uk-UA" dirty="0" smtClean="0"/>
          </a:p>
          <a:p>
            <a:r>
              <a:rPr lang="uk-UA" dirty="0"/>
              <a:t>незалежність від зовнішніх обставин </a:t>
            </a:r>
            <a:endParaRPr lang="en-US" dirty="0"/>
          </a:p>
        </p:txBody>
      </p:sp>
      <p:pic>
        <p:nvPicPr>
          <p:cNvPr id="4" name="Рисунок 3" descr="File:Thumb up &lt;strong&gt;icon&lt;/strong&gt; 2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164" y="2628293"/>
            <a:ext cx="2594571" cy="24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7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СЦЕНАРІЙ КЛІЄНТА (Викладач)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2050474"/>
            <a:ext cx="10363826" cy="4142508"/>
          </a:xfrm>
        </p:spPr>
        <p:txBody>
          <a:bodyPr/>
          <a:lstStyle/>
          <a:p>
            <a:r>
              <a:rPr lang="ru-RU" dirty="0" err="1"/>
              <a:t>Викладач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smtClean="0"/>
              <a:t>КУРСИ </a:t>
            </a:r>
            <a:r>
              <a:rPr lang="ru-RU" dirty="0"/>
              <a:t>та </a:t>
            </a:r>
            <a:r>
              <a:rPr lang="ru-RU" dirty="0" err="1"/>
              <a:t>додавати</a:t>
            </a:r>
            <a:r>
              <a:rPr lang="ru-RU" dirty="0"/>
              <a:t> до них </a:t>
            </a:r>
            <a:r>
              <a:rPr lang="ru-RU" dirty="0" err="1" smtClean="0"/>
              <a:t>питання</a:t>
            </a:r>
            <a:endParaRPr lang="ru-RU" dirty="0" smtClean="0"/>
          </a:p>
          <a:p>
            <a:r>
              <a:rPr lang="ru-RU" dirty="0" err="1"/>
              <a:t>викладач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опублікувати</a:t>
            </a:r>
            <a:r>
              <a:rPr lang="ru-RU" dirty="0"/>
              <a:t> </a:t>
            </a:r>
            <a:r>
              <a:rPr lang="ru-RU" dirty="0" smtClean="0"/>
              <a:t>КУРСИ з ВІКТОРИНАМИ </a:t>
            </a:r>
            <a:r>
              <a:rPr lang="ru-RU" dirty="0" err="1" smtClean="0"/>
              <a:t>вікторину</a:t>
            </a:r>
            <a:endParaRPr lang="ru-RU" dirty="0" smtClean="0"/>
          </a:p>
          <a:p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публікації</a:t>
            </a:r>
            <a:r>
              <a:rPr lang="ru-RU" dirty="0"/>
              <a:t> </a:t>
            </a:r>
            <a:r>
              <a:rPr lang="ru-RU" dirty="0" err="1"/>
              <a:t>вікторини</a:t>
            </a:r>
            <a:r>
              <a:rPr lang="ru-RU" dirty="0"/>
              <a:t> </a:t>
            </a:r>
            <a:r>
              <a:rPr lang="ru-RU" dirty="0" err="1"/>
              <a:t>студенти</a:t>
            </a:r>
            <a:r>
              <a:rPr lang="ru-RU" dirty="0"/>
              <a:t> </a:t>
            </a:r>
            <a:r>
              <a:rPr lang="ru-RU" dirty="0" err="1"/>
              <a:t>починають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проходити</a:t>
            </a:r>
            <a:r>
              <a:rPr lang="ru-RU" dirty="0"/>
              <a:t>, і </a:t>
            </a:r>
            <a:r>
              <a:rPr lang="ru-RU" dirty="0" err="1"/>
              <a:t>викладач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редагувати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оцінка</a:t>
            </a:r>
            <a:r>
              <a:rPr lang="ru-RU" dirty="0"/>
              <a:t> буде </a:t>
            </a:r>
            <a:r>
              <a:rPr lang="ru-RU" dirty="0" err="1" smtClean="0"/>
              <a:t>необ'єктивною</a:t>
            </a:r>
            <a:endParaRPr lang="ru-RU" dirty="0" smtClean="0"/>
          </a:p>
          <a:p>
            <a:r>
              <a:rPr lang="ru-RU" dirty="0" err="1"/>
              <a:t>Впродовж</a:t>
            </a:r>
            <a:r>
              <a:rPr lang="ru-RU" dirty="0"/>
              <a:t> </a:t>
            </a:r>
            <a:r>
              <a:rPr lang="ru-RU" dirty="0" err="1"/>
              <a:t>усього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проходження</a:t>
            </a:r>
            <a:r>
              <a:rPr lang="ru-RU" dirty="0"/>
              <a:t> </a:t>
            </a:r>
            <a:r>
              <a:rPr lang="ru-RU" dirty="0" err="1"/>
              <a:t>вікторини</a:t>
            </a:r>
            <a:r>
              <a:rPr lang="ru-RU" dirty="0"/>
              <a:t> студентами, </a:t>
            </a:r>
            <a:r>
              <a:rPr lang="ru-RU" dirty="0" err="1"/>
              <a:t>викладач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бачити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 smtClean="0"/>
              <a:t>результати</a:t>
            </a:r>
            <a:endParaRPr lang="ru-RU" dirty="0" smtClean="0"/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студенти</a:t>
            </a:r>
            <a:r>
              <a:rPr lang="ru-RU" dirty="0"/>
              <a:t> </a:t>
            </a:r>
            <a:r>
              <a:rPr lang="ru-RU" dirty="0" err="1"/>
              <a:t>проходять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занадто</a:t>
            </a:r>
            <a:r>
              <a:rPr lang="ru-RU" dirty="0"/>
              <a:t> </a:t>
            </a:r>
            <a:r>
              <a:rPr lang="ru-RU" dirty="0" err="1"/>
              <a:t>довго</a:t>
            </a:r>
            <a:r>
              <a:rPr lang="ru-RU" dirty="0"/>
              <a:t>, учитель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примусово</a:t>
            </a:r>
            <a:r>
              <a:rPr lang="ru-RU" dirty="0"/>
              <a:t> </a:t>
            </a:r>
            <a:r>
              <a:rPr lang="ru-RU" dirty="0" err="1"/>
              <a:t>закрити</a:t>
            </a:r>
            <a:r>
              <a:rPr lang="ru-RU" dirty="0"/>
              <a:t> </a:t>
            </a:r>
            <a:r>
              <a:rPr lang="ru-RU" dirty="0" err="1"/>
              <a:t>вікторину</a:t>
            </a:r>
            <a:r>
              <a:rPr lang="ru-RU" dirty="0"/>
              <a:t> для них з </a:t>
            </a:r>
            <a:r>
              <a:rPr lang="ru-RU" dirty="0" err="1"/>
              <a:t>поточним</a:t>
            </a:r>
            <a:r>
              <a:rPr lang="ru-RU" dirty="0"/>
              <a:t> балом</a:t>
            </a:r>
            <a:endParaRPr lang="en-US" dirty="0"/>
          </a:p>
        </p:txBody>
      </p:sp>
      <p:pic>
        <p:nvPicPr>
          <p:cNvPr id="6" name="Рисунок 5" descr="&lt;strong&gt;Teacher&lt;/strong&gt; 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43" y="382438"/>
            <a:ext cx="1529491" cy="152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2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СЦЕНАРІЙ КЛІЄНТА (СТУДЕНТ)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2050473"/>
            <a:ext cx="10363826" cy="3768437"/>
          </a:xfrm>
        </p:spPr>
        <p:txBody>
          <a:bodyPr>
            <a:normAutofit/>
          </a:bodyPr>
          <a:lstStyle/>
          <a:p>
            <a:r>
              <a:rPr lang="ru-RU" dirty="0"/>
              <a:t>Коли студент </a:t>
            </a:r>
            <a:r>
              <a:rPr lang="ru-RU" dirty="0" err="1"/>
              <a:t>реєструється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належить</a:t>
            </a:r>
            <a:r>
              <a:rPr lang="ru-RU" dirty="0"/>
              <a:t> до </a:t>
            </a:r>
            <a:r>
              <a:rPr lang="ru-RU" dirty="0" err="1"/>
              <a:t>жодної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 і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ніяких</a:t>
            </a:r>
            <a:r>
              <a:rPr lang="ru-RU" dirty="0"/>
              <a:t> </a:t>
            </a:r>
            <a:r>
              <a:rPr lang="ru-RU" dirty="0" err="1"/>
              <a:t>вікторин</a:t>
            </a:r>
            <a:r>
              <a:rPr lang="ru-RU" dirty="0"/>
              <a:t> для </a:t>
            </a:r>
            <a:r>
              <a:rPr lang="ru-RU" dirty="0" err="1" smtClean="0"/>
              <a:t>проходження</a:t>
            </a:r>
            <a:endParaRPr lang="ru-RU" dirty="0" smtClean="0"/>
          </a:p>
          <a:p>
            <a:r>
              <a:rPr lang="ru-RU" dirty="0" err="1"/>
              <a:t>викладач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студента до </a:t>
            </a:r>
            <a:r>
              <a:rPr lang="ru-RU" dirty="0" err="1"/>
              <a:t>групи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видалити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з </a:t>
            </a:r>
            <a:r>
              <a:rPr lang="ru-RU" dirty="0" err="1"/>
              <a:t>неї</a:t>
            </a:r>
            <a:r>
              <a:rPr lang="ru-RU" dirty="0"/>
              <a:t> і </a:t>
            </a:r>
            <a:r>
              <a:rPr lang="ru-RU" dirty="0" err="1"/>
              <a:t>давати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 smtClean="0"/>
              <a:t>вікторини</a:t>
            </a:r>
            <a:endParaRPr lang="ru-RU" dirty="0" smtClean="0"/>
          </a:p>
          <a:p>
            <a:r>
              <a:rPr lang="ru-RU" dirty="0" smtClean="0"/>
              <a:t>СТУДЕНТ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/>
              <a:t>проходити</a:t>
            </a:r>
            <a:r>
              <a:rPr lang="ru-RU" dirty="0"/>
              <a:t> </a:t>
            </a:r>
            <a:r>
              <a:rPr lang="ru-RU" dirty="0" err="1"/>
              <a:t>вікторину</a:t>
            </a:r>
            <a:r>
              <a:rPr lang="ru-RU" dirty="0"/>
              <a:t> </a:t>
            </a:r>
            <a:r>
              <a:rPr lang="ru-RU" dirty="0" err="1"/>
              <a:t>необмежену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разів</a:t>
            </a:r>
            <a:r>
              <a:rPr lang="ru-RU" dirty="0"/>
              <a:t>, але </a:t>
            </a:r>
            <a:r>
              <a:rPr lang="ru-RU" dirty="0" err="1"/>
              <a:t>після</a:t>
            </a:r>
            <a:r>
              <a:rPr lang="ru-RU" dirty="0"/>
              <a:t> кожного разу, </a:t>
            </a:r>
            <a:r>
              <a:rPr lang="ru-RU" dirty="0" smtClean="0"/>
              <a:t>ост</a:t>
            </a:r>
          </a:p>
          <a:p>
            <a:r>
              <a:rPr lang="ru-RU" dirty="0"/>
              <a:t>студент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 </a:t>
            </a:r>
            <a:r>
              <a:rPr lang="ru-RU" dirty="0" err="1"/>
              <a:t>викладачів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публікують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вікторини</a:t>
            </a:r>
            <a:r>
              <a:rPr lang="ru-RU" dirty="0"/>
              <a:t>, і </a:t>
            </a:r>
            <a:r>
              <a:rPr lang="ru-RU" dirty="0" err="1"/>
              <a:t>порівнювати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з результатами </a:t>
            </a:r>
            <a:r>
              <a:rPr lang="ru-RU" dirty="0" err="1"/>
              <a:t>одногрупників</a:t>
            </a:r>
            <a:r>
              <a:rPr lang="ru-RU" dirty="0" err="1" smtClean="0"/>
              <a:t>аточний</a:t>
            </a:r>
            <a:r>
              <a:rPr lang="ru-RU" dirty="0" smtClean="0"/>
              <a:t> </a:t>
            </a:r>
            <a:r>
              <a:rPr lang="ru-RU" dirty="0"/>
              <a:t>результат буде </a:t>
            </a:r>
            <a:r>
              <a:rPr lang="ru-RU" dirty="0" err="1"/>
              <a:t>менше</a:t>
            </a:r>
            <a:endParaRPr lang="en-US" dirty="0"/>
          </a:p>
        </p:txBody>
      </p:sp>
      <p:pic>
        <p:nvPicPr>
          <p:cNvPr id="4" name="Рисунок 3" descr="File:&lt;strong&gt;Student icon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09" y="588339"/>
            <a:ext cx="1316182" cy="13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3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МІСІЯ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5" y="2713456"/>
            <a:ext cx="10363826" cy="3424107"/>
          </a:xfrm>
        </p:spPr>
        <p:txBody>
          <a:bodyPr/>
          <a:lstStyle/>
          <a:p>
            <a:r>
              <a:rPr lang="uk-UA" dirty="0" smtClean="0"/>
              <a:t>Довести еквівалентність традиційної освіти з дистанційною</a:t>
            </a:r>
          </a:p>
          <a:p>
            <a:r>
              <a:rPr lang="uk-UA" dirty="0" smtClean="0"/>
              <a:t>Вирішення </a:t>
            </a:r>
            <a:r>
              <a:rPr lang="uk-UA" dirty="0" err="1" smtClean="0"/>
              <a:t>мовної</a:t>
            </a:r>
            <a:r>
              <a:rPr lang="uk-UA" dirty="0" smtClean="0"/>
              <a:t> проблеми при проходженні онлайн курсів</a:t>
            </a:r>
          </a:p>
          <a:p>
            <a:r>
              <a:rPr lang="uk-UA" dirty="0" smtClean="0"/>
              <a:t>Забезпечення міцного </a:t>
            </a:r>
            <a:r>
              <a:rPr lang="uk-UA" dirty="0" err="1" smtClean="0"/>
              <a:t>зворотнього</a:t>
            </a:r>
            <a:r>
              <a:rPr lang="uk-UA" dirty="0" smtClean="0"/>
              <a:t> зв’язку між студентом та викладачем</a:t>
            </a:r>
          </a:p>
          <a:p>
            <a:r>
              <a:rPr lang="uk-UA" dirty="0" smtClean="0"/>
              <a:t>Зробити електронне навчання зручним та доступнім</a:t>
            </a:r>
            <a:endParaRPr lang="en-US" dirty="0"/>
          </a:p>
        </p:txBody>
      </p:sp>
      <p:pic>
        <p:nvPicPr>
          <p:cNvPr id="4" name="Рисунок 3" descr="&lt;strong&gt;Superman&lt;/strong&gt;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66" y="-124689"/>
            <a:ext cx="281416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Вибір методології </a:t>
            </a:r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dirty="0"/>
              <a:t>за невеликий проміжок часу </a:t>
            </a:r>
            <a:r>
              <a:rPr lang="uk-UA" dirty="0" smtClean="0"/>
              <a:t>ПОТРІБНО розробити </a:t>
            </a:r>
            <a:r>
              <a:rPr lang="uk-UA" dirty="0"/>
              <a:t>мінімально готову, але повністю функціонуючу </a:t>
            </a:r>
            <a:r>
              <a:rPr lang="uk-UA" dirty="0" smtClean="0"/>
              <a:t>систему</a:t>
            </a:r>
          </a:p>
          <a:p>
            <a:r>
              <a:rPr lang="uk-UA" dirty="0" smtClean="0"/>
              <a:t>НАЯВНІСТЬ приблизно спланованих вимог, реалізація яких розбивається на ітерації</a:t>
            </a:r>
          </a:p>
          <a:p>
            <a:r>
              <a:rPr lang="uk-UA" dirty="0" smtClean="0"/>
              <a:t>Вимоги можуть змінюватися в процесі розробки</a:t>
            </a:r>
          </a:p>
          <a:p>
            <a:r>
              <a:rPr lang="uk-UA" dirty="0" smtClean="0"/>
              <a:t>Важлива реакція на зміни вимог</a:t>
            </a:r>
          </a:p>
          <a:p>
            <a:r>
              <a:rPr lang="uk-UA" dirty="0" smtClean="0"/>
              <a:t>У кінці кожної ітерації – успішне проходження тестів</a:t>
            </a:r>
            <a:endParaRPr lang="en-US" dirty="0"/>
          </a:p>
        </p:txBody>
      </p:sp>
      <p:pic>
        <p:nvPicPr>
          <p:cNvPr id="4" name="Рисунок 3" descr="Is the following diagrams correct for RAD and &lt;strong&gt;Agile&lt;/strong&gt;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555" y="3590347"/>
            <a:ext cx="4089591" cy="30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9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</a:t>
            </a:r>
            <a:r>
              <a:rPr lang="uk-UA" dirty="0" err="1" smtClean="0"/>
              <a:t>РОБІт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5" y="2713455"/>
            <a:ext cx="10363826" cy="3424107"/>
          </a:xfrm>
        </p:spPr>
        <p:txBody>
          <a:bodyPr/>
          <a:lstStyle/>
          <a:p>
            <a:r>
              <a:rPr lang="uk-UA" dirty="0"/>
              <a:t>визначення вимог, їх </a:t>
            </a:r>
            <a:r>
              <a:rPr lang="uk-UA" dirty="0" smtClean="0"/>
              <a:t>специфікація</a:t>
            </a:r>
          </a:p>
          <a:p>
            <a:r>
              <a:rPr lang="uk-UA" dirty="0"/>
              <a:t>створення прототипу програмного </a:t>
            </a:r>
            <a:r>
              <a:rPr lang="uk-UA" dirty="0" smtClean="0"/>
              <a:t>продукту</a:t>
            </a:r>
          </a:p>
          <a:p>
            <a:r>
              <a:rPr lang="uk-UA" dirty="0"/>
              <a:t>розробка та </a:t>
            </a:r>
            <a:r>
              <a:rPr lang="uk-UA" dirty="0" smtClean="0"/>
              <a:t>тестування</a:t>
            </a:r>
          </a:p>
          <a:p>
            <a:r>
              <a:rPr lang="uk-UA" dirty="0"/>
              <a:t>розгортання системи </a:t>
            </a:r>
            <a:r>
              <a:rPr lang="uk-UA" dirty="0" smtClean="0"/>
              <a:t>в </a:t>
            </a:r>
            <a:r>
              <a:rPr lang="uk-UA" dirty="0"/>
              <a:t>продуктивному </a:t>
            </a:r>
            <a:r>
              <a:rPr lang="uk-UA" dirty="0" smtClean="0"/>
              <a:t>середовищі</a:t>
            </a:r>
          </a:p>
          <a:p>
            <a:r>
              <a:rPr lang="uk-UA" dirty="0" err="1" smtClean="0"/>
              <a:t>ПІДТРимка</a:t>
            </a:r>
            <a:r>
              <a:rPr lang="uk-UA" dirty="0" smtClean="0"/>
              <a:t> та адміністрування готового продукту</a:t>
            </a:r>
            <a:endParaRPr lang="en-US" dirty="0"/>
          </a:p>
        </p:txBody>
      </p:sp>
      <p:pic>
        <p:nvPicPr>
          <p:cNvPr id="4" name="Рисунок 3" descr="Organizational &lt;strong&gt;Structure&lt;/strong&gt; and Chan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556" y="1563529"/>
            <a:ext cx="2327045" cy="15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РОЛІ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dirty="0" smtClean="0"/>
              <a:t>ВИКЛАДАЧ</a:t>
            </a:r>
          </a:p>
          <a:p>
            <a:r>
              <a:rPr lang="uk-UA" dirty="0" smtClean="0"/>
              <a:t>СТУДЕНТ</a:t>
            </a:r>
          </a:p>
          <a:p>
            <a:r>
              <a:rPr lang="uk-UA" dirty="0" smtClean="0"/>
              <a:t>АДМІСТРАТОР</a:t>
            </a:r>
            <a:endParaRPr lang="en-US" dirty="0"/>
          </a:p>
        </p:txBody>
      </p:sp>
      <p:pic>
        <p:nvPicPr>
          <p:cNvPr id="4" name="Рисунок 3" descr="Company &lt;strong&gt;Roles&lt;/strong&gt; - Hurca!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10" y="2214694"/>
            <a:ext cx="4120572" cy="33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40218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59</TotalTime>
  <Words>309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Капля</vt:lpstr>
      <vt:lpstr>СИСТЕМА АВТОМАТИЗОВАНОГО КОНТРОЛЮ ЗНАНЬ</vt:lpstr>
      <vt:lpstr>ХАРАКТЕРИСТИКА</vt:lpstr>
      <vt:lpstr>ПЕРЕВАГИ</vt:lpstr>
      <vt:lpstr>СЦЕНАРІЙ КЛІЄНТА (Викладач)</vt:lpstr>
      <vt:lpstr>СЦЕНАРІЙ КЛІЄНТА (СТУДЕНТ)</vt:lpstr>
      <vt:lpstr>МІСІЯ</vt:lpstr>
      <vt:lpstr>Вибір методології AGILE</vt:lpstr>
      <vt:lpstr>СТРУКТУРА РОБІт</vt:lpstr>
      <vt:lpstr>РОЛІ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АВТОМАТИЗОВАНОГО КОНТРОЛЮ ЗНАНЬ</dc:title>
  <dc:creator>Anton</dc:creator>
  <cp:lastModifiedBy>Anton</cp:lastModifiedBy>
  <cp:revision>26</cp:revision>
  <dcterms:created xsi:type="dcterms:W3CDTF">2019-11-17T18:22:00Z</dcterms:created>
  <dcterms:modified xsi:type="dcterms:W3CDTF">2019-11-17T19:27:28Z</dcterms:modified>
</cp:coreProperties>
</file>